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3" r:id="rId3"/>
    <p:sldId id="258" r:id="rId4"/>
    <p:sldId id="261" r:id="rId5"/>
    <p:sldId id="263" r:id="rId6"/>
    <p:sldId id="262" r:id="rId7"/>
    <p:sldId id="264" r:id="rId8"/>
    <p:sldId id="265"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60" r:id="rId23"/>
    <p:sldId id="259" r:id="rId24"/>
    <p:sldId id="280" r:id="rId2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20" autoAdjust="0"/>
    <p:restoredTop sz="94660"/>
  </p:normalViewPr>
  <p:slideViewPr>
    <p:cSldViewPr snapToGrid="0">
      <p:cViewPr varScale="1">
        <p:scale>
          <a:sx n="102" d="100"/>
          <a:sy n="102" d="100"/>
        </p:scale>
        <p:origin x="138" y="3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31A179E7-C5FE-48D8-885D-843676CAD317}" type="datetimeFigureOut">
              <a:rPr lang="es-ES" smtClean="0"/>
              <a:t>30/09/2021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1697608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1A179E7-C5FE-48D8-885D-843676CAD317}" type="datetimeFigureOut">
              <a:rPr lang="es-ES" smtClean="0"/>
              <a:t>30/09/2021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2084268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1A179E7-C5FE-48D8-885D-843676CAD317}" type="datetimeFigureOut">
              <a:rPr lang="es-ES" smtClean="0"/>
              <a:t>30/09/2021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3216100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31A179E7-C5FE-48D8-885D-843676CAD317}" type="datetimeFigureOut">
              <a:rPr lang="es-ES" smtClean="0"/>
              <a:t>30/09/2021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2847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31A179E7-C5FE-48D8-885D-843676CAD317}" type="datetimeFigureOut">
              <a:rPr lang="es-ES" smtClean="0"/>
              <a:t>30/09/2021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1441961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31A179E7-C5FE-48D8-885D-843676CAD317}" type="datetimeFigureOut">
              <a:rPr lang="es-ES" smtClean="0"/>
              <a:t>30/09/2021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2514309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31A179E7-C5FE-48D8-885D-843676CAD317}" type="datetimeFigureOut">
              <a:rPr lang="es-ES" smtClean="0"/>
              <a:t>30/09/2021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3903264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31A179E7-C5FE-48D8-885D-843676CAD317}" type="datetimeFigureOut">
              <a:rPr lang="es-ES" smtClean="0"/>
              <a:t>30/09/2021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156817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1A179E7-C5FE-48D8-885D-843676CAD317}" type="datetimeFigureOut">
              <a:rPr lang="es-ES" smtClean="0"/>
              <a:t>30/09/2021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2587066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1A179E7-C5FE-48D8-885D-843676CAD317}" type="datetimeFigureOut">
              <a:rPr lang="es-ES" smtClean="0"/>
              <a:t>30/09/2021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2679881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1A179E7-C5FE-48D8-885D-843676CAD317}" type="datetimeFigureOut">
              <a:rPr lang="es-ES" smtClean="0"/>
              <a:t>30/09/2021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93488219-2076-4747-BF3A-BAFC347CDCD1}" type="slidenum">
              <a:rPr lang="es-ES" smtClean="0"/>
              <a:t>‹Nº›</a:t>
            </a:fld>
            <a:endParaRPr lang="es-ES"/>
          </a:p>
        </p:txBody>
      </p:sp>
    </p:spTree>
    <p:extLst>
      <p:ext uri="{BB962C8B-B14F-4D97-AF65-F5344CB8AC3E}">
        <p14:creationId xmlns:p14="http://schemas.microsoft.com/office/powerpoint/2010/main" val="2366398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179E7-C5FE-48D8-885D-843676CAD317}" type="datetimeFigureOut">
              <a:rPr lang="es-ES" smtClean="0"/>
              <a:t>30/09/2021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88219-2076-4747-BF3A-BAFC347CDCD1}" type="slidenum">
              <a:rPr lang="es-ES" smtClean="0"/>
              <a:t>‹Nº›</a:t>
            </a:fld>
            <a:endParaRPr lang="es-ES"/>
          </a:p>
        </p:txBody>
      </p:sp>
    </p:spTree>
    <p:extLst>
      <p:ext uri="{BB962C8B-B14F-4D97-AF65-F5344CB8AC3E}">
        <p14:creationId xmlns:p14="http://schemas.microsoft.com/office/powerpoint/2010/main" val="2602649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crecenegocios.com/analisis-externo-oportunidades-y-amenaza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419" dirty="0">
                <a:solidFill>
                  <a:srgbClr val="FF0000"/>
                </a:solidFill>
              </a:rPr>
              <a:t>Trabajo final </a:t>
            </a:r>
            <a:r>
              <a:rPr lang="es-419">
                <a:solidFill>
                  <a:srgbClr val="FF0000"/>
                </a:solidFill>
              </a:rPr>
              <a:t>8 octubre</a:t>
            </a:r>
            <a:endParaRPr lang="es-ES" dirty="0">
              <a:solidFill>
                <a:srgbClr val="FF0000"/>
              </a:solidFill>
            </a:endParaRPr>
          </a:p>
        </p:txBody>
      </p:sp>
      <p:sp>
        <p:nvSpPr>
          <p:cNvPr id="3" name="Marcador de contenido 2"/>
          <p:cNvSpPr>
            <a:spLocks noGrp="1"/>
          </p:cNvSpPr>
          <p:nvPr>
            <p:ph idx="1"/>
          </p:nvPr>
        </p:nvSpPr>
        <p:spPr/>
        <p:txBody>
          <a:bodyPr>
            <a:normAutofit fontScale="25000" lnSpcReduction="20000"/>
          </a:bodyPr>
          <a:lstStyle/>
          <a:p>
            <a:r>
              <a:rPr lang="es-419" sz="9600" b="1" dirty="0"/>
              <a:t>Seleccione empresa</a:t>
            </a:r>
          </a:p>
          <a:p>
            <a:r>
              <a:rPr lang="es-419" sz="9600" b="1" dirty="0"/>
              <a:t>Caracterización del entorno</a:t>
            </a:r>
          </a:p>
          <a:p>
            <a:pPr marL="0" indent="0">
              <a:buNone/>
            </a:pPr>
            <a:r>
              <a:rPr lang="es-419" sz="6000" dirty="0"/>
              <a:t>   -Politico</a:t>
            </a:r>
          </a:p>
          <a:p>
            <a:pPr marL="0" indent="0">
              <a:buNone/>
            </a:pPr>
            <a:r>
              <a:rPr lang="es-419" sz="6000" dirty="0"/>
              <a:t>   - Económico</a:t>
            </a:r>
          </a:p>
          <a:p>
            <a:pPr marL="0" indent="0">
              <a:buNone/>
            </a:pPr>
            <a:r>
              <a:rPr lang="es-419" sz="6000" dirty="0"/>
              <a:t>   - Social</a:t>
            </a:r>
          </a:p>
          <a:p>
            <a:pPr marL="0" indent="0">
              <a:buNone/>
            </a:pPr>
            <a:r>
              <a:rPr lang="es-419" sz="6000" dirty="0"/>
              <a:t>    -Ambiental</a:t>
            </a:r>
          </a:p>
          <a:p>
            <a:pPr marL="0" indent="0">
              <a:buNone/>
            </a:pPr>
            <a:r>
              <a:rPr lang="es-419" sz="6000" dirty="0"/>
              <a:t>    - Tecnologico</a:t>
            </a:r>
          </a:p>
          <a:p>
            <a:r>
              <a:rPr lang="es-419" sz="9600" dirty="0"/>
              <a:t>DOFA  Análisis externo -</a:t>
            </a:r>
            <a:r>
              <a:rPr lang="es-419" sz="9600" dirty="0">
                <a:solidFill>
                  <a:srgbClr val="FF0000"/>
                </a:solidFill>
              </a:rPr>
              <a:t>las 5 fuerzas de Porter-</a:t>
            </a:r>
          </a:p>
          <a:p>
            <a:r>
              <a:rPr lang="es-419" sz="9600" dirty="0"/>
              <a:t>Análisis interno</a:t>
            </a:r>
          </a:p>
          <a:p>
            <a:pPr marL="0" indent="0">
              <a:buNone/>
            </a:pPr>
            <a:r>
              <a:rPr lang="es-419" sz="6000" dirty="0"/>
              <a:t>   -mision</a:t>
            </a:r>
          </a:p>
          <a:p>
            <a:pPr marL="0" indent="0">
              <a:buNone/>
            </a:pPr>
            <a:r>
              <a:rPr lang="es-419" sz="6000" dirty="0"/>
              <a:t>   -Vision</a:t>
            </a:r>
          </a:p>
          <a:p>
            <a:pPr marL="0" indent="0">
              <a:buNone/>
            </a:pPr>
            <a:r>
              <a:rPr lang="es-419" sz="6000" dirty="0"/>
              <a:t>   - Objetivos</a:t>
            </a:r>
          </a:p>
          <a:p>
            <a:pPr marL="0" indent="0">
              <a:buNone/>
            </a:pPr>
            <a:r>
              <a:rPr lang="es-419" sz="6000" dirty="0"/>
              <a:t>  -  Políticas</a:t>
            </a:r>
          </a:p>
          <a:p>
            <a:pPr marL="0" indent="0">
              <a:buNone/>
            </a:pPr>
            <a:r>
              <a:rPr lang="es-419" sz="6000" dirty="0"/>
              <a:t>  - Estrategias</a:t>
            </a:r>
          </a:p>
          <a:p>
            <a:pPr marL="0" indent="0">
              <a:buNone/>
            </a:pPr>
            <a:r>
              <a:rPr lang="es-419" dirty="0"/>
              <a:t>    </a:t>
            </a:r>
            <a:endParaRPr lang="es-ES" dirty="0"/>
          </a:p>
        </p:txBody>
      </p:sp>
    </p:spTree>
    <p:extLst>
      <p:ext uri="{BB962C8B-B14F-4D97-AF65-F5344CB8AC3E}">
        <p14:creationId xmlns:p14="http://schemas.microsoft.com/office/powerpoint/2010/main" val="270301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fontAlgn="base"/>
            <a:r>
              <a:rPr lang="es-ES" b="1" i="0" dirty="0">
                <a:solidFill>
                  <a:srgbClr val="000099"/>
                </a:solidFill>
                <a:effectLst/>
                <a:latin typeface="Open Sans"/>
              </a:rPr>
              <a:t>2. Amenaza de entrada de nuevos competidores</a:t>
            </a:r>
            <a:br>
              <a:rPr lang="es-ES" b="1" i="0" dirty="0">
                <a:solidFill>
                  <a:srgbClr val="000099"/>
                </a:solidFill>
                <a:effectLst/>
                <a:latin typeface="Open Sans"/>
              </a:rPr>
            </a:br>
            <a:endParaRPr lang="es-ES" dirty="0"/>
          </a:p>
        </p:txBody>
      </p:sp>
      <p:sp>
        <p:nvSpPr>
          <p:cNvPr id="3" name="Marcador de contenido 2"/>
          <p:cNvSpPr>
            <a:spLocks noGrp="1"/>
          </p:cNvSpPr>
          <p:nvPr>
            <p:ph idx="1"/>
          </p:nvPr>
        </p:nvSpPr>
        <p:spPr>
          <a:pattFill prst="pct5">
            <a:fgClr>
              <a:schemeClr val="accent1"/>
            </a:fgClr>
            <a:bgClr>
              <a:schemeClr val="bg1"/>
            </a:bgClr>
          </a:pattFill>
        </p:spPr>
        <p:txBody>
          <a:bodyPr>
            <a:normAutofit fontScale="25000" lnSpcReduction="20000"/>
          </a:bodyPr>
          <a:lstStyle/>
          <a:p>
            <a:pPr marL="0" indent="0" fontAlgn="base">
              <a:buNone/>
            </a:pPr>
            <a:r>
              <a:rPr lang="es-ES" sz="5600" b="0" i="0" dirty="0">
                <a:solidFill>
                  <a:srgbClr val="444444"/>
                </a:solidFill>
                <a:effectLst/>
                <a:latin typeface="Arial" panose="020B0604020202020204" pitchFamily="34" charset="0"/>
                <a:cs typeface="Arial" panose="020B0604020202020204" pitchFamily="34" charset="0"/>
              </a:rPr>
              <a:t>Hace referencia a la entrada potencial a la industria de empresas que producen o venden el mismo tipo de producto.</a:t>
            </a:r>
          </a:p>
          <a:p>
            <a:pPr marL="0" indent="0" fontAlgn="base">
              <a:buNone/>
            </a:pPr>
            <a:r>
              <a:rPr lang="es-ES" sz="5600" b="0" i="0" dirty="0">
                <a:solidFill>
                  <a:srgbClr val="444444"/>
                </a:solidFill>
                <a:effectLst/>
                <a:latin typeface="Arial" panose="020B0604020202020204" pitchFamily="34" charset="0"/>
                <a:cs typeface="Arial" panose="020B0604020202020204" pitchFamily="34" charset="0"/>
              </a:rPr>
              <a:t>Cuando las empresas pueden ingresar fácilmente a una industria, la intensidad de la competencia aumenta; sin embargo, ingresar a un mercado no suele ser algo sencillo debido a la existencia de barreras de entrada.</a:t>
            </a:r>
          </a:p>
          <a:p>
            <a:pPr marL="0" indent="0" fontAlgn="base">
              <a:buNone/>
            </a:pPr>
            <a:r>
              <a:rPr lang="es-ES" sz="5600" b="0" i="0" dirty="0">
                <a:solidFill>
                  <a:srgbClr val="FF0000"/>
                </a:solidFill>
                <a:effectLst/>
                <a:latin typeface="Arial" panose="020B0604020202020204" pitchFamily="34" charset="0"/>
                <a:cs typeface="Arial" panose="020B0604020202020204" pitchFamily="34" charset="0"/>
              </a:rPr>
              <a:t>Algunos ejemplos de estas barreras de entradas son:</a:t>
            </a:r>
            <a:endParaRPr lang="es-419" sz="5600" b="0" i="0" dirty="0">
              <a:solidFill>
                <a:srgbClr val="FF0000"/>
              </a:solidFill>
              <a:effectLst/>
              <a:latin typeface="Arial" panose="020B0604020202020204" pitchFamily="34" charset="0"/>
              <a:cs typeface="Arial" panose="020B0604020202020204" pitchFamily="34" charset="0"/>
            </a:endParaRPr>
          </a:p>
          <a:p>
            <a:pPr marL="0" indent="0" fontAlgn="base">
              <a:buNone/>
            </a:pPr>
            <a:endParaRPr lang="es-ES" sz="5600" b="0" i="0" dirty="0">
              <a:solidFill>
                <a:srgbClr val="444444"/>
              </a:solidFill>
              <a:effectLst/>
              <a:latin typeface="Arial" panose="020B0604020202020204" pitchFamily="34" charset="0"/>
              <a:cs typeface="Arial" panose="020B0604020202020204" pitchFamily="34" charset="0"/>
            </a:endParaRPr>
          </a:p>
          <a:p>
            <a:pPr fontAlgn="base"/>
            <a:r>
              <a:rPr lang="es-ES" sz="5600" b="0" i="0" dirty="0">
                <a:solidFill>
                  <a:srgbClr val="444444"/>
                </a:solidFill>
                <a:effectLst/>
                <a:latin typeface="Arial" panose="020B0604020202020204" pitchFamily="34" charset="0"/>
                <a:cs typeface="Arial" panose="020B0604020202020204" pitchFamily="34" charset="0"/>
              </a:rPr>
              <a:t>la necesidad de lograr rápidamente economías de escala.</a:t>
            </a:r>
          </a:p>
          <a:p>
            <a:pPr fontAlgn="base"/>
            <a:r>
              <a:rPr lang="es-ES" sz="5600" b="0" i="0" dirty="0">
                <a:solidFill>
                  <a:srgbClr val="444444"/>
                </a:solidFill>
                <a:effectLst/>
                <a:latin typeface="Arial" panose="020B0604020202020204" pitchFamily="34" charset="0"/>
                <a:cs typeface="Arial" panose="020B0604020202020204" pitchFamily="34" charset="0"/>
              </a:rPr>
              <a:t>la necesidad de obtener tecnología y conocimiento especializado.</a:t>
            </a:r>
          </a:p>
          <a:p>
            <a:pPr fontAlgn="base"/>
            <a:r>
              <a:rPr lang="es-ES" sz="5600" b="0" i="0" dirty="0">
                <a:solidFill>
                  <a:srgbClr val="444444"/>
                </a:solidFill>
                <a:effectLst/>
                <a:latin typeface="Arial" panose="020B0604020202020204" pitchFamily="34" charset="0"/>
                <a:cs typeface="Arial" panose="020B0604020202020204" pitchFamily="34" charset="0"/>
              </a:rPr>
              <a:t>la falta de experiencia.</a:t>
            </a:r>
          </a:p>
          <a:p>
            <a:pPr fontAlgn="base"/>
            <a:r>
              <a:rPr lang="es-ES" sz="5600" b="0" i="0" dirty="0">
                <a:solidFill>
                  <a:srgbClr val="444444"/>
                </a:solidFill>
                <a:effectLst/>
                <a:latin typeface="Arial" panose="020B0604020202020204" pitchFamily="34" charset="0"/>
                <a:cs typeface="Arial" panose="020B0604020202020204" pitchFamily="34" charset="0"/>
              </a:rPr>
              <a:t>una fuerte lealtad del consumidor hacia determinadas marcas.</a:t>
            </a:r>
          </a:p>
          <a:p>
            <a:pPr fontAlgn="base"/>
            <a:r>
              <a:rPr lang="es-ES" sz="5600" b="0" i="0" dirty="0">
                <a:solidFill>
                  <a:srgbClr val="444444"/>
                </a:solidFill>
                <a:effectLst/>
                <a:latin typeface="Arial" panose="020B0604020202020204" pitchFamily="34" charset="0"/>
                <a:cs typeface="Arial" panose="020B0604020202020204" pitchFamily="34" charset="0"/>
              </a:rPr>
              <a:t>grandes necesidades de capital.</a:t>
            </a:r>
          </a:p>
          <a:p>
            <a:pPr fontAlgn="base"/>
            <a:r>
              <a:rPr lang="es-ES" sz="5600" b="0" i="0" dirty="0">
                <a:solidFill>
                  <a:srgbClr val="444444"/>
                </a:solidFill>
                <a:effectLst/>
                <a:latin typeface="Arial" panose="020B0604020202020204" pitchFamily="34" charset="0"/>
                <a:cs typeface="Arial" panose="020B0604020202020204" pitchFamily="34" charset="0"/>
              </a:rPr>
              <a:t>falta de canales adecuados de distribución.</a:t>
            </a:r>
          </a:p>
          <a:p>
            <a:pPr fontAlgn="base"/>
            <a:r>
              <a:rPr lang="es-ES" sz="5600" b="0" i="0" dirty="0">
                <a:solidFill>
                  <a:srgbClr val="444444"/>
                </a:solidFill>
                <a:effectLst/>
                <a:latin typeface="Arial" panose="020B0604020202020204" pitchFamily="34" charset="0"/>
                <a:cs typeface="Arial" panose="020B0604020202020204" pitchFamily="34" charset="0"/>
              </a:rPr>
              <a:t>políticas reguladoras gubernamentales.</a:t>
            </a:r>
          </a:p>
          <a:p>
            <a:pPr fontAlgn="base"/>
            <a:r>
              <a:rPr lang="es-ES" sz="5600" b="0" i="0" dirty="0">
                <a:solidFill>
                  <a:srgbClr val="444444"/>
                </a:solidFill>
                <a:effectLst/>
                <a:latin typeface="Arial" panose="020B0604020202020204" pitchFamily="34" charset="0"/>
                <a:cs typeface="Arial" panose="020B0604020202020204" pitchFamily="34" charset="0"/>
              </a:rPr>
              <a:t>altos aranceles.</a:t>
            </a:r>
          </a:p>
          <a:p>
            <a:pPr fontAlgn="base"/>
            <a:r>
              <a:rPr lang="es-ES" sz="5600" b="0" i="0" dirty="0">
                <a:solidFill>
                  <a:srgbClr val="444444"/>
                </a:solidFill>
                <a:effectLst/>
                <a:latin typeface="Arial" panose="020B0604020202020204" pitchFamily="34" charset="0"/>
                <a:cs typeface="Arial" panose="020B0604020202020204" pitchFamily="34" charset="0"/>
              </a:rPr>
              <a:t>falta de acceso a materias primas.</a:t>
            </a:r>
          </a:p>
          <a:p>
            <a:pPr fontAlgn="base"/>
            <a:r>
              <a:rPr lang="es-ES" sz="5600" b="0" i="0" dirty="0">
                <a:solidFill>
                  <a:srgbClr val="444444"/>
                </a:solidFill>
                <a:effectLst/>
                <a:latin typeface="Arial" panose="020B0604020202020204" pitchFamily="34" charset="0"/>
                <a:cs typeface="Arial" panose="020B0604020202020204" pitchFamily="34" charset="0"/>
              </a:rPr>
              <a:t>posesión de patentes.</a:t>
            </a:r>
          </a:p>
          <a:p>
            <a:pPr fontAlgn="base"/>
            <a:r>
              <a:rPr lang="es-ES" sz="5600" b="0" i="0" dirty="0">
                <a:solidFill>
                  <a:srgbClr val="444444"/>
                </a:solidFill>
                <a:effectLst/>
                <a:latin typeface="Arial" panose="020B0604020202020204" pitchFamily="34" charset="0"/>
                <a:cs typeface="Arial" panose="020B0604020202020204" pitchFamily="34" charset="0"/>
              </a:rPr>
              <a:t>saturación del mercado.</a:t>
            </a:r>
          </a:p>
          <a:p>
            <a:endParaRPr lang="es-ES" dirty="0"/>
          </a:p>
        </p:txBody>
      </p:sp>
    </p:spTree>
    <p:extLst>
      <p:ext uri="{BB962C8B-B14F-4D97-AF65-F5344CB8AC3E}">
        <p14:creationId xmlns:p14="http://schemas.microsoft.com/office/powerpoint/2010/main" val="106071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315912"/>
          </a:xfrm>
        </p:spPr>
        <p:txBody>
          <a:bodyPr>
            <a:normAutofit fontScale="90000"/>
          </a:bodyPr>
          <a:lstStyle/>
          <a:p>
            <a:endParaRPr lang="es-ES" dirty="0"/>
          </a:p>
        </p:txBody>
      </p:sp>
      <p:sp>
        <p:nvSpPr>
          <p:cNvPr id="3" name="Marcador de contenido 2"/>
          <p:cNvSpPr>
            <a:spLocks noGrp="1"/>
          </p:cNvSpPr>
          <p:nvPr>
            <p:ph idx="1"/>
          </p:nvPr>
        </p:nvSpPr>
        <p:spPr>
          <a:xfrm>
            <a:off x="941895" y="948932"/>
            <a:ext cx="10515600" cy="4351338"/>
          </a:xfrm>
          <a:blipFill>
            <a:blip r:embed="rId2"/>
            <a:tile tx="0" ty="0" sx="100000" sy="100000" flip="none" algn="tl"/>
          </a:blipFill>
        </p:spPr>
        <p:txBody>
          <a:bodyPr>
            <a:normAutofit/>
          </a:bodyPr>
          <a:lstStyle/>
          <a:p>
            <a:pPr fontAlgn="base"/>
            <a:r>
              <a:rPr lang="es-ES" b="0" i="0" dirty="0">
                <a:solidFill>
                  <a:srgbClr val="444444"/>
                </a:solidFill>
                <a:effectLst/>
                <a:latin typeface="Arial" panose="020B0604020202020204" pitchFamily="34" charset="0"/>
                <a:cs typeface="Arial" panose="020B0604020202020204" pitchFamily="34" charset="0"/>
              </a:rPr>
              <a:t>Pero a pesar de estas barreras, algunas veces las empresas logran ingresar fácilmente a una industria cuando cuentan con productos de una calidad superior al de los existentes, precios más bajos o una mejor publicidad.</a:t>
            </a:r>
          </a:p>
          <a:p>
            <a:pPr marL="0" indent="0" fontAlgn="base">
              <a:buNone/>
            </a:pPr>
            <a:endParaRPr lang="es-ES" b="0" i="0" dirty="0">
              <a:solidFill>
                <a:srgbClr val="444444"/>
              </a:solidFill>
              <a:effectLst/>
              <a:latin typeface="Arial" panose="020B0604020202020204" pitchFamily="34" charset="0"/>
              <a:cs typeface="Arial" panose="020B0604020202020204" pitchFamily="34" charset="0"/>
            </a:endParaRPr>
          </a:p>
          <a:p>
            <a:pPr fontAlgn="base"/>
            <a:r>
              <a:rPr lang="es-ES" b="0" i="0" dirty="0">
                <a:solidFill>
                  <a:srgbClr val="444444"/>
                </a:solidFill>
                <a:effectLst/>
                <a:latin typeface="Arial" panose="020B0604020202020204" pitchFamily="34" charset="0"/>
                <a:cs typeface="Arial" panose="020B0604020202020204" pitchFamily="34" charset="0"/>
              </a:rPr>
              <a:t>Analizar la amenaza de entrada de nuevos competidores nos permite estar atentos a su ingreso, y así formular estrategias que nos permitan fortalecer las barreras de entradas, o hacer frente a los competidores que llegan a entrar.</a:t>
            </a:r>
          </a:p>
          <a:p>
            <a:endParaRPr lang="es-ES" dirty="0"/>
          </a:p>
        </p:txBody>
      </p:sp>
    </p:spTree>
    <p:extLst>
      <p:ext uri="{BB962C8B-B14F-4D97-AF65-F5344CB8AC3E}">
        <p14:creationId xmlns:p14="http://schemas.microsoft.com/office/powerpoint/2010/main" val="1505764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s-419" dirty="0"/>
              <a:t>Algunos ejemplos de estar estrategias son:</a:t>
            </a:r>
            <a:endParaRPr lang="es-ES" dirty="0"/>
          </a:p>
        </p:txBody>
      </p:sp>
      <p:sp>
        <p:nvSpPr>
          <p:cNvPr id="3" name="Marcador de contenido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marL="0" indent="0" fontAlgn="base">
              <a:buNone/>
            </a:pPr>
            <a:endParaRPr lang="es-ES" b="0" i="0" dirty="0">
              <a:solidFill>
                <a:srgbClr val="444444"/>
              </a:solidFill>
              <a:effectLst/>
              <a:latin typeface="Open Sans"/>
            </a:endParaRPr>
          </a:p>
          <a:p>
            <a:pPr fontAlgn="base"/>
            <a:r>
              <a:rPr lang="es-ES" b="0" i="0" dirty="0">
                <a:solidFill>
                  <a:srgbClr val="444444"/>
                </a:solidFill>
                <a:effectLst/>
                <a:latin typeface="inherit"/>
              </a:rPr>
              <a:t>aumentar la calidad de los productos.</a:t>
            </a:r>
          </a:p>
          <a:p>
            <a:pPr fontAlgn="base"/>
            <a:r>
              <a:rPr lang="es-ES" b="0" i="0" dirty="0">
                <a:solidFill>
                  <a:srgbClr val="444444"/>
                </a:solidFill>
                <a:effectLst/>
                <a:latin typeface="inherit"/>
              </a:rPr>
              <a:t>reducir los precios.</a:t>
            </a:r>
          </a:p>
          <a:p>
            <a:pPr fontAlgn="base"/>
            <a:r>
              <a:rPr lang="es-ES" b="0" i="0" dirty="0">
                <a:solidFill>
                  <a:srgbClr val="444444"/>
                </a:solidFill>
                <a:effectLst/>
                <a:latin typeface="inherit"/>
              </a:rPr>
              <a:t>aumentar los canales de ventas.</a:t>
            </a:r>
          </a:p>
          <a:p>
            <a:pPr fontAlgn="base"/>
            <a:r>
              <a:rPr lang="es-ES" b="0" i="0" dirty="0">
                <a:solidFill>
                  <a:srgbClr val="444444"/>
                </a:solidFill>
                <a:effectLst/>
                <a:latin typeface="inherit"/>
              </a:rPr>
              <a:t>aumentar la publicidad.</a:t>
            </a:r>
          </a:p>
          <a:p>
            <a:pPr fontAlgn="base"/>
            <a:r>
              <a:rPr lang="es-ES" b="0" i="0" dirty="0">
                <a:solidFill>
                  <a:srgbClr val="444444"/>
                </a:solidFill>
                <a:effectLst/>
                <a:latin typeface="inherit"/>
              </a:rPr>
              <a:t>ofrecer mejores condiciones de ventas, por ejemplo, ofrecer un mayor financiamiento o extender las garantías.</a:t>
            </a:r>
          </a:p>
          <a:p>
            <a:endParaRPr lang="es-ES" dirty="0"/>
          </a:p>
        </p:txBody>
      </p:sp>
    </p:spTree>
    <p:extLst>
      <p:ext uri="{BB962C8B-B14F-4D97-AF65-F5344CB8AC3E}">
        <p14:creationId xmlns:p14="http://schemas.microsoft.com/office/powerpoint/2010/main" val="2075805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fontAlgn="base"/>
            <a:br>
              <a:rPr lang="es-419" b="1" i="0" dirty="0">
                <a:solidFill>
                  <a:srgbClr val="000099"/>
                </a:solidFill>
                <a:effectLst/>
                <a:latin typeface="Open Sans"/>
              </a:rPr>
            </a:br>
            <a:r>
              <a:rPr lang="es-ES" b="1" i="0" dirty="0">
                <a:solidFill>
                  <a:srgbClr val="000099"/>
                </a:solidFill>
                <a:effectLst/>
                <a:latin typeface="Open Sans"/>
              </a:rPr>
              <a:t>3. Amenaza de ingreso de productos sustitutos</a:t>
            </a:r>
            <a:br>
              <a:rPr lang="es-ES" b="1" i="0" dirty="0">
                <a:solidFill>
                  <a:srgbClr val="000099"/>
                </a:solidFill>
                <a:effectLst/>
                <a:latin typeface="Open Sans"/>
              </a:rPr>
            </a:br>
            <a:endParaRPr lang="es-ES" dirty="0"/>
          </a:p>
        </p:txBody>
      </p:sp>
      <p:sp>
        <p:nvSpPr>
          <p:cNvPr id="3" name="Marcador de contenido 2"/>
          <p:cNvSpPr>
            <a:spLocks noGrp="1"/>
          </p:cNvSpPr>
          <p:nvPr>
            <p:ph idx="1"/>
          </p:nvPr>
        </p:nvSpPr>
        <p:spPr/>
        <p:txBody>
          <a:bodyPr>
            <a:normAutofit/>
          </a:bodyPr>
          <a:lstStyle/>
          <a:p>
            <a:pPr fontAlgn="base"/>
            <a:r>
              <a:rPr lang="es-ES" b="0" i="0" dirty="0">
                <a:solidFill>
                  <a:srgbClr val="444444"/>
                </a:solidFill>
                <a:effectLst/>
                <a:latin typeface="Arial" panose="020B0604020202020204" pitchFamily="34" charset="0"/>
                <a:cs typeface="Arial" panose="020B0604020202020204" pitchFamily="34" charset="0"/>
              </a:rPr>
              <a:t>Hace referencia al ingreso potencial de empresas que producen o venden productos alternativos a los de la industria.</a:t>
            </a:r>
          </a:p>
          <a:p>
            <a:pPr fontAlgn="base"/>
            <a:r>
              <a:rPr lang="es-ES" b="0" i="0" dirty="0">
                <a:solidFill>
                  <a:srgbClr val="FF0000"/>
                </a:solidFill>
                <a:effectLst/>
                <a:latin typeface="Arial" panose="020B0604020202020204" pitchFamily="34" charset="0"/>
                <a:cs typeface="Arial" panose="020B0604020202020204" pitchFamily="34" charset="0"/>
              </a:rPr>
              <a:t>Ejemplos de productos sustitutos</a:t>
            </a:r>
            <a:r>
              <a:rPr lang="es-ES" b="0" i="0" dirty="0">
                <a:solidFill>
                  <a:srgbClr val="444444"/>
                </a:solidFill>
                <a:effectLst/>
                <a:latin typeface="Arial" panose="020B0604020202020204" pitchFamily="34" charset="0"/>
                <a:cs typeface="Arial" panose="020B0604020202020204" pitchFamily="34" charset="0"/>
              </a:rPr>
              <a:t> son las aguas minerales que son sustitutas de las bebidas gaseosas, las mermeladas que son sustitutas de las mantequillas, y los portales de Internet que son sustitutos de los diarios y las revistas.</a:t>
            </a:r>
          </a:p>
          <a:p>
            <a:pPr fontAlgn="base"/>
            <a:r>
              <a:rPr lang="es-ES" b="0" i="0" dirty="0">
                <a:solidFill>
                  <a:srgbClr val="444444"/>
                </a:solidFill>
                <a:effectLst/>
                <a:latin typeface="Arial" panose="020B0604020202020204" pitchFamily="34" charset="0"/>
                <a:cs typeface="Arial" panose="020B0604020202020204" pitchFamily="34" charset="0"/>
              </a:rPr>
              <a:t>La presencia de productos sustitutos suele establecer un límite al precio que se puede cobrar por un producto (un precio mayor a este límite podría hacer que los consumidores opten por el producto sustituto</a:t>
            </a:r>
            <a:r>
              <a:rPr lang="es-ES" b="0" i="0" dirty="0">
                <a:solidFill>
                  <a:srgbClr val="444444"/>
                </a:solidFill>
                <a:effectLst/>
                <a:latin typeface="Open Sans"/>
              </a:rPr>
              <a:t>).</a:t>
            </a:r>
          </a:p>
        </p:txBody>
      </p:sp>
    </p:spTree>
    <p:extLst>
      <p:ext uri="{BB962C8B-B14F-4D97-AF65-F5344CB8AC3E}">
        <p14:creationId xmlns:p14="http://schemas.microsoft.com/office/powerpoint/2010/main" val="37462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a:solidFill>
                  <a:srgbClr val="FF0000"/>
                </a:solidFill>
              </a:rPr>
              <a:t>Los productos sustitutos suelen ingresar fácilmente a una industria cuando:</a:t>
            </a:r>
            <a:endParaRPr lang="es-ES" dirty="0">
              <a:solidFill>
                <a:srgbClr val="FF0000"/>
              </a:solidFill>
            </a:endParaRPr>
          </a:p>
        </p:txBody>
      </p:sp>
      <p:sp>
        <p:nvSpPr>
          <p:cNvPr id="3" name="Marcador de contenido 2"/>
          <p:cNvSpPr>
            <a:spLocks noGrp="1"/>
          </p:cNvSpPr>
          <p:nvPr>
            <p:ph idx="1"/>
          </p:nvPr>
        </p:nvSpPr>
        <p:spPr/>
        <p:txBody>
          <a:bodyPr/>
          <a:lstStyle/>
          <a:p>
            <a:pPr fontAlgn="base"/>
            <a:r>
              <a:rPr lang="es-ES" b="0" i="0" dirty="0">
                <a:solidFill>
                  <a:srgbClr val="444444"/>
                </a:solidFill>
                <a:effectLst/>
                <a:latin typeface="inherit"/>
              </a:rPr>
              <a:t>los precios de los productos sustitutos son bajos o menores que los de los productos existentes.</a:t>
            </a:r>
          </a:p>
          <a:p>
            <a:pPr fontAlgn="base"/>
            <a:r>
              <a:rPr lang="es-ES" b="0" i="0" dirty="0">
                <a:solidFill>
                  <a:srgbClr val="444444"/>
                </a:solidFill>
                <a:effectLst/>
                <a:latin typeface="inherit"/>
              </a:rPr>
              <a:t>existe poca publicidad de productos existentes.</a:t>
            </a:r>
          </a:p>
          <a:p>
            <a:pPr fontAlgn="base"/>
            <a:r>
              <a:rPr lang="es-ES" b="0" i="0" dirty="0">
                <a:solidFill>
                  <a:srgbClr val="444444"/>
                </a:solidFill>
                <a:effectLst/>
                <a:latin typeface="inherit"/>
              </a:rPr>
              <a:t>hay poca lealtad en los consumidores.</a:t>
            </a:r>
          </a:p>
          <a:p>
            <a:pPr fontAlgn="base"/>
            <a:r>
              <a:rPr lang="es-ES" b="0" i="0" dirty="0">
                <a:solidFill>
                  <a:srgbClr val="444444"/>
                </a:solidFill>
                <a:effectLst/>
                <a:latin typeface="inherit"/>
              </a:rPr>
              <a:t>el costo de cambiar de un producto a otro sustituto es bajo para los consumidores.</a:t>
            </a:r>
          </a:p>
          <a:p>
            <a:endParaRPr lang="es-ES" dirty="0"/>
          </a:p>
        </p:txBody>
      </p:sp>
    </p:spTree>
    <p:extLst>
      <p:ext uri="{BB962C8B-B14F-4D97-AF65-F5344CB8AC3E}">
        <p14:creationId xmlns:p14="http://schemas.microsoft.com/office/powerpoint/2010/main" val="250946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92500" lnSpcReduction="10000"/>
          </a:bodyPr>
          <a:lstStyle/>
          <a:p>
            <a:pPr fontAlgn="base"/>
            <a:r>
              <a:rPr lang="es-ES" b="0" i="0" dirty="0">
                <a:solidFill>
                  <a:srgbClr val="444444"/>
                </a:solidFill>
                <a:effectLst/>
                <a:latin typeface="Open Sans"/>
              </a:rPr>
              <a:t>El análisis de la amenaza de ingreso de productos sustitutos nos permite formular estrategias destinadas a impedir el ingreso de empresas que produzcan o vendan estos productos o, en todo caso, estrategias que nos permitan competir con ellas.</a:t>
            </a:r>
          </a:p>
          <a:p>
            <a:pPr marL="0" indent="0" fontAlgn="base">
              <a:buNone/>
            </a:pPr>
            <a:r>
              <a:rPr lang="es-ES" b="0" i="0" dirty="0">
                <a:solidFill>
                  <a:srgbClr val="FF0000"/>
                </a:solidFill>
                <a:effectLst/>
                <a:latin typeface="Open Sans"/>
              </a:rPr>
              <a:t>Algunos ejemplos de estas estrategias son</a:t>
            </a:r>
            <a:r>
              <a:rPr lang="es-ES" b="0" i="0" dirty="0">
                <a:solidFill>
                  <a:srgbClr val="444444"/>
                </a:solidFill>
                <a:effectLst/>
                <a:latin typeface="Open Sans"/>
              </a:rPr>
              <a:t>:</a:t>
            </a:r>
          </a:p>
          <a:p>
            <a:pPr fontAlgn="base"/>
            <a:r>
              <a:rPr lang="es-ES" b="0" i="0" dirty="0">
                <a:solidFill>
                  <a:srgbClr val="444444"/>
                </a:solidFill>
                <a:effectLst/>
                <a:latin typeface="inherit"/>
              </a:rPr>
              <a:t>aumentar la calidad de los productos.</a:t>
            </a:r>
          </a:p>
          <a:p>
            <a:pPr fontAlgn="base"/>
            <a:r>
              <a:rPr lang="es-ES" b="0" i="0" dirty="0">
                <a:solidFill>
                  <a:srgbClr val="444444"/>
                </a:solidFill>
                <a:effectLst/>
                <a:latin typeface="inherit"/>
              </a:rPr>
              <a:t>reducir los precios.</a:t>
            </a:r>
          </a:p>
          <a:p>
            <a:pPr fontAlgn="base"/>
            <a:r>
              <a:rPr lang="es-ES" b="0" i="0" dirty="0">
                <a:solidFill>
                  <a:srgbClr val="444444"/>
                </a:solidFill>
                <a:effectLst/>
                <a:latin typeface="inherit"/>
              </a:rPr>
              <a:t>aumentar los canales de ventas.</a:t>
            </a:r>
          </a:p>
          <a:p>
            <a:pPr fontAlgn="base"/>
            <a:r>
              <a:rPr lang="es-ES" b="0" i="0" dirty="0">
                <a:solidFill>
                  <a:srgbClr val="444444"/>
                </a:solidFill>
                <a:effectLst/>
                <a:latin typeface="inherit"/>
              </a:rPr>
              <a:t>aumentar la publicidad.</a:t>
            </a:r>
          </a:p>
          <a:p>
            <a:pPr fontAlgn="base"/>
            <a:r>
              <a:rPr lang="es-ES" b="0" i="0" dirty="0">
                <a:solidFill>
                  <a:srgbClr val="444444"/>
                </a:solidFill>
                <a:effectLst/>
                <a:latin typeface="inherit"/>
              </a:rPr>
              <a:t>aumentar las promociones de ventas.</a:t>
            </a:r>
          </a:p>
          <a:p>
            <a:endParaRPr lang="es-ES" dirty="0"/>
          </a:p>
        </p:txBody>
      </p:sp>
    </p:spTree>
    <p:extLst>
      <p:ext uri="{BB962C8B-B14F-4D97-AF65-F5344CB8AC3E}">
        <p14:creationId xmlns:p14="http://schemas.microsoft.com/office/powerpoint/2010/main" val="1467658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fontAlgn="base"/>
            <a:r>
              <a:rPr lang="es-ES" b="1" i="0" dirty="0">
                <a:solidFill>
                  <a:srgbClr val="000099"/>
                </a:solidFill>
                <a:effectLst/>
                <a:latin typeface="Open Sans"/>
              </a:rPr>
              <a:t>4. Poder de negociación de los proveedores</a:t>
            </a:r>
            <a:br>
              <a:rPr lang="es-ES" b="1" i="0" dirty="0">
                <a:solidFill>
                  <a:srgbClr val="000099"/>
                </a:solidFill>
                <a:effectLst/>
                <a:latin typeface="Open Sans"/>
              </a:rPr>
            </a:br>
            <a:endParaRPr lang="es-ES" dirty="0"/>
          </a:p>
        </p:txBody>
      </p:sp>
      <p:sp>
        <p:nvSpPr>
          <p:cNvPr id="3" name="Marcador de contenido 2"/>
          <p:cNvSpPr>
            <a:spLocks noGrp="1"/>
          </p:cNvSpPr>
          <p:nvPr>
            <p:ph idx="1"/>
          </p:nvPr>
        </p:nvSpPr>
        <p:spPr/>
        <p:txBody>
          <a:bodyPr/>
          <a:lstStyle/>
          <a:p>
            <a:pPr fontAlgn="base"/>
            <a:r>
              <a:rPr lang="es-ES" b="0" i="0" dirty="0">
                <a:solidFill>
                  <a:srgbClr val="444444"/>
                </a:solidFill>
                <a:effectLst/>
                <a:latin typeface="Arial" panose="020B0604020202020204" pitchFamily="34" charset="0"/>
                <a:cs typeface="Arial" panose="020B0604020202020204" pitchFamily="34" charset="0"/>
              </a:rPr>
              <a:t>Hace referencia al poder con que cuentan los proveedores de la industria para aumentar sus precios y ser menos concesivos.</a:t>
            </a:r>
          </a:p>
          <a:p>
            <a:pPr fontAlgn="base"/>
            <a:r>
              <a:rPr lang="es-ES" b="0" i="0" dirty="0">
                <a:solidFill>
                  <a:srgbClr val="444444"/>
                </a:solidFill>
                <a:effectLst/>
                <a:latin typeface="Arial" panose="020B0604020202020204" pitchFamily="34" charset="0"/>
                <a:cs typeface="Arial" panose="020B0604020202020204" pitchFamily="34" charset="0"/>
              </a:rPr>
              <a:t>Por lo general, mientras menor cantidad de proveedores existan, mayor será su poder de negociación, ya que al no haber tanta oferta de materias primas, éstos pueden fácilmente aumentar sus precios y ser menos concesivos.</a:t>
            </a:r>
          </a:p>
          <a:p>
            <a:endParaRPr lang="es-ES" dirty="0"/>
          </a:p>
        </p:txBody>
      </p:sp>
    </p:spTree>
    <p:extLst>
      <p:ext uri="{BB962C8B-B14F-4D97-AF65-F5344CB8AC3E}">
        <p14:creationId xmlns:p14="http://schemas.microsoft.com/office/powerpoint/2010/main" val="3140827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319406"/>
            <a:ext cx="10515600" cy="45719"/>
          </a:xfrm>
        </p:spPr>
        <p:txBody>
          <a:bodyPr>
            <a:normAutofit fontScale="90000"/>
          </a:bodyPr>
          <a:lstStyle/>
          <a:p>
            <a:endParaRPr lang="es-ES" dirty="0"/>
          </a:p>
        </p:txBody>
      </p:sp>
      <p:sp>
        <p:nvSpPr>
          <p:cNvPr id="3" name="Marcador de contenido 2"/>
          <p:cNvSpPr>
            <a:spLocks noGrp="1"/>
          </p:cNvSpPr>
          <p:nvPr>
            <p:ph idx="1"/>
          </p:nvPr>
        </p:nvSpPr>
        <p:spPr>
          <a:xfrm>
            <a:off x="838200" y="562433"/>
            <a:ext cx="10515600" cy="4351338"/>
          </a:xfrm>
          <a:blipFill>
            <a:blip r:embed="rId2"/>
            <a:tile tx="0" ty="0" sx="100000" sy="100000" flip="none" algn="tl"/>
          </a:blipFill>
        </p:spPr>
        <p:txBody>
          <a:bodyPr>
            <a:normAutofit fontScale="92500"/>
          </a:bodyPr>
          <a:lstStyle/>
          <a:p>
            <a:pPr fontAlgn="base"/>
            <a:r>
              <a:rPr lang="es-ES" b="0" i="0" dirty="0">
                <a:solidFill>
                  <a:srgbClr val="444444"/>
                </a:solidFill>
                <a:effectLst/>
                <a:latin typeface="Arial" panose="020B0604020202020204" pitchFamily="34" charset="0"/>
                <a:cs typeface="Arial" panose="020B0604020202020204" pitchFamily="34" charset="0"/>
              </a:rPr>
              <a:t>Pero además de la cantidad de proveedores que existan en la industria, el poder de negociación de éstos también </a:t>
            </a:r>
            <a:r>
              <a:rPr lang="es-ES" b="0" i="0" dirty="0">
                <a:solidFill>
                  <a:srgbClr val="FF0000"/>
                </a:solidFill>
                <a:effectLst/>
                <a:latin typeface="Arial" panose="020B0604020202020204" pitchFamily="34" charset="0"/>
                <a:cs typeface="Arial" panose="020B0604020202020204" pitchFamily="34" charset="0"/>
              </a:rPr>
              <a:t>tiende a</a:t>
            </a:r>
            <a:r>
              <a:rPr lang="es-ES" b="0" i="0" dirty="0">
                <a:solidFill>
                  <a:srgbClr val="444444"/>
                </a:solidFill>
                <a:effectLst/>
                <a:latin typeface="Arial" panose="020B0604020202020204" pitchFamily="34" charset="0"/>
                <a:cs typeface="Arial" panose="020B0604020202020204" pitchFamily="34" charset="0"/>
              </a:rPr>
              <a:t> </a:t>
            </a:r>
            <a:r>
              <a:rPr lang="es-ES" b="0" i="0" dirty="0">
                <a:solidFill>
                  <a:srgbClr val="FF0000"/>
                </a:solidFill>
                <a:effectLst/>
                <a:latin typeface="Arial" panose="020B0604020202020204" pitchFamily="34" charset="0"/>
                <a:cs typeface="Arial" panose="020B0604020202020204" pitchFamily="34" charset="0"/>
              </a:rPr>
              <a:t>aumentar cuando</a:t>
            </a:r>
            <a:r>
              <a:rPr lang="es-ES" b="0" i="0" dirty="0">
                <a:solidFill>
                  <a:srgbClr val="444444"/>
                </a:solidFill>
                <a:effectLst/>
                <a:latin typeface="Arial" panose="020B0604020202020204" pitchFamily="34" charset="0"/>
                <a:cs typeface="Arial" panose="020B0604020202020204" pitchFamily="34" charset="0"/>
              </a:rPr>
              <a:t>:</a:t>
            </a:r>
          </a:p>
          <a:p>
            <a:pPr fontAlgn="base"/>
            <a:r>
              <a:rPr lang="es-ES" b="0" i="0" dirty="0">
                <a:solidFill>
                  <a:srgbClr val="444444"/>
                </a:solidFill>
                <a:effectLst/>
                <a:latin typeface="Arial" panose="020B0604020202020204" pitchFamily="34" charset="0"/>
                <a:cs typeface="Arial" panose="020B0604020202020204" pitchFamily="34" charset="0"/>
              </a:rPr>
              <a:t>existen pocas materias primas sustitutas.</a:t>
            </a:r>
          </a:p>
          <a:p>
            <a:pPr fontAlgn="base"/>
            <a:r>
              <a:rPr lang="es-ES" b="0" i="0" dirty="0">
                <a:solidFill>
                  <a:srgbClr val="444444"/>
                </a:solidFill>
                <a:effectLst/>
                <a:latin typeface="Arial" panose="020B0604020202020204" pitchFamily="34" charset="0"/>
                <a:cs typeface="Arial" panose="020B0604020202020204" pitchFamily="34" charset="0"/>
              </a:rPr>
              <a:t>el costo de cambiar de una materia prima a otra es alto.</a:t>
            </a:r>
          </a:p>
          <a:p>
            <a:pPr fontAlgn="base"/>
            <a:r>
              <a:rPr lang="es-ES" b="0" i="0" dirty="0">
                <a:solidFill>
                  <a:srgbClr val="444444"/>
                </a:solidFill>
                <a:effectLst/>
                <a:latin typeface="Arial" panose="020B0604020202020204" pitchFamily="34" charset="0"/>
                <a:cs typeface="Arial" panose="020B0604020202020204" pitchFamily="34" charset="0"/>
              </a:rPr>
              <a:t>las </a:t>
            </a:r>
            <a:r>
              <a:rPr lang="es-ES" sz="2600" b="0" i="0" dirty="0">
                <a:solidFill>
                  <a:srgbClr val="444444"/>
                </a:solidFill>
                <a:effectLst/>
                <a:latin typeface="Arial" panose="020B0604020202020204" pitchFamily="34" charset="0"/>
                <a:cs typeface="Arial" panose="020B0604020202020204" pitchFamily="34" charset="0"/>
              </a:rPr>
              <a:t>empresas</a:t>
            </a:r>
            <a:r>
              <a:rPr lang="es-ES" b="0" i="0" dirty="0">
                <a:solidFill>
                  <a:srgbClr val="444444"/>
                </a:solidFill>
                <a:effectLst/>
                <a:latin typeface="Arial" panose="020B0604020202020204" pitchFamily="34" charset="0"/>
                <a:cs typeface="Arial" panose="020B0604020202020204" pitchFamily="34" charset="0"/>
              </a:rPr>
              <a:t> realizan compras con poco volumen.</a:t>
            </a:r>
          </a:p>
          <a:p>
            <a:pPr fontAlgn="base"/>
            <a:r>
              <a:rPr lang="es-ES" b="0" i="0" dirty="0">
                <a:solidFill>
                  <a:srgbClr val="444444"/>
                </a:solidFill>
                <a:effectLst/>
                <a:latin typeface="Arial" panose="020B0604020202020204" pitchFamily="34" charset="0"/>
                <a:cs typeface="Arial" panose="020B0604020202020204" pitchFamily="34" charset="0"/>
              </a:rPr>
              <a:t>El análisis del poder de negociación de los proveedores nos permite formular estrategias destinadas a reducir su poder de negociación, y así lograr mejores condiciones o un mayor control sobre ellos.</a:t>
            </a:r>
          </a:p>
          <a:p>
            <a:pPr fontAlgn="base"/>
            <a:r>
              <a:rPr lang="es-ES" b="0" i="0" dirty="0">
                <a:solidFill>
                  <a:srgbClr val="444444"/>
                </a:solidFill>
                <a:effectLst/>
                <a:latin typeface="inherit"/>
              </a:rPr>
              <a:t>.</a:t>
            </a:r>
          </a:p>
          <a:p>
            <a:pPr lvl="0"/>
            <a:endParaRPr lang="es-ES" dirty="0">
              <a:solidFill>
                <a:prstClr val="black"/>
              </a:solidFill>
            </a:endParaRPr>
          </a:p>
          <a:p>
            <a:pPr marL="0" indent="0">
              <a:buNone/>
            </a:pPr>
            <a:endParaRPr lang="es-ES" dirty="0"/>
          </a:p>
        </p:txBody>
      </p:sp>
    </p:spTree>
    <p:extLst>
      <p:ext uri="{BB962C8B-B14F-4D97-AF65-F5344CB8AC3E}">
        <p14:creationId xmlns:p14="http://schemas.microsoft.com/office/powerpoint/2010/main" val="1650428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a:solidFill>
                  <a:srgbClr val="FF0000"/>
                </a:solidFill>
              </a:rPr>
              <a:t>Algunos ejemplos de estas estrategias son</a:t>
            </a:r>
            <a:endParaRPr lang="es-ES" dirty="0">
              <a:solidFill>
                <a:srgbClr val="FF0000"/>
              </a:solidFill>
            </a:endParaRPr>
          </a:p>
        </p:txBody>
      </p:sp>
      <p:sp>
        <p:nvSpPr>
          <p:cNvPr id="3" name="Marcador de contenido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marL="0" lvl="0" indent="0" fontAlgn="base">
              <a:buNone/>
            </a:pPr>
            <a:endParaRPr lang="es-ES" sz="2200" dirty="0">
              <a:solidFill>
                <a:srgbClr val="444444"/>
              </a:solidFill>
              <a:latin typeface="Open Sans"/>
            </a:endParaRPr>
          </a:p>
          <a:p>
            <a:pPr lvl="0" fontAlgn="base"/>
            <a:r>
              <a:rPr lang="es-ES" sz="2200" dirty="0">
                <a:solidFill>
                  <a:srgbClr val="444444"/>
                </a:solidFill>
                <a:latin typeface="Arial" panose="020B0604020202020204" pitchFamily="34" charset="0"/>
                <a:cs typeface="Arial" panose="020B0604020202020204" pitchFamily="34" charset="0"/>
              </a:rPr>
              <a:t>adquirir a los proveedores.</a:t>
            </a:r>
          </a:p>
          <a:p>
            <a:pPr lvl="0" fontAlgn="base"/>
            <a:r>
              <a:rPr lang="es-ES" sz="2200" dirty="0">
                <a:solidFill>
                  <a:srgbClr val="444444"/>
                </a:solidFill>
                <a:latin typeface="Arial" panose="020B0604020202020204" pitchFamily="34" charset="0"/>
                <a:cs typeface="Arial" panose="020B0604020202020204" pitchFamily="34" charset="0"/>
              </a:rPr>
              <a:t>producir las materias primas que uno necesita.</a:t>
            </a:r>
          </a:p>
          <a:p>
            <a:pPr lvl="0" fontAlgn="base"/>
            <a:r>
              <a:rPr lang="es-ES" sz="2200" dirty="0">
                <a:solidFill>
                  <a:srgbClr val="444444"/>
                </a:solidFill>
                <a:latin typeface="Arial" panose="020B0604020202020204" pitchFamily="34" charset="0"/>
                <a:cs typeface="Arial" panose="020B0604020202020204" pitchFamily="34" charset="0"/>
              </a:rPr>
              <a:t>realizar alianzas estratégicas con los proveedores que permitan, por ejemplo, reducir los costos de ambas partes</a:t>
            </a: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7685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57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fontAlgn="base"/>
            <a:br>
              <a:rPr lang="es-419" b="1" i="0" dirty="0">
                <a:solidFill>
                  <a:srgbClr val="000099"/>
                </a:solidFill>
                <a:effectLst/>
                <a:latin typeface="Open Sans"/>
              </a:rPr>
            </a:br>
            <a:r>
              <a:rPr lang="es-ES" b="1" i="0" dirty="0">
                <a:solidFill>
                  <a:srgbClr val="000099"/>
                </a:solidFill>
                <a:effectLst/>
                <a:latin typeface="Open Sans"/>
              </a:rPr>
              <a:t>5. Poder de negociación de los consumidores</a:t>
            </a:r>
            <a:br>
              <a:rPr lang="es-ES" b="1" i="0" dirty="0">
                <a:solidFill>
                  <a:srgbClr val="000099"/>
                </a:solidFill>
                <a:effectLst/>
                <a:latin typeface="Open Sans"/>
              </a:rPr>
            </a:br>
            <a:endParaRPr lang="es-ES" dirty="0"/>
          </a:p>
        </p:txBody>
      </p:sp>
      <p:sp>
        <p:nvSpPr>
          <p:cNvPr id="3" name="Marcador de contenido 2"/>
          <p:cNvSpPr>
            <a:spLocks noGrp="1"/>
          </p:cNvSpPr>
          <p:nvPr>
            <p:ph idx="1"/>
          </p:nvPr>
        </p:nvSpPr>
        <p:spPr/>
        <p:txBody>
          <a:bodyPr>
            <a:normAutofit lnSpcReduction="10000"/>
          </a:bodyPr>
          <a:lstStyle/>
          <a:p>
            <a:pPr fontAlgn="base"/>
            <a:r>
              <a:rPr lang="es-ES" b="0" i="0" dirty="0">
                <a:solidFill>
                  <a:srgbClr val="444444"/>
                </a:solidFill>
                <a:effectLst/>
                <a:latin typeface="Arial" panose="020B0604020202020204" pitchFamily="34" charset="0"/>
                <a:cs typeface="Arial" panose="020B0604020202020204" pitchFamily="34" charset="0"/>
              </a:rPr>
              <a:t>Hace referencia al poder con que cuentan los consumidores o compradores de la industria para obtener buenos precios y condiciones.</a:t>
            </a:r>
          </a:p>
          <a:p>
            <a:pPr fontAlgn="base"/>
            <a:r>
              <a:rPr lang="es-ES" b="0" i="0" dirty="0">
                <a:solidFill>
                  <a:srgbClr val="444444"/>
                </a:solidFill>
                <a:effectLst/>
                <a:latin typeface="Arial" panose="020B0604020202020204" pitchFamily="34" charset="0"/>
                <a:cs typeface="Arial" panose="020B0604020202020204" pitchFamily="34" charset="0"/>
              </a:rPr>
              <a:t>Cualquiera que sea la industria, lo usual es que los compradores siempre tengan un mayor poder de negociación frente a los vendedores; sin embargo, este poder suele presentar diferentes grados dependiendo del mercado.</a:t>
            </a:r>
          </a:p>
          <a:p>
            <a:pPr fontAlgn="base"/>
            <a:r>
              <a:rPr lang="es-ES" b="0" i="0" dirty="0">
                <a:solidFill>
                  <a:srgbClr val="444444"/>
                </a:solidFill>
                <a:effectLst/>
                <a:latin typeface="Arial" panose="020B0604020202020204" pitchFamily="34" charset="0"/>
                <a:cs typeface="Arial" panose="020B0604020202020204" pitchFamily="34" charset="0"/>
              </a:rPr>
              <a:t>Por lo general, mientras menor cantidad de compradores existan, mayor será su capacidad de negociación, ya que al no haber tanta demanda de productos, éstos pueden reclamar por precios más bajos y mejores condiciones.</a:t>
            </a:r>
          </a:p>
          <a:p>
            <a:endParaRPr lang="es-ES" dirty="0"/>
          </a:p>
        </p:txBody>
      </p:sp>
    </p:spTree>
    <p:extLst>
      <p:ext uri="{BB962C8B-B14F-4D97-AF65-F5344CB8AC3E}">
        <p14:creationId xmlns:p14="http://schemas.microsoft.com/office/powerpoint/2010/main" val="975773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a:solidFill>
                  <a:srgbClr val="FF0000"/>
                </a:solidFill>
              </a:rPr>
              <a:t>CINCO FUERZAS DE  PORTER</a:t>
            </a:r>
            <a:endParaRPr lang="es-ES" dirty="0">
              <a:solidFill>
                <a:srgbClr val="FF0000"/>
              </a:solidFill>
            </a:endParaRPr>
          </a:p>
        </p:txBody>
      </p:sp>
      <p:sp>
        <p:nvSpPr>
          <p:cNvPr id="3" name="Marcador de contenido 2"/>
          <p:cNvSpPr>
            <a:spLocks noGrp="1"/>
          </p:cNvSpPr>
          <p:nvPr>
            <p:ph idx="1"/>
          </p:nvPr>
        </p:nvSpPr>
        <p:spPr>
          <a:xfrm>
            <a:off x="648629" y="1690688"/>
            <a:ext cx="10515600" cy="4351338"/>
          </a:xfrm>
        </p:spPr>
        <p:txBody>
          <a:bodyPr>
            <a:normAutofit fontScale="92500" lnSpcReduction="20000"/>
          </a:bodyPr>
          <a:lstStyle/>
          <a:p>
            <a:r>
              <a:rPr lang="es-ES" b="0" i="0" dirty="0">
                <a:solidFill>
                  <a:srgbClr val="222222"/>
                </a:solidFill>
                <a:effectLst/>
                <a:latin typeface="arial" panose="020B0604020202020204" pitchFamily="34" charset="0"/>
              </a:rPr>
              <a:t>El análisis de </a:t>
            </a:r>
            <a:r>
              <a:rPr lang="es-ES" b="1" i="0" dirty="0">
                <a:solidFill>
                  <a:srgbClr val="222222"/>
                </a:solidFill>
                <a:effectLst/>
                <a:latin typeface="arial" panose="020B0604020202020204" pitchFamily="34" charset="0"/>
              </a:rPr>
              <a:t>las cinco fuerzas de Porter</a:t>
            </a:r>
            <a:r>
              <a:rPr lang="es-ES" b="0" i="0" dirty="0">
                <a:solidFill>
                  <a:srgbClr val="222222"/>
                </a:solidFill>
                <a:effectLst/>
                <a:latin typeface="arial" panose="020B0604020202020204" pitchFamily="34" charset="0"/>
              </a:rPr>
              <a:t> es un modelo </a:t>
            </a:r>
          </a:p>
          <a:p>
            <a:pPr marL="0" indent="0">
              <a:buNone/>
            </a:pPr>
            <a:r>
              <a:rPr lang="es-ES" b="0" i="0" dirty="0">
                <a:solidFill>
                  <a:srgbClr val="222222"/>
                </a:solidFill>
                <a:effectLst/>
                <a:latin typeface="arial" panose="020B0604020202020204" pitchFamily="34" charset="0"/>
              </a:rPr>
              <a:t>estratégico elaborado por el ingeniero y profesor Michael</a:t>
            </a:r>
            <a:r>
              <a:rPr lang="es-419" b="0" i="0" dirty="0">
                <a:solidFill>
                  <a:srgbClr val="222222"/>
                </a:solidFill>
                <a:effectLst/>
                <a:latin typeface="arial" panose="020B0604020202020204" pitchFamily="34" charset="0"/>
              </a:rPr>
              <a:t> </a:t>
            </a:r>
          </a:p>
          <a:p>
            <a:pPr marL="0" indent="0">
              <a:buNone/>
            </a:pPr>
            <a:r>
              <a:rPr lang="es-ES" b="1" i="0" dirty="0">
                <a:solidFill>
                  <a:srgbClr val="222222"/>
                </a:solidFill>
                <a:effectLst/>
                <a:latin typeface="arial" panose="020B0604020202020204" pitchFamily="34" charset="0"/>
              </a:rPr>
              <a:t>Porter</a:t>
            </a:r>
            <a:r>
              <a:rPr lang="es-ES" b="0" i="0" dirty="0">
                <a:solidFill>
                  <a:srgbClr val="222222"/>
                </a:solidFill>
                <a:effectLst/>
                <a:latin typeface="arial" panose="020B0604020202020204" pitchFamily="34" charset="0"/>
              </a:rPr>
              <a:t> de la Escuela de Negocios Harvard, en el año 1979. </a:t>
            </a:r>
          </a:p>
          <a:p>
            <a:pPr marL="0" indent="0">
              <a:buNone/>
            </a:pPr>
            <a:endParaRPr lang="es-419" b="0" i="0" dirty="0">
              <a:solidFill>
                <a:srgbClr val="222222"/>
              </a:solidFill>
              <a:effectLst/>
              <a:latin typeface="arial" panose="020B0604020202020204" pitchFamily="34" charset="0"/>
            </a:endParaRPr>
          </a:p>
          <a:p>
            <a:r>
              <a:rPr lang="es-ES" b="0" i="0" dirty="0">
                <a:solidFill>
                  <a:srgbClr val="222222"/>
                </a:solidFill>
                <a:effectLst/>
                <a:latin typeface="arial" panose="020B0604020202020204" pitchFamily="34" charset="0"/>
              </a:rPr>
              <a:t>Este modelo establece un marco para analizar el </a:t>
            </a:r>
            <a:r>
              <a:rPr lang="es-ES" b="0" i="0" dirty="0">
                <a:solidFill>
                  <a:srgbClr val="FF0000"/>
                </a:solidFill>
                <a:effectLst/>
                <a:latin typeface="arial" panose="020B0604020202020204" pitchFamily="34" charset="0"/>
              </a:rPr>
              <a:t>nivel de competencia </a:t>
            </a:r>
            <a:r>
              <a:rPr lang="es-ES" b="0" i="0" dirty="0">
                <a:solidFill>
                  <a:srgbClr val="222222"/>
                </a:solidFill>
                <a:effectLst/>
                <a:latin typeface="arial" panose="020B0604020202020204" pitchFamily="34" charset="0"/>
              </a:rPr>
              <a:t>dentro de una industria, y poder desarrollar una estrategia de negocio.</a:t>
            </a:r>
            <a:endParaRPr lang="es-419" b="0" i="0" dirty="0">
              <a:solidFill>
                <a:srgbClr val="222222"/>
              </a:solidFill>
              <a:effectLst/>
              <a:latin typeface="arial" panose="020B0604020202020204" pitchFamily="34" charset="0"/>
            </a:endParaRPr>
          </a:p>
          <a:p>
            <a:endParaRPr lang="es-419" b="0" i="0" dirty="0">
              <a:solidFill>
                <a:srgbClr val="222222"/>
              </a:solidFill>
              <a:effectLst/>
              <a:latin typeface="arial" panose="020B0604020202020204" pitchFamily="34" charset="0"/>
            </a:endParaRPr>
          </a:p>
          <a:p>
            <a:pPr marL="0" lvl="0" indent="0" eaLnBrk="0" fontAlgn="base" hangingPunct="0">
              <a:lnSpc>
                <a:spcPct val="100000"/>
              </a:lnSpc>
              <a:spcBef>
                <a:spcPct val="0"/>
              </a:spcBef>
              <a:spcAft>
                <a:spcPct val="0"/>
              </a:spcAft>
              <a:buNone/>
            </a:pPr>
            <a:r>
              <a:rPr lang="es-ES" sz="2400" dirty="0">
                <a:latin typeface="Open Sans"/>
              </a:rPr>
              <a:t>El</a:t>
            </a:r>
            <a:r>
              <a:rPr lang="es-ES" sz="2400" dirty="0">
                <a:solidFill>
                  <a:srgbClr val="444444"/>
                </a:solidFill>
                <a:latin typeface="Open Sans"/>
              </a:rPr>
              <a:t> </a:t>
            </a:r>
            <a:r>
              <a:rPr lang="es-ES" sz="2400" dirty="0">
                <a:latin typeface="Open Sans"/>
              </a:rPr>
              <a:t>modelo de las cinco fuerzas de Porter es una herramienta de gestión desarrollada por el profesor e investigador Michael Porter, que</a:t>
            </a:r>
            <a:r>
              <a:rPr lang="es-ES" sz="2400" dirty="0">
                <a:solidFill>
                  <a:srgbClr val="444444"/>
                </a:solidFill>
                <a:latin typeface="Open Sans"/>
              </a:rPr>
              <a:t> </a:t>
            </a:r>
            <a:r>
              <a:rPr lang="es-ES" sz="2400" dirty="0">
                <a:solidFill>
                  <a:srgbClr val="FF0000"/>
                </a:solidFill>
                <a:latin typeface="Open Sans"/>
              </a:rPr>
              <a:t>permite analizar una industria o sector, a través de la identificación y análisis de cinco fuerzas en ella.</a:t>
            </a:r>
            <a:endParaRPr lang="es-ES" sz="2400" dirty="0">
              <a:solidFill>
                <a:srgbClr val="FF0000"/>
              </a:solidFill>
            </a:endParaRPr>
          </a:p>
          <a:p>
            <a:pPr marL="0" lvl="0" indent="0" eaLnBrk="0" fontAlgn="base" hangingPunct="0">
              <a:lnSpc>
                <a:spcPct val="100000"/>
              </a:lnSpc>
              <a:spcBef>
                <a:spcPct val="0"/>
              </a:spcBef>
              <a:spcAft>
                <a:spcPct val="0"/>
              </a:spcAft>
              <a:buNone/>
            </a:pPr>
            <a:endParaRPr lang="es-ES" sz="2400" dirty="0">
              <a:solidFill>
                <a:prstClr val="black"/>
              </a:solidFill>
              <a:latin typeface="Arial" panose="020B0604020202020204" pitchFamily="34" charset="0"/>
            </a:endParaRPr>
          </a:p>
        </p:txBody>
      </p:sp>
    </p:spTree>
    <p:extLst>
      <p:ext uri="{BB962C8B-B14F-4D97-AF65-F5344CB8AC3E}">
        <p14:creationId xmlns:p14="http://schemas.microsoft.com/office/powerpoint/2010/main" val="101056515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2800" dirty="0">
                <a:solidFill>
                  <a:srgbClr val="444444"/>
                </a:solidFill>
                <a:latin typeface="Open Sans"/>
              </a:rPr>
              <a:t>Pero además de la cantidad de compradores que existan en la industria, el poder de negociación de éstos también </a:t>
            </a:r>
            <a:r>
              <a:rPr lang="es-ES" sz="2800" dirty="0">
                <a:solidFill>
                  <a:srgbClr val="FF0000"/>
                </a:solidFill>
                <a:latin typeface="Open Sans"/>
              </a:rPr>
              <a:t>tiende a aumentar cuando</a:t>
            </a:r>
            <a:r>
              <a:rPr lang="es-419" sz="2800" dirty="0">
                <a:solidFill>
                  <a:srgbClr val="FF0000"/>
                </a:solidFill>
                <a:latin typeface="Open Sans"/>
              </a:rPr>
              <a:t>:</a:t>
            </a:r>
            <a:endParaRPr lang="es-ES" dirty="0">
              <a:solidFill>
                <a:srgbClr val="FF0000"/>
              </a:solidFill>
            </a:endParaRPr>
          </a:p>
        </p:txBody>
      </p:sp>
      <p:sp>
        <p:nvSpPr>
          <p:cNvPr id="3" name="Marcador de contenido 2"/>
          <p:cNvSpPr>
            <a:spLocks noGrp="1"/>
          </p:cNvSpPr>
          <p:nvPr>
            <p:ph idx="1"/>
          </p:nvPr>
        </p:nvSpPr>
        <p:spPr>
          <a:blipFill>
            <a:blip r:embed="rId2"/>
            <a:tile tx="0" ty="0" sx="100000" sy="100000" flip="none" algn="tl"/>
          </a:blipFill>
        </p:spPr>
        <p:txBody>
          <a:bodyPr>
            <a:normAutofit/>
          </a:bodyPr>
          <a:lstStyle/>
          <a:p>
            <a:pPr marL="0" indent="0" fontAlgn="base">
              <a:buNone/>
            </a:pPr>
            <a:endParaRPr lang="es-ES" b="0" i="0" dirty="0">
              <a:solidFill>
                <a:srgbClr val="444444"/>
              </a:solidFill>
              <a:effectLst/>
              <a:latin typeface="Open Sans"/>
            </a:endParaRPr>
          </a:p>
          <a:p>
            <a:pPr fontAlgn="base"/>
            <a:r>
              <a:rPr lang="es-ES" b="0" i="0" dirty="0">
                <a:solidFill>
                  <a:srgbClr val="444444"/>
                </a:solidFill>
                <a:effectLst/>
                <a:latin typeface="Arial" panose="020B0604020202020204" pitchFamily="34" charset="0"/>
                <a:cs typeface="Arial" panose="020B0604020202020204" pitchFamily="34" charset="0"/>
              </a:rPr>
              <a:t>no hay diferenciación en los productos.</a:t>
            </a:r>
          </a:p>
          <a:p>
            <a:pPr fontAlgn="base"/>
            <a:r>
              <a:rPr lang="es-ES" b="0" i="0" dirty="0">
                <a:solidFill>
                  <a:srgbClr val="444444"/>
                </a:solidFill>
                <a:effectLst/>
                <a:latin typeface="Arial" panose="020B0604020202020204" pitchFamily="34" charset="0"/>
                <a:cs typeface="Arial" panose="020B0604020202020204" pitchFamily="34" charset="0"/>
              </a:rPr>
              <a:t>los consumidores compran en volumen.</a:t>
            </a:r>
          </a:p>
          <a:p>
            <a:pPr fontAlgn="base"/>
            <a:r>
              <a:rPr lang="es-ES" b="0" i="0" dirty="0">
                <a:solidFill>
                  <a:srgbClr val="444444"/>
                </a:solidFill>
                <a:effectLst/>
                <a:latin typeface="Arial" panose="020B0604020202020204" pitchFamily="34" charset="0"/>
                <a:cs typeface="Arial" panose="020B0604020202020204" pitchFamily="34" charset="0"/>
              </a:rPr>
              <a:t>los consumidores pueden fácilmente cambiarse a marcas competidoras o a productos sustitutos.</a:t>
            </a:r>
          </a:p>
          <a:p>
            <a:pPr fontAlgn="base"/>
            <a:r>
              <a:rPr lang="es-ES" b="0" i="0" dirty="0">
                <a:solidFill>
                  <a:srgbClr val="444444"/>
                </a:solidFill>
                <a:effectLst/>
                <a:latin typeface="Arial" panose="020B0604020202020204" pitchFamily="34" charset="0"/>
                <a:cs typeface="Arial" panose="020B0604020202020204" pitchFamily="34" charset="0"/>
              </a:rPr>
              <a:t>los consumidores están bien informados acerca de los productos, precios y costos de los vendedores.</a:t>
            </a:r>
          </a:p>
          <a:p>
            <a:pPr fontAlgn="base"/>
            <a:r>
              <a:rPr lang="es-ES" b="0" i="0" dirty="0">
                <a:solidFill>
                  <a:srgbClr val="444444"/>
                </a:solidFill>
                <a:effectLst/>
                <a:latin typeface="Arial" panose="020B0604020202020204" pitchFamily="34" charset="0"/>
                <a:cs typeface="Arial" panose="020B0604020202020204" pitchFamily="34" charset="0"/>
              </a:rPr>
              <a:t>los vendedores enfrentan una reducción en la demanda</a:t>
            </a:r>
            <a:r>
              <a:rPr lang="es-ES" b="0" i="0" dirty="0">
                <a:solidFill>
                  <a:srgbClr val="444444"/>
                </a:solidFill>
                <a:effectLst/>
                <a:latin typeface="inherit"/>
              </a:rPr>
              <a:t>.</a:t>
            </a:r>
          </a:p>
        </p:txBody>
      </p:sp>
    </p:spTree>
    <p:extLst>
      <p:ext uri="{BB962C8B-B14F-4D97-AF65-F5344CB8AC3E}">
        <p14:creationId xmlns:p14="http://schemas.microsoft.com/office/powerpoint/2010/main" val="2096901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56117"/>
          </a:xfrm>
        </p:spPr>
        <p:txBody>
          <a:bodyPr>
            <a:normAutofit fontScale="90000"/>
          </a:bodyPr>
          <a:lstStyle/>
          <a:p>
            <a:endParaRPr lang="es-ES" dirty="0"/>
          </a:p>
        </p:txBody>
      </p:sp>
      <p:sp>
        <p:nvSpPr>
          <p:cNvPr id="3" name="Marcador de contenido 2"/>
          <p:cNvSpPr>
            <a:spLocks noGrp="1"/>
          </p:cNvSpPr>
          <p:nvPr>
            <p:ph idx="1"/>
          </p:nvPr>
        </p:nvSpPr>
        <p:spPr>
          <a:xfrm>
            <a:off x="838200" y="501805"/>
            <a:ext cx="10515600" cy="4493129"/>
          </a:xfrm>
        </p:spPr>
        <p:txBody>
          <a:bodyPr>
            <a:normAutofit fontScale="92500" lnSpcReduction="10000"/>
          </a:bodyPr>
          <a:lstStyle/>
          <a:p>
            <a:pPr fontAlgn="base"/>
            <a:r>
              <a:rPr lang="es-ES" b="0" i="0" dirty="0">
                <a:solidFill>
                  <a:srgbClr val="444444"/>
                </a:solidFill>
                <a:effectLst/>
                <a:latin typeface="Arial" panose="020B0604020202020204" pitchFamily="34" charset="0"/>
                <a:cs typeface="Arial" panose="020B0604020202020204" pitchFamily="34" charset="0"/>
              </a:rPr>
              <a:t>El análisis del poder de negociación de los consumidores nos permite formular estrategias destinadas a reducir su poder de negociación, y así captar un mayor número de clientes u obtener una mayor lealtad de éstos.</a:t>
            </a:r>
            <a:endParaRPr lang="es-419" b="0" i="0" dirty="0">
              <a:solidFill>
                <a:srgbClr val="444444"/>
              </a:solidFill>
              <a:effectLst/>
              <a:latin typeface="Arial" panose="020B0604020202020204" pitchFamily="34" charset="0"/>
              <a:cs typeface="Arial" panose="020B0604020202020204" pitchFamily="34" charset="0"/>
            </a:endParaRPr>
          </a:p>
          <a:p>
            <a:pPr marL="0" indent="0" fontAlgn="base">
              <a:buNone/>
            </a:pPr>
            <a:endParaRPr lang="es-419" dirty="0">
              <a:solidFill>
                <a:srgbClr val="444444"/>
              </a:solidFill>
              <a:latin typeface="Arial" panose="020B0604020202020204" pitchFamily="34" charset="0"/>
              <a:cs typeface="Arial" panose="020B0604020202020204" pitchFamily="34" charset="0"/>
            </a:endParaRPr>
          </a:p>
          <a:p>
            <a:pPr marL="0" indent="0" fontAlgn="base">
              <a:buNone/>
            </a:pPr>
            <a:r>
              <a:rPr lang="es-ES" b="0" i="0" dirty="0">
                <a:solidFill>
                  <a:schemeClr val="accent5">
                    <a:lumMod val="75000"/>
                  </a:schemeClr>
                </a:solidFill>
                <a:effectLst/>
                <a:latin typeface="Arial" panose="020B0604020202020204" pitchFamily="34" charset="0"/>
                <a:cs typeface="Arial" panose="020B0604020202020204" pitchFamily="34" charset="0"/>
              </a:rPr>
              <a:t>Algunos ejemplos de estas estrategias son</a:t>
            </a:r>
            <a:r>
              <a:rPr lang="es-ES" b="0" i="0" dirty="0">
                <a:solidFill>
                  <a:srgbClr val="444444"/>
                </a:solidFill>
                <a:effectLst/>
                <a:latin typeface="Arial" panose="020B0604020202020204" pitchFamily="34" charset="0"/>
                <a:cs typeface="Arial" panose="020B0604020202020204" pitchFamily="34" charset="0"/>
              </a:rPr>
              <a:t>:</a:t>
            </a:r>
          </a:p>
          <a:p>
            <a:pPr fontAlgn="base"/>
            <a:r>
              <a:rPr lang="es-ES" b="0" i="0" dirty="0">
                <a:solidFill>
                  <a:srgbClr val="444444"/>
                </a:solidFill>
                <a:effectLst/>
                <a:latin typeface="Arial" panose="020B0604020202020204" pitchFamily="34" charset="0"/>
                <a:cs typeface="Arial" panose="020B0604020202020204" pitchFamily="34" charset="0"/>
              </a:rPr>
              <a:t>buscar una diferenciación en los productos.</a:t>
            </a:r>
          </a:p>
          <a:p>
            <a:pPr fontAlgn="base"/>
            <a:r>
              <a:rPr lang="es-ES" b="0" i="0" dirty="0">
                <a:solidFill>
                  <a:srgbClr val="444444"/>
                </a:solidFill>
                <a:effectLst/>
                <a:latin typeface="Arial" panose="020B0604020202020204" pitchFamily="34" charset="0"/>
                <a:cs typeface="Arial" panose="020B0604020202020204" pitchFamily="34" charset="0"/>
              </a:rPr>
              <a:t>ofrecer mayores servicios de postventa.</a:t>
            </a:r>
          </a:p>
          <a:p>
            <a:pPr fontAlgn="base"/>
            <a:r>
              <a:rPr lang="es-ES" b="0" i="0" dirty="0">
                <a:solidFill>
                  <a:srgbClr val="444444"/>
                </a:solidFill>
                <a:effectLst/>
                <a:latin typeface="Arial" panose="020B0604020202020204" pitchFamily="34" charset="0"/>
                <a:cs typeface="Arial" panose="020B0604020202020204" pitchFamily="34" charset="0"/>
              </a:rPr>
              <a:t>ofrecer mayores y mejores garantías.</a:t>
            </a:r>
          </a:p>
          <a:p>
            <a:pPr fontAlgn="base"/>
            <a:r>
              <a:rPr lang="es-ES" b="0" i="0" dirty="0">
                <a:solidFill>
                  <a:srgbClr val="444444"/>
                </a:solidFill>
                <a:effectLst/>
                <a:latin typeface="Arial" panose="020B0604020202020204" pitchFamily="34" charset="0"/>
                <a:cs typeface="Arial" panose="020B0604020202020204" pitchFamily="34" charset="0"/>
              </a:rPr>
              <a:t>aumentar las promociones de ventas.</a:t>
            </a:r>
          </a:p>
          <a:p>
            <a:pPr fontAlgn="base"/>
            <a:r>
              <a:rPr lang="es-ES" b="0" i="0" dirty="0">
                <a:solidFill>
                  <a:srgbClr val="444444"/>
                </a:solidFill>
                <a:effectLst/>
                <a:latin typeface="Arial" panose="020B0604020202020204" pitchFamily="34" charset="0"/>
                <a:cs typeface="Arial" panose="020B0604020202020204" pitchFamily="34" charset="0"/>
              </a:rPr>
              <a:t>aumentar la comunicación con el cliente.</a:t>
            </a:r>
          </a:p>
          <a:p>
            <a:endParaRPr lang="es-ES" dirty="0"/>
          </a:p>
        </p:txBody>
      </p:sp>
    </p:spTree>
    <p:extLst>
      <p:ext uri="{BB962C8B-B14F-4D97-AF65-F5344CB8AC3E}">
        <p14:creationId xmlns:p14="http://schemas.microsoft.com/office/powerpoint/2010/main" val="2329433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a:solidFill>
                  <a:srgbClr val="0070C0"/>
                </a:solidFill>
              </a:rPr>
              <a:t>Ajuste sus producto o servicios a la propuesta de valor </a:t>
            </a:r>
            <a:r>
              <a:rPr lang="es-419" dirty="0">
                <a:solidFill>
                  <a:srgbClr val="FF0000"/>
                </a:solidFill>
              </a:rPr>
              <a:t>que quiere el consumidor</a:t>
            </a:r>
            <a:endParaRPr lang="es-ES" dirty="0">
              <a:solidFill>
                <a:srgbClr val="FF0000"/>
              </a:solidFill>
            </a:endParaRPr>
          </a:p>
        </p:txBody>
      </p:sp>
      <p:sp>
        <p:nvSpPr>
          <p:cNvPr id="3" name="Marcador de contenido 2"/>
          <p:cNvSpPr>
            <a:spLocks noGrp="1"/>
          </p:cNvSpPr>
          <p:nvPr>
            <p:ph idx="1"/>
          </p:nvPr>
        </p:nvSpPr>
        <p:spPr/>
        <p:txBody>
          <a:bodyPr>
            <a:normAutofit lnSpcReduction="10000"/>
          </a:bodyPr>
          <a:lstStyle/>
          <a:p>
            <a:r>
              <a:rPr lang="es-419" dirty="0">
                <a:latin typeface="Arial" panose="020B0604020202020204" pitchFamily="34" charset="0"/>
                <a:cs typeface="Arial" panose="020B0604020202020204" pitchFamily="34" charset="0"/>
              </a:rPr>
              <a:t>¿En qué lugares debo ofrecer mi producto?</a:t>
            </a:r>
          </a:p>
          <a:p>
            <a:r>
              <a:rPr lang="es-419" dirty="0">
                <a:latin typeface="Arial" panose="020B0604020202020204" pitchFamily="34" charset="0"/>
                <a:cs typeface="Arial" panose="020B0604020202020204" pitchFamily="34" charset="0"/>
              </a:rPr>
              <a:t>¿Qui</a:t>
            </a:r>
            <a:r>
              <a:rPr lang="es-ES" dirty="0">
                <a:latin typeface="Arial" panose="020B0604020202020204" pitchFamily="34" charset="0"/>
                <a:cs typeface="Arial" panose="020B0604020202020204" pitchFamily="34" charset="0"/>
              </a:rPr>
              <a:t>é</a:t>
            </a:r>
            <a:r>
              <a:rPr lang="es-419" dirty="0">
                <a:latin typeface="Arial" panose="020B0604020202020204" pitchFamily="34" charset="0"/>
                <a:cs typeface="Arial" panose="020B0604020202020204" pitchFamily="34" charset="0"/>
              </a:rPr>
              <a:t>nes son las personas más interesadas en mi producto?</a:t>
            </a:r>
          </a:p>
          <a:p>
            <a:r>
              <a:rPr lang="es-419" dirty="0">
                <a:solidFill>
                  <a:srgbClr val="FF0000"/>
                </a:solidFill>
                <a:latin typeface="Arial" panose="020B0604020202020204" pitchFamily="34" charset="0"/>
                <a:cs typeface="Arial" panose="020B0604020202020204" pitchFamily="34" charset="0"/>
              </a:rPr>
              <a:t>¿Cómo puedo aumentar mis ventas?</a:t>
            </a:r>
          </a:p>
          <a:p>
            <a:r>
              <a:rPr lang="es-419" dirty="0">
                <a:latin typeface="Arial" panose="020B0604020202020204" pitchFamily="34" charset="0"/>
                <a:cs typeface="Arial" panose="020B0604020202020204" pitchFamily="34" charset="0"/>
              </a:rPr>
              <a:t>¿Cómo se comportan mis usuarios?</a:t>
            </a:r>
          </a:p>
          <a:p>
            <a:r>
              <a:rPr lang="es-419" dirty="0">
                <a:latin typeface="Arial" panose="020B0604020202020204" pitchFamily="34" charset="0"/>
                <a:cs typeface="Arial" panose="020B0604020202020204" pitchFamily="34" charset="0"/>
              </a:rPr>
              <a:t>¿Cómo está mi reputación?</a:t>
            </a:r>
          </a:p>
          <a:p>
            <a:r>
              <a:rPr lang="es-419" dirty="0">
                <a:solidFill>
                  <a:srgbClr val="FF0000"/>
                </a:solidFill>
                <a:latin typeface="Arial" panose="020B0604020202020204" pitchFamily="34" charset="0"/>
                <a:cs typeface="Arial" panose="020B0604020202020204" pitchFamily="34" charset="0"/>
              </a:rPr>
              <a:t>¿Qué está haciendo mi competencia que se lleva más clientes que yo</a:t>
            </a:r>
            <a:r>
              <a:rPr lang="es-419" dirty="0">
                <a:solidFill>
                  <a:srgbClr val="002060"/>
                </a:solidFill>
                <a:latin typeface="Arial" panose="020B0604020202020204" pitchFamily="34" charset="0"/>
                <a:cs typeface="Arial" panose="020B0604020202020204" pitchFamily="34" charset="0"/>
              </a:rPr>
              <a:t>?</a:t>
            </a:r>
          </a:p>
          <a:p>
            <a:r>
              <a:rPr lang="es-419" dirty="0">
                <a:latin typeface="Arial" panose="020B0604020202020204" pitchFamily="34" charset="0"/>
                <a:cs typeface="Arial" panose="020B0604020202020204" pitchFamily="34" charset="0"/>
              </a:rPr>
              <a:t>¿Dónde crear un negocio?</a:t>
            </a:r>
          </a:p>
          <a:p>
            <a:r>
              <a:rPr lang="es-419" dirty="0">
                <a:latin typeface="Arial" panose="020B0604020202020204" pitchFamily="34" charset="0"/>
                <a:cs typeface="Arial" panose="020B0604020202020204" pitchFamily="34" charset="0"/>
              </a:rPr>
              <a:t>¿A dónde debo exportar?</a:t>
            </a: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8524708"/>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a:t>CONOZCA A LOS CLIENTES</a:t>
            </a:r>
            <a:endParaRPr lang="es-ES" dirty="0"/>
          </a:p>
        </p:txBody>
      </p:sp>
      <p:sp>
        <p:nvSpPr>
          <p:cNvPr id="5" name="Rectángulo 4"/>
          <p:cNvSpPr/>
          <p:nvPr/>
        </p:nvSpPr>
        <p:spPr>
          <a:xfrm>
            <a:off x="838200" y="1817650"/>
            <a:ext cx="8305800" cy="1477328"/>
          </a:xfrm>
          <a:prstGeom prst="rect">
            <a:avLst/>
          </a:prstGeom>
        </p:spPr>
        <p:txBody>
          <a:bodyPr wrap="square">
            <a:spAutoFit/>
          </a:bodyPr>
          <a:lstStyle/>
          <a:p>
            <a:r>
              <a:rPr lang="es-ES" b="0" i="0" dirty="0">
                <a:solidFill>
                  <a:srgbClr val="444444"/>
                </a:solidFill>
                <a:effectLst/>
                <a:latin typeface="Arial" panose="020B0604020202020204" pitchFamily="34" charset="0"/>
                <a:cs typeface="Arial" panose="020B0604020202020204" pitchFamily="34" charset="0"/>
              </a:rPr>
              <a:t>Siendo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más específicos, esta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herramienta</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 permite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conocer</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 el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grado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de competencia que existe en una industria y, en el caso de una empresa dentro de ella, realizar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un </a:t>
            </a:r>
            <a:r>
              <a:rPr lang="es-ES" b="0" i="0" u="none" strike="noStrike" dirty="0">
                <a:solidFill>
                  <a:srgbClr val="FF0000"/>
                </a:solidFill>
                <a:effectLst/>
                <a:latin typeface="Arial" panose="020B0604020202020204" pitchFamily="34" charset="0"/>
                <a:cs typeface="Arial" panose="020B0604020202020204" pitchFamily="34" charset="0"/>
                <a:hlinkClick r:id="rId2"/>
              </a:rPr>
              <a:t>análisis externo</a:t>
            </a:r>
            <a:r>
              <a:rPr lang="es-ES" b="0" i="0" dirty="0">
                <a:solidFill>
                  <a:srgbClr val="444444"/>
                </a:solidFill>
                <a:effectLst/>
                <a:latin typeface="Arial" panose="020B0604020202020204" pitchFamily="34" charset="0"/>
                <a:cs typeface="Arial" panose="020B0604020202020204" pitchFamily="34" charset="0"/>
              </a:rPr>
              <a:t>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que sirva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como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base</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 para </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formular estrategias destinadas a aprovechar las oportunidades y/o hacer frente</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 a</a:t>
            </a:r>
            <a:r>
              <a:rPr lang="es-419" b="0" i="0" dirty="0">
                <a:solidFill>
                  <a:srgbClr val="444444"/>
                </a:solidFill>
                <a:effectLst/>
                <a:latin typeface="Arial" panose="020B0604020202020204" pitchFamily="34" charset="0"/>
                <a:cs typeface="Arial" panose="020B0604020202020204" pitchFamily="34" charset="0"/>
              </a:rPr>
              <a:t> </a:t>
            </a:r>
            <a:r>
              <a:rPr lang="es-ES" b="0" i="0" dirty="0">
                <a:solidFill>
                  <a:srgbClr val="444444"/>
                </a:solidFill>
                <a:effectLst/>
                <a:latin typeface="Arial" panose="020B0604020202020204" pitchFamily="34" charset="0"/>
                <a:cs typeface="Arial" panose="020B0604020202020204" pitchFamily="34" charset="0"/>
              </a:rPr>
              <a:t> las amenazas detectadas.</a:t>
            </a: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4899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228600" lvl="0" indent="-228600" fontAlgn="base">
              <a:spcBef>
                <a:spcPts val="1000"/>
              </a:spcBef>
            </a:pPr>
            <a:r>
              <a:rPr lang="es-ES" sz="3200" b="1" dirty="0">
                <a:solidFill>
                  <a:srgbClr val="000099"/>
                </a:solidFill>
                <a:latin typeface="Open Sans"/>
              </a:rPr>
              <a:t>Conclusiones</a:t>
            </a:r>
            <a:br>
              <a:rPr lang="es-ES" sz="3200" b="1" dirty="0">
                <a:solidFill>
                  <a:srgbClr val="000099"/>
                </a:solidFill>
                <a:latin typeface="Open Sans"/>
              </a:rPr>
            </a:br>
            <a:endParaRPr lang="es-ES" sz="3200" dirty="0"/>
          </a:p>
        </p:txBody>
      </p:sp>
      <p:sp>
        <p:nvSpPr>
          <p:cNvPr id="3" name="Marcador de contenido 2"/>
          <p:cNvSpPr>
            <a:spLocks noGrp="1"/>
          </p:cNvSpPr>
          <p:nvPr>
            <p:ph idx="1"/>
          </p:nvPr>
        </p:nvSpPr>
        <p:spPr>
          <a:xfrm>
            <a:off x="838200" y="1175175"/>
            <a:ext cx="10515600" cy="4351338"/>
          </a:xfrm>
        </p:spPr>
        <p:txBody>
          <a:bodyPr>
            <a:normAutofit fontScale="70000" lnSpcReduction="20000"/>
          </a:bodyPr>
          <a:lstStyle/>
          <a:p>
            <a:pPr fontAlgn="base"/>
            <a:r>
              <a:rPr lang="es-ES" b="0" i="0" dirty="0">
                <a:solidFill>
                  <a:srgbClr val="444444"/>
                </a:solidFill>
                <a:effectLst/>
                <a:latin typeface="Arial" panose="020B0604020202020204" pitchFamily="34" charset="0"/>
                <a:cs typeface="Arial" panose="020B0604020202020204" pitchFamily="34" charset="0"/>
              </a:rPr>
              <a:t>El modelo de las cinco fuerzas de </a:t>
            </a:r>
            <a:r>
              <a:rPr lang="es-ES" b="0" i="0" dirty="0" err="1">
                <a:solidFill>
                  <a:srgbClr val="444444"/>
                </a:solidFill>
                <a:effectLst/>
                <a:latin typeface="Arial" panose="020B0604020202020204" pitchFamily="34" charset="0"/>
                <a:cs typeface="Arial" panose="020B0604020202020204" pitchFamily="34" charset="0"/>
              </a:rPr>
              <a:t>Porter</a:t>
            </a:r>
            <a:r>
              <a:rPr lang="es-ES" b="0" i="0" dirty="0">
                <a:solidFill>
                  <a:srgbClr val="444444"/>
                </a:solidFill>
                <a:effectLst/>
                <a:latin typeface="Arial" panose="020B0604020202020204" pitchFamily="34" charset="0"/>
                <a:cs typeface="Arial" panose="020B0604020202020204" pitchFamily="34" charset="0"/>
              </a:rPr>
              <a:t> nos permite analizar una industria a través de la identificación y análisis de cinco fuerzas: la rivalidad entre competidores, la amenaza de entrada de nuevos competidores, la amenaza de ingreso de productos sustitutos, el poder de negociación de los proveedores, y el poder de negociación de los consumidores.</a:t>
            </a:r>
            <a:endParaRPr lang="es-419" b="0" i="0" dirty="0">
              <a:solidFill>
                <a:srgbClr val="444444"/>
              </a:solidFill>
              <a:effectLst/>
              <a:latin typeface="Arial" panose="020B0604020202020204" pitchFamily="34" charset="0"/>
              <a:cs typeface="Arial" panose="020B0604020202020204" pitchFamily="34" charset="0"/>
            </a:endParaRPr>
          </a:p>
          <a:p>
            <a:pPr marL="0" indent="0" fontAlgn="base">
              <a:buNone/>
            </a:pPr>
            <a:endParaRPr lang="es-ES" b="0" i="0" dirty="0">
              <a:solidFill>
                <a:srgbClr val="444444"/>
              </a:solidFill>
              <a:effectLst/>
              <a:latin typeface="Arial" panose="020B0604020202020204" pitchFamily="34" charset="0"/>
              <a:cs typeface="Arial" panose="020B0604020202020204" pitchFamily="34" charset="0"/>
            </a:endParaRPr>
          </a:p>
          <a:p>
            <a:pPr fontAlgn="base"/>
            <a:r>
              <a:rPr lang="es-ES" b="0" i="0" dirty="0">
                <a:solidFill>
                  <a:srgbClr val="444444"/>
                </a:solidFill>
                <a:effectLst/>
                <a:latin typeface="Arial" panose="020B0604020202020204" pitchFamily="34" charset="0"/>
                <a:cs typeface="Arial" panose="020B0604020202020204" pitchFamily="34" charset="0"/>
              </a:rPr>
              <a:t>Las fuerzas de la amenaza de entrada de nuevos competidores, la amenaza de ingreso de productos sustitutos, el poder de negociación de los proveedores, y el poder de negociación de los consumidores afectan la fuerza de la rivalidad entre competidores, por lo que ésta suele ser la fuerza más poderosa de las cinco.</a:t>
            </a:r>
            <a:endParaRPr lang="es-419" b="0" i="0" dirty="0">
              <a:solidFill>
                <a:srgbClr val="444444"/>
              </a:solidFill>
              <a:effectLst/>
              <a:latin typeface="Arial" panose="020B0604020202020204" pitchFamily="34" charset="0"/>
              <a:cs typeface="Arial" panose="020B0604020202020204" pitchFamily="34" charset="0"/>
            </a:endParaRPr>
          </a:p>
          <a:p>
            <a:pPr marL="0" indent="0" fontAlgn="base">
              <a:buNone/>
            </a:pPr>
            <a:endParaRPr lang="es-ES" b="0" i="0" dirty="0">
              <a:solidFill>
                <a:srgbClr val="444444"/>
              </a:solidFill>
              <a:effectLst/>
              <a:latin typeface="Arial" panose="020B0604020202020204" pitchFamily="34" charset="0"/>
              <a:cs typeface="Arial" panose="020B0604020202020204" pitchFamily="34" charset="0"/>
            </a:endParaRPr>
          </a:p>
          <a:p>
            <a:pPr fontAlgn="base"/>
            <a:r>
              <a:rPr lang="es-ES" b="0" i="0" dirty="0">
                <a:solidFill>
                  <a:srgbClr val="444444"/>
                </a:solidFill>
                <a:effectLst/>
                <a:latin typeface="Arial" panose="020B0604020202020204" pitchFamily="34" charset="0"/>
                <a:cs typeface="Arial" panose="020B0604020202020204" pitchFamily="34" charset="0"/>
              </a:rPr>
              <a:t>Analizar estas fuerzas nos permite principalmente determinar el grado de competencia que existe en la industria, y así poder saber qué tan atractiva es, así como detectar oportunidades y amenazas, y así poder desarrollar estrategias que nos permitan aprovechar dichas oportunidades y/o hacer frente a dichas amenazas.</a:t>
            </a:r>
          </a:p>
          <a:p>
            <a:endParaRPr lang="es-ES" dirty="0"/>
          </a:p>
        </p:txBody>
      </p:sp>
    </p:spTree>
    <p:extLst>
      <p:ext uri="{BB962C8B-B14F-4D97-AF65-F5344CB8AC3E}">
        <p14:creationId xmlns:p14="http://schemas.microsoft.com/office/powerpoint/2010/main" val="1096387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156118"/>
            <a:ext cx="8751849" cy="209008"/>
          </a:xfrm>
        </p:spPr>
        <p:txBody>
          <a:bodyPr>
            <a:normAutofit fontScale="90000"/>
          </a:bodyPr>
          <a:lstStyle/>
          <a:p>
            <a:endParaRPr lang="es-ES" dirty="0"/>
          </a:p>
        </p:txBody>
      </p:sp>
      <p:pic>
        <p:nvPicPr>
          <p:cNvPr id="2050" name="Picture 2" descr="http://www.5fuerzasdeporter.com/wp-content/uploads/2015/06/las-5-fuerzas-de-porte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111947"/>
            <a:ext cx="9699702" cy="56233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4730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marL="228600" lvl="0" indent="-228600" fontAlgn="base">
              <a:spcBef>
                <a:spcPts val="1000"/>
              </a:spcBef>
              <a:buFont typeface="Arial" panose="020B0604020202020204" pitchFamily="34" charset="0"/>
              <a:buChar char="•"/>
            </a:pPr>
            <a:r>
              <a:rPr lang="es-ES" sz="2800" dirty="0">
                <a:solidFill>
                  <a:srgbClr val="FF0000"/>
                </a:solidFill>
                <a:latin typeface="Arial" panose="020B0604020202020204" pitchFamily="34" charset="0"/>
                <a:cs typeface="Arial" panose="020B0604020202020204" pitchFamily="34" charset="0"/>
              </a:rPr>
              <a:t>Las</a:t>
            </a:r>
            <a:r>
              <a:rPr lang="es-419" sz="2800" dirty="0">
                <a:solidFill>
                  <a:srgbClr val="FF0000"/>
                </a:solidFill>
                <a:latin typeface="Arial" panose="020B0604020202020204" pitchFamily="34" charset="0"/>
                <a:cs typeface="Arial" panose="020B0604020202020204" pitchFamily="34" charset="0"/>
              </a:rPr>
              <a:t> </a:t>
            </a:r>
            <a:r>
              <a:rPr lang="es-ES" sz="2800" dirty="0">
                <a:solidFill>
                  <a:srgbClr val="FF0000"/>
                </a:solidFill>
                <a:latin typeface="Arial" panose="020B0604020202020204" pitchFamily="34" charset="0"/>
                <a:cs typeface="Arial" panose="020B0604020202020204" pitchFamily="34" charset="0"/>
              </a:rPr>
              <a:t>cinco fuerzas que esta herramienta considera que existen en toda industria son:</a:t>
            </a:r>
          </a:p>
        </p:txBody>
      </p:sp>
      <p:sp>
        <p:nvSpPr>
          <p:cNvPr id="3" name="Marcador de contenido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fontAlgn="base"/>
            <a:r>
              <a:rPr lang="es-ES" b="0" i="0" dirty="0">
                <a:solidFill>
                  <a:srgbClr val="444444"/>
                </a:solidFill>
                <a:effectLst/>
                <a:latin typeface="Arial" panose="020B0604020202020204" pitchFamily="34" charset="0"/>
                <a:cs typeface="Arial" panose="020B0604020202020204" pitchFamily="34" charset="0"/>
              </a:rPr>
              <a:t>Rivalidad entre competidores.</a:t>
            </a:r>
          </a:p>
          <a:p>
            <a:pPr fontAlgn="base"/>
            <a:r>
              <a:rPr lang="es-ES" b="0" i="0" dirty="0">
                <a:solidFill>
                  <a:srgbClr val="444444"/>
                </a:solidFill>
                <a:effectLst/>
                <a:latin typeface="Arial" panose="020B0604020202020204" pitchFamily="34" charset="0"/>
                <a:cs typeface="Arial" panose="020B0604020202020204" pitchFamily="34" charset="0"/>
              </a:rPr>
              <a:t>Amenaza de entrada de nuevos competidores.</a:t>
            </a:r>
          </a:p>
          <a:p>
            <a:pPr fontAlgn="base"/>
            <a:r>
              <a:rPr lang="es-ES" b="0" i="0" dirty="0">
                <a:solidFill>
                  <a:srgbClr val="444444"/>
                </a:solidFill>
                <a:effectLst/>
                <a:latin typeface="Arial" panose="020B0604020202020204" pitchFamily="34" charset="0"/>
                <a:cs typeface="Arial" panose="020B0604020202020204" pitchFamily="34" charset="0"/>
              </a:rPr>
              <a:t>Amenaza de ingreso de productos sustitutos.</a:t>
            </a:r>
          </a:p>
          <a:p>
            <a:pPr fontAlgn="base"/>
            <a:r>
              <a:rPr lang="es-ES" b="0" i="0" dirty="0">
                <a:solidFill>
                  <a:srgbClr val="444444"/>
                </a:solidFill>
                <a:effectLst/>
                <a:latin typeface="Arial" panose="020B0604020202020204" pitchFamily="34" charset="0"/>
                <a:cs typeface="Arial" panose="020B0604020202020204" pitchFamily="34" charset="0"/>
              </a:rPr>
              <a:t>Poder de negociación de los proveedores.</a:t>
            </a:r>
          </a:p>
          <a:p>
            <a:pPr fontAlgn="base"/>
            <a:r>
              <a:rPr lang="es-ES" b="0" i="0" dirty="0">
                <a:solidFill>
                  <a:srgbClr val="444444"/>
                </a:solidFill>
                <a:effectLst/>
                <a:latin typeface="Arial" panose="020B0604020202020204" pitchFamily="34" charset="0"/>
                <a:cs typeface="Arial" panose="020B0604020202020204" pitchFamily="34" charset="0"/>
              </a:rPr>
              <a:t>Poder de negociación de los consumidores.</a:t>
            </a:r>
          </a:p>
          <a:p>
            <a:endParaRPr lang="es-ES" dirty="0"/>
          </a:p>
        </p:txBody>
      </p:sp>
    </p:spTree>
    <p:extLst>
      <p:ext uri="{BB962C8B-B14F-4D97-AF65-F5344CB8AC3E}">
        <p14:creationId xmlns:p14="http://schemas.microsoft.com/office/powerpoint/2010/main" val="2374887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ES" dirty="0"/>
          </a:p>
        </p:txBody>
      </p:sp>
      <p:sp>
        <p:nvSpPr>
          <p:cNvPr id="3" name="Marcador de contenido 2"/>
          <p:cNvSpPr>
            <a:spLocks noGrp="1"/>
          </p:cNvSpPr>
          <p:nvPr>
            <p:ph idx="1"/>
          </p:nvPr>
        </p:nvSpPr>
        <p:spPr>
          <a:xfrm>
            <a:off x="838200" y="743956"/>
            <a:ext cx="10515600" cy="4351338"/>
          </a:xfrm>
        </p:spPr>
        <p:txBody>
          <a:bodyPr>
            <a:normAutofit lnSpcReduction="10000"/>
          </a:bodyPr>
          <a:lstStyle/>
          <a:p>
            <a:r>
              <a:rPr lang="es-ES" b="0" i="0" dirty="0">
                <a:solidFill>
                  <a:srgbClr val="444444"/>
                </a:solidFill>
                <a:effectLst/>
                <a:latin typeface="Arial" panose="020B0604020202020204" pitchFamily="34" charset="0"/>
                <a:cs typeface="Arial" panose="020B0604020202020204" pitchFamily="34" charset="0"/>
              </a:rPr>
              <a:t>Según </a:t>
            </a:r>
            <a:r>
              <a:rPr lang="es-ES" b="0" i="0" dirty="0" err="1">
                <a:solidFill>
                  <a:srgbClr val="444444"/>
                </a:solidFill>
                <a:effectLst/>
                <a:latin typeface="Arial" panose="020B0604020202020204" pitchFamily="34" charset="0"/>
                <a:cs typeface="Arial" panose="020B0604020202020204" pitchFamily="34" charset="0"/>
              </a:rPr>
              <a:t>Porter</a:t>
            </a:r>
            <a:r>
              <a:rPr lang="es-ES" b="0" i="0" dirty="0">
                <a:solidFill>
                  <a:srgbClr val="444444"/>
                </a:solidFill>
                <a:effectLst/>
                <a:latin typeface="Arial" panose="020B0604020202020204" pitchFamily="34" charset="0"/>
                <a:cs typeface="Arial" panose="020B0604020202020204" pitchFamily="34" charset="0"/>
              </a:rPr>
              <a:t>, el dividir una industria en estas cinco fuerzas permite lograr un mejor análisis del grado de competencia en ella y, por tanto, un</a:t>
            </a:r>
            <a:r>
              <a:rPr lang="es-419" dirty="0">
                <a:solidFill>
                  <a:srgbClr val="444444"/>
                </a:solidFill>
                <a:latin typeface="Arial" panose="020B0604020202020204" pitchFamily="34" charset="0"/>
                <a:cs typeface="Arial" panose="020B0604020202020204" pitchFamily="34" charset="0"/>
              </a:rPr>
              <a:t>a ap</a:t>
            </a:r>
            <a:r>
              <a:rPr lang="es-ES" b="0" i="0" dirty="0" err="1">
                <a:solidFill>
                  <a:srgbClr val="444444"/>
                </a:solidFill>
                <a:effectLst/>
                <a:latin typeface="Arial" panose="020B0604020202020204" pitchFamily="34" charset="0"/>
                <a:cs typeface="Arial" panose="020B0604020202020204" pitchFamily="34" charset="0"/>
              </a:rPr>
              <a:t>reciación</a:t>
            </a:r>
            <a:r>
              <a:rPr lang="es-ES" b="0" i="0" dirty="0">
                <a:solidFill>
                  <a:srgbClr val="444444"/>
                </a:solidFill>
                <a:effectLst/>
                <a:latin typeface="Arial" panose="020B0604020202020204" pitchFamily="34" charset="0"/>
                <a:cs typeface="Arial" panose="020B0604020202020204" pitchFamily="34" charset="0"/>
              </a:rPr>
              <a:t> más acertada de su atractivo</a:t>
            </a:r>
            <a:r>
              <a:rPr lang="es-419" b="0" i="0" dirty="0">
                <a:solidFill>
                  <a:srgbClr val="444444"/>
                </a:solidFill>
                <a:effectLst/>
                <a:latin typeface="Arial" panose="020B0604020202020204" pitchFamily="34" charset="0"/>
                <a:cs typeface="Arial" panose="020B0604020202020204" pitchFamily="34" charset="0"/>
              </a:rPr>
              <a:t>.</a:t>
            </a:r>
          </a:p>
          <a:p>
            <a:pPr fontAlgn="base"/>
            <a:endParaRPr lang="es-ES" b="0" i="0" dirty="0">
              <a:solidFill>
                <a:srgbClr val="444444"/>
              </a:solidFill>
              <a:effectLst/>
              <a:latin typeface="Arial" panose="020B0604020202020204" pitchFamily="34" charset="0"/>
              <a:cs typeface="Arial" panose="020B0604020202020204" pitchFamily="34" charset="0"/>
            </a:endParaRPr>
          </a:p>
          <a:p>
            <a:pPr marL="0" indent="0" fontAlgn="base">
              <a:buNone/>
            </a:pPr>
            <a:r>
              <a:rPr lang="es-ES" b="0" i="0" dirty="0">
                <a:solidFill>
                  <a:srgbClr val="444444"/>
                </a:solidFill>
                <a:effectLst/>
                <a:latin typeface="Arial" panose="020B0604020202020204" pitchFamily="34" charset="0"/>
                <a:cs typeface="Arial" panose="020B0604020202020204" pitchFamily="34" charset="0"/>
              </a:rPr>
              <a:t>A continuación un resumen de cada una de estas fuerzas:</a:t>
            </a:r>
          </a:p>
          <a:p>
            <a:pPr fontAlgn="base"/>
            <a:r>
              <a:rPr lang="es-ES" b="1" i="0" dirty="0">
                <a:solidFill>
                  <a:srgbClr val="000099"/>
                </a:solidFill>
                <a:effectLst/>
                <a:latin typeface="Arial" panose="020B0604020202020204" pitchFamily="34" charset="0"/>
                <a:cs typeface="Arial" panose="020B0604020202020204" pitchFamily="34" charset="0"/>
              </a:rPr>
              <a:t>1. Rivalidad entre competidores</a:t>
            </a:r>
          </a:p>
          <a:p>
            <a:pPr fontAlgn="base"/>
            <a:r>
              <a:rPr lang="es-ES" b="0" i="0" dirty="0">
                <a:solidFill>
                  <a:srgbClr val="444444"/>
                </a:solidFill>
                <a:effectLst/>
                <a:latin typeface="Arial" panose="020B0604020202020204" pitchFamily="34" charset="0"/>
                <a:cs typeface="Arial" panose="020B0604020202020204" pitchFamily="34" charset="0"/>
              </a:rPr>
              <a:t>Generalmente la fuerza más poderosa de todas, hace referencia a la rivalidad entre empresas que compiten directamente en una misma industria, ofreciendo el mismo tipo de producto.</a:t>
            </a:r>
          </a:p>
          <a:p>
            <a:pPr marL="0" indent="0">
              <a:buNone/>
            </a:pPr>
            <a:endParaRPr lang="es-ES" dirty="0"/>
          </a:p>
        </p:txBody>
      </p:sp>
    </p:spTree>
    <p:extLst>
      <p:ext uri="{BB962C8B-B14F-4D97-AF65-F5344CB8AC3E}">
        <p14:creationId xmlns:p14="http://schemas.microsoft.com/office/powerpoint/2010/main" val="3555280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4098" name="Picture 2" descr="modelo de las cinco fuerzas de Port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81307" y="635619"/>
            <a:ext cx="8642195" cy="56313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4643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838200" y="365125"/>
            <a:ext cx="10515600" cy="1325563"/>
          </a:xfrm>
        </p:spPr>
        <p:txBody>
          <a:bodyPr>
            <a:normAutofit/>
          </a:bodyPr>
          <a:lstStyle/>
          <a:p>
            <a:r>
              <a:rPr lang="es-419" sz="5000" b="1">
                <a:latin typeface="Open Sans"/>
              </a:rPr>
              <a:t>. Rivalidad entre competidores</a:t>
            </a:r>
            <a:endParaRPr lang="es-ES" sz="50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p:cNvSpPr>
            <a:spLocks noGrp="1"/>
          </p:cNvSpPr>
          <p:nvPr>
            <p:ph idx="1"/>
          </p:nvPr>
        </p:nvSpPr>
        <p:spPr>
          <a:xfrm>
            <a:off x="838200" y="1929384"/>
            <a:ext cx="10515600" cy="4251960"/>
          </a:xfrm>
        </p:spPr>
        <p:txBody>
          <a:bodyPr>
            <a:normAutofit lnSpcReduction="10000"/>
          </a:bodyPr>
          <a:lstStyle/>
          <a:p>
            <a:pPr fontAlgn="base"/>
            <a:r>
              <a:rPr lang="es-ES" sz="1400" b="0" i="0" dirty="0">
                <a:effectLst/>
                <a:latin typeface="Arial" panose="020B0604020202020204" pitchFamily="34" charset="0"/>
                <a:cs typeface="Arial" panose="020B0604020202020204" pitchFamily="34" charset="0"/>
              </a:rPr>
              <a:t>Una fuerte rivalidad entre competidores podría interpretarse como una gran cantidad de estrategias destinadas a superar a los demás, estrategias que buscan aprovechar toda muestra de debilidad en ellos, o reacciones inmediatas ante sus estrategias o movidas.</a:t>
            </a:r>
          </a:p>
          <a:p>
            <a:pPr fontAlgn="base"/>
            <a:r>
              <a:rPr lang="es-ES" sz="1400" b="0" i="0" dirty="0">
                <a:effectLst/>
                <a:latin typeface="Arial" panose="020B0604020202020204" pitchFamily="34" charset="0"/>
                <a:cs typeface="Arial" panose="020B0604020202020204" pitchFamily="34" charset="0"/>
              </a:rPr>
              <a:t>La rivalidad entre competidores tiende a aumentar principalmente a medida que éstos aumentan en número y se van equiparando en tamaño y capacidad.</a:t>
            </a:r>
            <a:endParaRPr lang="es-419" sz="1400" b="0" i="0" dirty="0">
              <a:effectLst/>
              <a:latin typeface="Arial" panose="020B0604020202020204" pitchFamily="34" charset="0"/>
              <a:cs typeface="Arial" panose="020B0604020202020204" pitchFamily="34" charset="0"/>
            </a:endParaRPr>
          </a:p>
          <a:p>
            <a:pPr marL="0" indent="0" fontAlgn="base">
              <a:buNone/>
            </a:pPr>
            <a:endParaRPr lang="es-ES" sz="1400" b="0" i="0" dirty="0">
              <a:effectLst/>
              <a:latin typeface="Arial" panose="020B0604020202020204" pitchFamily="34" charset="0"/>
              <a:cs typeface="Arial" panose="020B0604020202020204" pitchFamily="34" charset="0"/>
            </a:endParaRPr>
          </a:p>
          <a:p>
            <a:pPr marL="0" indent="0" fontAlgn="base">
              <a:buNone/>
            </a:pPr>
            <a:r>
              <a:rPr lang="es-ES" sz="1400" b="0" i="0" dirty="0">
                <a:effectLst/>
                <a:latin typeface="Arial" panose="020B0604020202020204" pitchFamily="34" charset="0"/>
                <a:cs typeface="Arial" panose="020B0604020202020204" pitchFamily="34" charset="0"/>
              </a:rPr>
              <a:t>Pero además de ello, la rivalidad entre competidores también suele aumentar cuando:</a:t>
            </a:r>
            <a:endParaRPr lang="es-419" sz="1400" b="0" i="0" dirty="0">
              <a:effectLst/>
              <a:latin typeface="Arial" panose="020B0604020202020204" pitchFamily="34" charset="0"/>
              <a:cs typeface="Arial" panose="020B0604020202020204" pitchFamily="34" charset="0"/>
            </a:endParaRPr>
          </a:p>
          <a:p>
            <a:pPr marL="0" indent="0" fontAlgn="base">
              <a:buNone/>
            </a:pPr>
            <a:endParaRPr lang="es-ES" sz="1400" b="0" i="0" dirty="0">
              <a:effectLst/>
              <a:latin typeface="Arial" panose="020B0604020202020204" pitchFamily="34" charset="0"/>
              <a:cs typeface="Arial" panose="020B0604020202020204" pitchFamily="34" charset="0"/>
            </a:endParaRPr>
          </a:p>
          <a:p>
            <a:pPr fontAlgn="base"/>
            <a:r>
              <a:rPr lang="es-ES" sz="1400" b="0" i="0" dirty="0">
                <a:effectLst/>
                <a:latin typeface="Arial" panose="020B0604020202020204" pitchFamily="34" charset="0"/>
                <a:cs typeface="Arial" panose="020B0604020202020204" pitchFamily="34" charset="0"/>
              </a:rPr>
              <a:t>la demanda por los productos de la industria disminuye.</a:t>
            </a:r>
          </a:p>
          <a:p>
            <a:pPr fontAlgn="base"/>
            <a:r>
              <a:rPr lang="es-ES" sz="1400" b="0" i="0" dirty="0">
                <a:effectLst/>
                <a:latin typeface="Arial" panose="020B0604020202020204" pitchFamily="34" charset="0"/>
                <a:cs typeface="Arial" panose="020B0604020202020204" pitchFamily="34" charset="0"/>
              </a:rPr>
              <a:t>existe poca diferenciación en los productos.</a:t>
            </a:r>
          </a:p>
          <a:p>
            <a:pPr fontAlgn="base"/>
            <a:r>
              <a:rPr lang="es-ES" sz="1400" b="0" i="0" dirty="0">
                <a:effectLst/>
                <a:latin typeface="Arial" panose="020B0604020202020204" pitchFamily="34" charset="0"/>
                <a:cs typeface="Arial" panose="020B0604020202020204" pitchFamily="34" charset="0"/>
              </a:rPr>
              <a:t>las reducciones de precios se hacen comunes.</a:t>
            </a:r>
          </a:p>
          <a:p>
            <a:pPr fontAlgn="base"/>
            <a:r>
              <a:rPr lang="es-ES" sz="1400" b="0" i="0" dirty="0">
                <a:effectLst/>
                <a:latin typeface="Arial" panose="020B0604020202020204" pitchFamily="34" charset="0"/>
                <a:cs typeface="Arial" panose="020B0604020202020204" pitchFamily="34" charset="0"/>
              </a:rPr>
              <a:t>los consumidores tienen la posibilidad de cambiar fácilmente de marcas.</a:t>
            </a:r>
          </a:p>
          <a:p>
            <a:pPr fontAlgn="base"/>
            <a:r>
              <a:rPr lang="es-ES" sz="1400" b="0" i="0" dirty="0">
                <a:effectLst/>
                <a:latin typeface="Arial" panose="020B0604020202020204" pitchFamily="34" charset="0"/>
                <a:cs typeface="Arial" panose="020B0604020202020204" pitchFamily="34" charset="0"/>
              </a:rPr>
              <a:t>los costos fijos son altos.</a:t>
            </a:r>
          </a:p>
          <a:p>
            <a:pPr fontAlgn="base"/>
            <a:r>
              <a:rPr lang="es-ES" sz="1400" b="0" i="0" dirty="0">
                <a:effectLst/>
                <a:latin typeface="Arial" panose="020B0604020202020204" pitchFamily="34" charset="0"/>
                <a:cs typeface="Arial" panose="020B0604020202020204" pitchFamily="34" charset="0"/>
              </a:rPr>
              <a:t>el producto es perecedero.</a:t>
            </a:r>
          </a:p>
          <a:p>
            <a:pPr fontAlgn="base"/>
            <a:r>
              <a:rPr lang="es-ES" sz="1400" b="0" i="0" dirty="0">
                <a:effectLst/>
                <a:latin typeface="Arial" panose="020B0604020202020204" pitchFamily="34" charset="0"/>
                <a:cs typeface="Arial" panose="020B0604020202020204" pitchFamily="34" charset="0"/>
              </a:rPr>
              <a:t>las fusiones y adquisiciones en la industria son comunes.</a:t>
            </a:r>
          </a:p>
          <a:p>
            <a:endParaRPr lang="es-ES" sz="1200" dirty="0"/>
          </a:p>
        </p:txBody>
      </p:sp>
    </p:spTree>
    <p:extLst>
      <p:ext uri="{BB962C8B-B14F-4D97-AF65-F5344CB8AC3E}">
        <p14:creationId xmlns:p14="http://schemas.microsoft.com/office/powerpoint/2010/main" val="364571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143922"/>
          </a:xfrm>
        </p:spPr>
        <p:txBody>
          <a:bodyPr>
            <a:normAutofit fontScale="90000"/>
          </a:bodyPr>
          <a:lstStyle/>
          <a:p>
            <a:endParaRPr lang="es-ES" dirty="0"/>
          </a:p>
        </p:txBody>
      </p:sp>
      <p:sp>
        <p:nvSpPr>
          <p:cNvPr id="4" name="Rectangle 1"/>
          <p:cNvSpPr>
            <a:spLocks noGrp="1" noChangeArrowheads="1"/>
          </p:cNvSpPr>
          <p:nvPr>
            <p:ph idx="1"/>
          </p:nvPr>
        </p:nvSpPr>
        <p:spPr bwMode="auto">
          <a:xfrm>
            <a:off x="838200" y="397474"/>
            <a:ext cx="11652549"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A medida que la rivalidad entre competidores se hace más intensa, </a:t>
            </a:r>
            <a:endParaRPr kumimoji="0" lang="es-419" b="0" i="0" u="none" strike="noStrike" cap="none" normalizeH="0" baseline="0" dirty="0">
              <a:ln>
                <a:noFill/>
              </a:ln>
              <a:solidFill>
                <a:srgbClr val="444444"/>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las ganancias de la industria disminuyen, haciendo que ésta se haga </a:t>
            </a:r>
            <a:endParaRPr kumimoji="0" lang="es-419" b="0" i="0" u="none" strike="noStrike" cap="none" normalizeH="0" baseline="0" dirty="0">
              <a:ln>
                <a:noFill/>
              </a:ln>
              <a:solidFill>
                <a:srgbClr val="444444"/>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menos atractiva y que, por tanto,</a:t>
            </a:r>
            <a:r>
              <a:rPr kumimoji="0" lang="es-419" b="0" i="0" u="none" strike="noStrike" cap="none" normalizeH="0" baseline="0" dirty="0">
                <a:ln>
                  <a:noFill/>
                </a:ln>
                <a:solidFill>
                  <a:srgbClr val="444444"/>
                </a:solidFill>
                <a:effectLst/>
                <a:cs typeface="Arial" panose="020B0604020202020204" pitchFamily="34" charset="0"/>
              </a:rPr>
              <a:t> </a:t>
            </a:r>
            <a:r>
              <a:rPr kumimoji="0" lang="es-ES" b="0" i="0" u="none" strike="noStrike" cap="none" normalizeH="0" baseline="0" dirty="0">
                <a:ln>
                  <a:noFill/>
                </a:ln>
                <a:solidFill>
                  <a:srgbClr val="444444"/>
                </a:solidFill>
                <a:effectLst/>
                <a:cs typeface="Arial" panose="020B0604020202020204" pitchFamily="34" charset="0"/>
              </a:rPr>
              <a:t>disminuya el ingreso de nuevos </a:t>
            </a:r>
            <a:endParaRPr kumimoji="0" lang="es-419" b="0" i="0" u="none" strike="noStrike" cap="none" normalizeH="0" baseline="0" dirty="0">
              <a:ln>
                <a:noFill/>
              </a:ln>
              <a:solidFill>
                <a:srgbClr val="444444"/>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competidores.</a:t>
            </a:r>
          </a:p>
          <a:p>
            <a:pPr marL="0" marR="0" lvl="0" indent="0" algn="l" defTabSz="914400" rtl="0" eaLnBrk="0" fontAlgn="base" latinLnBrk="0" hangingPunct="0">
              <a:lnSpc>
                <a:spcPct val="100000"/>
              </a:lnSpc>
              <a:spcBef>
                <a:spcPct val="0"/>
              </a:spcBef>
              <a:spcAft>
                <a:spcPct val="0"/>
              </a:spcAft>
              <a:buClrTx/>
              <a:buSzTx/>
              <a:buFontTx/>
              <a:buNone/>
              <a:tabLst/>
            </a:pPr>
            <a:endParaRPr lang="es-ES" dirty="0">
              <a:solidFill>
                <a:srgbClr val="444444"/>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b="0" i="0" u="none" strike="noStrike" cap="none" normalizeH="0" baseline="0" dirty="0">
              <a:ln>
                <a:noFill/>
              </a:ln>
              <a:solidFill>
                <a:srgbClr val="444444"/>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b="0" i="0" u="none" strike="noStrike" cap="none" normalizeH="0" baseline="0" dirty="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Analizar la rivalidad entre competidores nos permite comparar </a:t>
            </a:r>
            <a:endParaRPr kumimoji="0" lang="es-419" b="0" i="0" u="none" strike="noStrike" cap="none" normalizeH="0" baseline="0" dirty="0">
              <a:ln>
                <a:noFill/>
              </a:ln>
              <a:solidFill>
                <a:srgbClr val="444444"/>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nuestras ventajas competitivas con las de otras empresas rivales, y </a:t>
            </a:r>
            <a:endParaRPr kumimoji="0" lang="es-419" b="0" i="0" u="none" strike="noStrike" cap="none" normalizeH="0" baseline="0" dirty="0">
              <a:ln>
                <a:noFill/>
              </a:ln>
              <a:solidFill>
                <a:srgbClr val="444444"/>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a:ln>
                  <a:noFill/>
                </a:ln>
                <a:solidFill>
                  <a:srgbClr val="444444"/>
                </a:solidFill>
                <a:effectLst/>
                <a:cs typeface="Arial" panose="020B0604020202020204" pitchFamily="34" charset="0"/>
              </a:rPr>
              <a:t>así formular estrategias que nos permitan superarlas.</a:t>
            </a:r>
            <a:endParaRPr kumimoji="0" lang="es-ES" b="0" i="0" u="none" strike="noStrike" cap="none" normalizeH="0" baseline="0" dirty="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144047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s-419" i="1" dirty="0"/>
              <a:t>Algunos ejemplos de estas estrategias </a:t>
            </a:r>
            <a:r>
              <a:rPr lang="es-419" dirty="0"/>
              <a:t>son:</a:t>
            </a:r>
            <a:endParaRPr lang="es-ES" dirty="0"/>
          </a:p>
        </p:txBody>
      </p:sp>
      <p:sp>
        <p:nvSpPr>
          <p:cNvPr id="3" name="Marcador de contenido 2"/>
          <p:cNvSpPr>
            <a:spLocks noGrp="1"/>
          </p:cNvSpPr>
          <p:nvPr>
            <p:ph idx="1"/>
          </p:nvPr>
        </p:nvSpPr>
        <p:spPr>
          <a:pattFill prst="pct5">
            <a:fgClr>
              <a:schemeClr val="accent1"/>
            </a:fgClr>
            <a:bgClr>
              <a:schemeClr val="bg1"/>
            </a:bgClr>
          </a:pattFill>
        </p:spPr>
        <p:txBody>
          <a:bodyPr/>
          <a:lstStyle/>
          <a:p>
            <a:pPr fontAlgn="base"/>
            <a:r>
              <a:rPr lang="es-ES" b="0" i="0" dirty="0">
                <a:solidFill>
                  <a:srgbClr val="444444"/>
                </a:solidFill>
                <a:effectLst/>
                <a:latin typeface="Arial" panose="020B0604020202020204" pitchFamily="34" charset="0"/>
                <a:cs typeface="Arial" panose="020B0604020202020204" pitchFamily="34" charset="0"/>
              </a:rPr>
              <a:t>aumentar la calidad de los productos.</a:t>
            </a:r>
          </a:p>
          <a:p>
            <a:pPr fontAlgn="base"/>
            <a:r>
              <a:rPr lang="es-ES" b="0" i="0" dirty="0">
                <a:solidFill>
                  <a:srgbClr val="444444"/>
                </a:solidFill>
                <a:effectLst/>
                <a:latin typeface="Arial" panose="020B0604020202020204" pitchFamily="34" charset="0"/>
                <a:cs typeface="Arial" panose="020B0604020202020204" pitchFamily="34" charset="0"/>
              </a:rPr>
              <a:t>reducir los precios.</a:t>
            </a:r>
          </a:p>
          <a:p>
            <a:pPr fontAlgn="base"/>
            <a:r>
              <a:rPr lang="es-ES" b="0" i="0" dirty="0">
                <a:solidFill>
                  <a:srgbClr val="444444"/>
                </a:solidFill>
                <a:effectLst/>
                <a:latin typeface="Arial" panose="020B0604020202020204" pitchFamily="34" charset="0"/>
                <a:cs typeface="Arial" panose="020B0604020202020204" pitchFamily="34" charset="0"/>
              </a:rPr>
              <a:t>dotar de nuevas características a los productos.</a:t>
            </a:r>
          </a:p>
          <a:p>
            <a:pPr fontAlgn="base"/>
            <a:r>
              <a:rPr lang="es-ES" b="0" i="0" dirty="0">
                <a:solidFill>
                  <a:srgbClr val="444444"/>
                </a:solidFill>
                <a:effectLst/>
                <a:latin typeface="Arial" panose="020B0604020202020204" pitchFamily="34" charset="0"/>
                <a:cs typeface="Arial" panose="020B0604020202020204" pitchFamily="34" charset="0"/>
              </a:rPr>
              <a:t>brindar nuevos servicios.</a:t>
            </a:r>
          </a:p>
          <a:p>
            <a:pPr fontAlgn="base"/>
            <a:r>
              <a:rPr lang="es-ES" b="0" i="0" dirty="0">
                <a:solidFill>
                  <a:srgbClr val="444444"/>
                </a:solidFill>
                <a:effectLst/>
                <a:latin typeface="Arial" panose="020B0604020202020204" pitchFamily="34" charset="0"/>
                <a:cs typeface="Arial" panose="020B0604020202020204" pitchFamily="34" charset="0"/>
              </a:rPr>
              <a:t>aumentar la publicidad.</a:t>
            </a:r>
          </a:p>
          <a:p>
            <a:pPr fontAlgn="base"/>
            <a:r>
              <a:rPr lang="es-ES" b="0" i="0" dirty="0">
                <a:solidFill>
                  <a:srgbClr val="444444"/>
                </a:solidFill>
                <a:effectLst/>
                <a:latin typeface="Arial" panose="020B0604020202020204" pitchFamily="34" charset="0"/>
                <a:cs typeface="Arial" panose="020B0604020202020204" pitchFamily="34" charset="0"/>
              </a:rPr>
              <a:t>aumentar las promociones de ventas.</a:t>
            </a:r>
          </a:p>
        </p:txBody>
      </p:sp>
    </p:spTree>
    <p:extLst>
      <p:ext uri="{BB962C8B-B14F-4D97-AF65-F5344CB8AC3E}">
        <p14:creationId xmlns:p14="http://schemas.microsoft.com/office/powerpoint/2010/main" val="160649975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1802</Words>
  <Application>Microsoft Office PowerPoint</Application>
  <PresentationFormat>Panorámica</PresentationFormat>
  <Paragraphs>157</Paragraphs>
  <Slides>24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Arial</vt:lpstr>
      <vt:lpstr>Arial</vt:lpstr>
      <vt:lpstr>Calibri</vt:lpstr>
      <vt:lpstr>Calibri Light</vt:lpstr>
      <vt:lpstr>inherit</vt:lpstr>
      <vt:lpstr>Open Sans</vt:lpstr>
      <vt:lpstr>Tema de Office</vt:lpstr>
      <vt:lpstr>Trabajo final 8 octubre</vt:lpstr>
      <vt:lpstr>CINCO FUERZAS DE  PORTER</vt:lpstr>
      <vt:lpstr>Presentación de PowerPoint</vt:lpstr>
      <vt:lpstr>Las cinco fuerzas que esta herramienta considera que existen en toda industria son:</vt:lpstr>
      <vt:lpstr>Presentación de PowerPoint</vt:lpstr>
      <vt:lpstr>Presentación de PowerPoint</vt:lpstr>
      <vt:lpstr>. Rivalidad entre competidores</vt:lpstr>
      <vt:lpstr>Presentación de PowerPoint</vt:lpstr>
      <vt:lpstr>Algunos ejemplos de estas estrategias son:</vt:lpstr>
      <vt:lpstr>2. Amenaza de entrada de nuevos competidores </vt:lpstr>
      <vt:lpstr>Presentación de PowerPoint</vt:lpstr>
      <vt:lpstr>Algunos ejemplos de estar estrategias son:</vt:lpstr>
      <vt:lpstr> 3. Amenaza de ingreso de productos sustitutos </vt:lpstr>
      <vt:lpstr>Los productos sustitutos suelen ingresar fácilmente a una industria cuando:</vt:lpstr>
      <vt:lpstr>Presentación de PowerPoint</vt:lpstr>
      <vt:lpstr>4. Poder de negociación de los proveedores </vt:lpstr>
      <vt:lpstr>Presentación de PowerPoint</vt:lpstr>
      <vt:lpstr>Algunos ejemplos de estas estrategias son</vt:lpstr>
      <vt:lpstr> 5. Poder de negociación de los consumidores </vt:lpstr>
      <vt:lpstr>Pero además de la cantidad de compradores que existan en la industria, el poder de negociación de éstos también tiende a aumentar cuando:</vt:lpstr>
      <vt:lpstr>Presentación de PowerPoint</vt:lpstr>
      <vt:lpstr>Ajuste sus producto o servicios a la propuesta de valor que quiere el consumidor</vt:lpstr>
      <vt:lpstr>CONOZCA A LOS CLIENTES</vt:lpstr>
      <vt:lpstr>Conclusiones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CINCO FUERZAS DE  PORTER</dc:title>
  <dc:creator>Familia</dc:creator>
  <cp:lastModifiedBy>claudia moreno</cp:lastModifiedBy>
  <cp:revision>39</cp:revision>
  <dcterms:created xsi:type="dcterms:W3CDTF">2016-10-13T02:01:42Z</dcterms:created>
  <dcterms:modified xsi:type="dcterms:W3CDTF">2021-10-01T00:17:56Z</dcterms:modified>
</cp:coreProperties>
</file>