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35"/>
  </p:notesMasterIdLst>
  <p:sldIdLst>
    <p:sldId id="256" r:id="rId2"/>
    <p:sldId id="286" r:id="rId3"/>
    <p:sldId id="259" r:id="rId4"/>
    <p:sldId id="260" r:id="rId5"/>
    <p:sldId id="257" r:id="rId6"/>
    <p:sldId id="258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798F6-CD1E-41CC-9764-9E4817A2BB90}" type="datetimeFigureOut">
              <a:rPr lang="es-CO" smtClean="0"/>
              <a:t>5/11/2021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5F524-578A-4E0E-BA50-FAAC81ADDD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047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1F5E-1A8B-4C95-B065-215FFB25F2D9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98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BC8C-6A6B-4450-BF9A-53E270942528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002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9B63-B9D9-4604-B4CF-B2CEEDD52CAB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961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8FCB-785C-49D4-8AF1-5A0A9B420C88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899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1DEB-B1E5-4878-97E6-6DC49924E2E9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216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A30-20BC-4BA9-AAE8-636ED240656C}" type="datetime1">
              <a:rPr lang="es-CO" smtClean="0"/>
              <a:t>5/11/2021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589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6B70-68D3-4D3D-B09D-C359E1C67CBC}" type="datetime1">
              <a:rPr lang="es-CO" smtClean="0"/>
              <a:t>5/11/2021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098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2236-F28D-45C7-836B-F355379CBD89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36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FC1C-99EF-407B-B1F5-A2D1123887D7}" type="datetime1">
              <a:rPr lang="es-CO" smtClean="0"/>
              <a:t>5/11/2021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79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557E-7BAE-48D8-97A2-6F8876EAAED1}" type="datetime1">
              <a:rPr lang="es-CO" smtClean="0"/>
              <a:t>5/11/2021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46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06B8-D3F8-449B-8137-CEC9C2CDBE5E}" type="datetime1">
              <a:rPr lang="es-CO" smtClean="0"/>
              <a:t>5/11/2021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956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07933-601E-4591-9274-5C57A4E7E173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/>
              <a:t>Network planning and dimensioning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C1ACA-4F81-4968-91E2-7E6363D4D86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774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lecommunications_network" TargetMode="External"/><Relationship Id="rId2" Type="http://schemas.openxmlformats.org/officeDocument/2006/relationships/hyperlink" Target="https://en.wikipedia.org/wiki/Network_planning_and_design#A_network_planning_methodolo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Network_operato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!!Rectangle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ackground of mesh on pink">
            <a:extLst>
              <a:ext uri="{FF2B5EF4-FFF2-40B4-BE49-F238E27FC236}">
                <a16:creationId xmlns:a16="http://schemas.microsoft.com/office/drawing/2014/main" id="{3FD44D98-588B-441B-9081-7C6DF0E54D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504152-A871-4121-9AA8-11D37882B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s-CO" b="1"/>
              <a:t>Network </a:t>
            </a:r>
            <a:r>
              <a:rPr lang="es-CO" b="1" err="1"/>
              <a:t>planning</a:t>
            </a:r>
            <a:r>
              <a:rPr lang="es-CO" b="1"/>
              <a:t> and </a:t>
            </a:r>
            <a:r>
              <a:rPr lang="es-CO" b="1" err="1"/>
              <a:t>design</a:t>
            </a:r>
            <a:endParaRPr lang="es-CO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847631-698F-47D3-B0FC-BBBE5FCE6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s-CO"/>
              <a:t>Diseño y planeación de redes </a:t>
            </a:r>
          </a:p>
          <a:p>
            <a:r>
              <a:rPr lang="es-CO"/>
              <a:t>Ingeniería en Telecomunicaciones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6099604" cy="4212936"/>
          </a:xfrm>
        </p:spPr>
        <p:txBody>
          <a:bodyPr>
            <a:normAutofit fontScale="47500" lnSpcReduction="20000"/>
          </a:bodyPr>
          <a:lstStyle/>
          <a:p>
            <a:pPr marL="179388" indent="-179388">
              <a:buNone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with any decision process, network planning relies on </a:t>
            </a:r>
            <a:r>
              <a:rPr lang="en-US" sz="3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external information</a:t>
            </a: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6575" indent="-179388">
              <a:buNone/>
            </a:pP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Forecast of demand for services over some planning horizon</a:t>
            </a:r>
          </a:p>
          <a:p>
            <a:pPr marL="536575" indent="-179388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Economic information concerning the cost structure of the network elements and maintenance</a:t>
            </a:r>
          </a:p>
          <a:p>
            <a:pPr marL="447675" indent="0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Knowledge about the technical capabilities of the available systems</a:t>
            </a:r>
          </a:p>
          <a:p>
            <a:pPr marL="179388" indent="-179388">
              <a:buNone/>
            </a:pP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planning problem can now be stated as follows:</a:t>
            </a:r>
          </a:p>
          <a:p>
            <a:pPr marL="625475" indent="-177800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to implement the first four layers of the OSI model</a:t>
            </a:r>
          </a:p>
          <a:p>
            <a:pPr marL="625475" indent="-177800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to provide the required physical support</a:t>
            </a:r>
          </a:p>
          <a:p>
            <a:pPr marL="179388" indent="-179388">
              <a:buNone/>
            </a:pP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Assuming that all the protocol issues have been settled and the transmission technology is known, what remains is a complex, distributed and dynamic capacity-augmentation problem</a:t>
            </a:r>
          </a:p>
          <a:p>
            <a:pPr marL="625475" indent="-177800">
              <a:buNone/>
            </a:pPr>
            <a:r>
              <a:rPr lang="en-US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feasible solution approach: decomposition and iteration</a:t>
            </a:r>
            <a:endParaRPr lang="es-CO" sz="29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9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18A341-1475-462E-8F51-451A02203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691E4-2DD6-4AF8-A887-A5E4A8C8DF80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FBCF0-F138-4997-A93D-BD05C6B3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F4D1AA-C3F7-46D3-9A1A-CC0385EB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10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465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761673" cy="4078635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Stages of the planning process:</a:t>
            </a:r>
          </a:p>
          <a:p>
            <a:pPr marL="179388" indent="-179388">
              <a:buNone/>
            </a:pPr>
            <a:endParaRPr lang="en-US" sz="30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179388">
              <a:buNone/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Topological design</a:t>
            </a:r>
          </a:p>
          <a:p>
            <a:pPr marL="536575" indent="-179388">
              <a:buNone/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Network-synthesis problem</a:t>
            </a:r>
          </a:p>
          <a:p>
            <a:pPr marL="893763" indent="-179388">
              <a:buNone/>
            </a:pPr>
            <a:r>
              <a:rPr lang="en-US" sz="1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Traffic routing</a:t>
            </a:r>
          </a:p>
          <a:p>
            <a:pPr marL="893763" indent="-179388">
              <a:buNone/>
            </a:pPr>
            <a:r>
              <a:rPr lang="en-US" sz="1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Dimensioning</a:t>
            </a:r>
          </a:p>
          <a:p>
            <a:pPr marL="536575" indent="-179388">
              <a:buNone/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Network-realization</a:t>
            </a: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(circuit-routing) problem</a:t>
            </a:r>
          </a:p>
          <a:p>
            <a:pPr marL="179388" indent="-179388">
              <a:buNone/>
            </a:pPr>
            <a:endParaRPr lang="en-US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indent="-179388"/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four stages are interrelated </a:t>
            </a:r>
          </a:p>
          <a:p>
            <a:pPr marL="179388" indent="-179388"/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planning process is </a:t>
            </a:r>
            <a:r>
              <a:rPr lang="en-US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iterative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(at many levels)</a:t>
            </a:r>
          </a:p>
          <a:p>
            <a:pPr marL="179388" indent="-179388"/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horizons 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various stages</a:t>
            </a:r>
            <a:endParaRPr lang="es-CO" sz="26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D15230-F1C5-49B7-A16C-AC7F8C6F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72A9-63C4-4039-9E2B-136C6FFA2FC0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A0F956-4439-4D83-B520-55BC13CB3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518942-2C1D-4AE1-B5D0-647BA62F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3123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709" y="1396685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68B127B-4D7B-477E-9D6A-BEACCB50F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206" y="853225"/>
            <a:ext cx="7469746" cy="5151549"/>
          </a:xfrm>
          <a:prstGeom prst="rect">
            <a:avLst/>
          </a:prstGeom>
        </p:spPr>
      </p:pic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0EC9FE-FC1D-4ECD-AEA5-8589D12F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D9B-76C0-4A29-96E4-466CA94F24BC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54E3DB-3703-4A46-9327-8417A0E4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12404D-596B-4007-A131-FEE55F8D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9054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626F70-076B-4273-974B-991190EE7D99}"/>
              </a:ext>
            </a:extLst>
          </p:cNvPr>
          <p:cNvSpPr txBox="1"/>
          <p:nvPr/>
        </p:nvSpPr>
        <p:spPr>
          <a:xfrm>
            <a:off x="5370153" y="1665112"/>
            <a:ext cx="6097656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Topological design: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marL="179388" indent="-179388"/>
            <a:r>
              <a:rPr lang="en-US" dirty="0"/>
              <a:t>– Determine where to place components and how to interconnect them</a:t>
            </a:r>
          </a:p>
          <a:p>
            <a:r>
              <a:rPr lang="en-US" dirty="0"/>
              <a:t>– By methods of </a:t>
            </a:r>
            <a:r>
              <a:rPr lang="en-US" b="1" dirty="0"/>
              <a:t>topological optimization </a:t>
            </a:r>
            <a:r>
              <a:rPr lang="en-US" dirty="0"/>
              <a:t>and </a:t>
            </a:r>
            <a:r>
              <a:rPr lang="en-US" b="1" dirty="0"/>
              <a:t>graph theory</a:t>
            </a:r>
          </a:p>
          <a:p>
            <a:r>
              <a:rPr lang="en-US" dirty="0"/>
              <a:t>– Input:</a:t>
            </a:r>
          </a:p>
          <a:p>
            <a:pPr marL="625475" indent="-177800"/>
            <a:r>
              <a:rPr lang="en-US" dirty="0"/>
              <a:t>• information about transmission network summarized into a fixed interconnection cost per unit length between offices</a:t>
            </a:r>
          </a:p>
          <a:p>
            <a:pPr marL="447675"/>
            <a:r>
              <a:rPr lang="en-US" dirty="0"/>
              <a:t>• switch costs depending just on the switching technology</a:t>
            </a:r>
          </a:p>
          <a:p>
            <a:r>
              <a:rPr lang="en-US" dirty="0"/>
              <a:t>– Output:</a:t>
            </a:r>
          </a:p>
          <a:p>
            <a:pPr marL="536575" indent="-177800"/>
            <a:r>
              <a:rPr lang="en-US" dirty="0"/>
              <a:t>• connectivity matrix</a:t>
            </a:r>
          </a:p>
          <a:p>
            <a:pPr marL="536575" indent="-177800"/>
            <a:r>
              <a:rPr lang="en-US" dirty="0"/>
              <a:t>• optimal location of switches or concentrators (optionally)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D0A0E-4CC3-41DD-A04E-0486D515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B197-7A35-43EC-8790-53A2207209C6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E4C488-CE06-4009-90FE-3E175C92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C6E100-9435-49C6-868A-DF3A12B5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5929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626F70-076B-4273-974B-991190EE7D99}"/>
              </a:ext>
            </a:extLst>
          </p:cNvPr>
          <p:cNvSpPr txBox="1"/>
          <p:nvPr/>
        </p:nvSpPr>
        <p:spPr>
          <a:xfrm>
            <a:off x="5270760" y="1119031"/>
            <a:ext cx="6179117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Network synthesis: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pPr marL="179388" indent="-179388"/>
            <a:r>
              <a:rPr lang="en-US" dirty="0"/>
              <a:t>– Calculate the optimal size of the components (that is: the transmission and switching systems) within the topology specified and subject to </a:t>
            </a:r>
            <a:r>
              <a:rPr lang="en-US" dirty="0" err="1"/>
              <a:t>GoS</a:t>
            </a:r>
            <a:r>
              <a:rPr lang="en-US" dirty="0"/>
              <a:t> constraints on network-performance measures</a:t>
            </a:r>
          </a:p>
          <a:p>
            <a:r>
              <a:rPr lang="en-US" dirty="0"/>
              <a:t>– By methods of </a:t>
            </a:r>
            <a:r>
              <a:rPr lang="en-US" b="1" dirty="0"/>
              <a:t>nonlinear optimization</a:t>
            </a:r>
          </a:p>
          <a:p>
            <a:r>
              <a:rPr lang="en-US" dirty="0"/>
              <a:t>– Input:</a:t>
            </a:r>
          </a:p>
          <a:p>
            <a:pPr marL="357188"/>
            <a:r>
              <a:rPr lang="en-US" sz="1600" dirty="0"/>
              <a:t>• topology, traffic matrices, </a:t>
            </a:r>
            <a:r>
              <a:rPr lang="en-US" sz="1600" dirty="0" err="1"/>
              <a:t>GoS</a:t>
            </a:r>
            <a:r>
              <a:rPr lang="en-US" sz="1600" dirty="0"/>
              <a:t> constraints, cost function (unit cost</a:t>
            </a:r>
            <a:r>
              <a:rPr lang="en-US" dirty="0"/>
              <a:t>)</a:t>
            </a:r>
          </a:p>
          <a:p>
            <a:r>
              <a:rPr lang="en-US" dirty="0"/>
              <a:t>– Output:</a:t>
            </a:r>
          </a:p>
          <a:p>
            <a:pPr marL="447675"/>
            <a:r>
              <a:rPr lang="en-US" sz="1600" dirty="0"/>
              <a:t>• route plan</a:t>
            </a:r>
          </a:p>
          <a:p>
            <a:pPr marL="447675"/>
            <a:r>
              <a:rPr lang="en-US" sz="1600" dirty="0"/>
              <a:t>• set of logical links between the nodes</a:t>
            </a:r>
          </a:p>
          <a:p>
            <a:pPr marL="447675"/>
            <a:r>
              <a:rPr lang="en-US" sz="1600" dirty="0"/>
              <a:t>(that is: requirements for transmission facilities between switching points)</a:t>
            </a:r>
          </a:p>
          <a:p>
            <a:r>
              <a:rPr lang="en-US" dirty="0"/>
              <a:t>– Comprises of two iterated substages:</a:t>
            </a:r>
          </a:p>
          <a:p>
            <a:pPr marL="447675"/>
            <a:r>
              <a:rPr lang="en-US" sz="1600" dirty="0"/>
              <a:t>• Traffic routing</a:t>
            </a:r>
          </a:p>
          <a:p>
            <a:pPr marL="447675"/>
            <a:r>
              <a:rPr lang="en-US" sz="1600" dirty="0"/>
              <a:t>• Dimensioning</a:t>
            </a:r>
          </a:p>
          <a:p>
            <a:r>
              <a:rPr lang="en-US" dirty="0"/>
              <a:t>– Specific to telecommunications!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990D5E-C238-4C17-84EC-37E87436B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0F30-C3B0-4D92-BB6A-633F893D263F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CACD0D-50CF-48D7-96D8-8CEED40B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557CD4-5A53-42AF-848A-78D8E73E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1915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626F70-076B-4273-974B-991190EE7D99}"/>
              </a:ext>
            </a:extLst>
          </p:cNvPr>
          <p:cNvSpPr txBox="1"/>
          <p:nvPr/>
        </p:nvSpPr>
        <p:spPr>
          <a:xfrm>
            <a:off x="5270760" y="1119031"/>
            <a:ext cx="617911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C0"/>
                </a:solidFill>
              </a:rPr>
              <a:t>Network synthesis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dirty="0"/>
              <a:t>• </a:t>
            </a:r>
            <a:r>
              <a:rPr lang="en-US" sz="2400" dirty="0"/>
              <a:t>Traffic routing:</a:t>
            </a:r>
          </a:p>
          <a:p>
            <a:pPr marL="447675" indent="-179388"/>
            <a:r>
              <a:rPr lang="en-US" sz="2400" dirty="0"/>
              <a:t>– </a:t>
            </a:r>
            <a:r>
              <a:rPr lang="en-US" sz="2000" dirty="0"/>
              <a:t>Determine how to connect calls as they arrive, given the topology and size of the components.</a:t>
            </a:r>
          </a:p>
          <a:p>
            <a:pPr marL="447675" indent="-179388"/>
            <a:endParaRPr lang="en-US" sz="2400" dirty="0"/>
          </a:p>
          <a:p>
            <a:r>
              <a:rPr lang="en-US" sz="2400" dirty="0"/>
              <a:t>• Dimensioning:</a:t>
            </a:r>
          </a:p>
          <a:p>
            <a:pPr marL="625475" indent="-268288"/>
            <a:r>
              <a:rPr lang="en-US" sz="2400" dirty="0"/>
              <a:t>– </a:t>
            </a:r>
            <a:r>
              <a:rPr lang="en-US" sz="2000" dirty="0"/>
              <a:t>Determine the size of the components subject to </a:t>
            </a:r>
            <a:r>
              <a:rPr lang="en-US" sz="2000" b="1" dirty="0" err="1"/>
              <a:t>GoS</a:t>
            </a:r>
            <a:r>
              <a:rPr lang="en-US" sz="2000" dirty="0"/>
              <a:t> constraints and given the topology and a routing method.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78CA3D-80D2-4EC2-A744-8DDD0EAC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F8FEA-D4F4-4679-BC38-372133A0DDCB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3A8F77-61F2-49BA-9933-F55B0BC4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879E0-50D7-44BC-9176-A2391C8F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8897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626F70-076B-4273-974B-991190EE7D99}"/>
              </a:ext>
            </a:extLst>
          </p:cNvPr>
          <p:cNvSpPr txBox="1"/>
          <p:nvPr/>
        </p:nvSpPr>
        <p:spPr>
          <a:xfrm>
            <a:off x="5370153" y="1238300"/>
            <a:ext cx="617911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C0"/>
                </a:solidFill>
              </a:rPr>
              <a:t>Network realization:</a:t>
            </a:r>
          </a:p>
          <a:p>
            <a:pPr marL="268288" indent="-268288"/>
            <a:r>
              <a:rPr lang="en-US" sz="2800" dirty="0"/>
              <a:t>– </a:t>
            </a:r>
            <a:r>
              <a:rPr lang="en-US" sz="2000" dirty="0"/>
              <a:t>Determine how to implement the capacity requirement (for transmission and switching </a:t>
            </a:r>
            <a:r>
              <a:rPr lang="en-US" sz="2000" dirty="0" err="1"/>
              <a:t>equipments</a:t>
            </a:r>
            <a:r>
              <a:rPr lang="en-US" sz="2000" dirty="0"/>
              <a:t>) using the available components and taking further into account reliability (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multipath routing)</a:t>
            </a:r>
          </a:p>
          <a:p>
            <a:r>
              <a:rPr lang="en-US" sz="2000" dirty="0"/>
              <a:t>– By methods of multicommodity flow optimization</a:t>
            </a:r>
          </a:p>
          <a:p>
            <a:r>
              <a:rPr lang="en-US" sz="2000" dirty="0"/>
              <a:t>– Input:</a:t>
            </a:r>
          </a:p>
          <a:p>
            <a:pPr marL="447675" indent="-179388"/>
            <a:r>
              <a:rPr lang="en-US" dirty="0"/>
              <a:t>• logical-circuit demand</a:t>
            </a:r>
          </a:p>
          <a:p>
            <a:pPr marL="447675" indent="-179388"/>
            <a:r>
              <a:rPr lang="en-US" dirty="0"/>
              <a:t>• fixed costs, module costs and reliability of available components</a:t>
            </a:r>
          </a:p>
          <a:p>
            <a:pPr marL="447675" indent="-179388"/>
            <a:r>
              <a:rPr lang="en-US" dirty="0"/>
              <a:t>• other reliability requirements</a:t>
            </a:r>
          </a:p>
          <a:p>
            <a:r>
              <a:rPr lang="en-US" sz="2000" dirty="0"/>
              <a:t>– Output:</a:t>
            </a:r>
          </a:p>
          <a:p>
            <a:pPr marL="447675" indent="-179388"/>
            <a:r>
              <a:rPr lang="en-US" sz="2000" dirty="0"/>
              <a:t>• </a:t>
            </a:r>
            <a:r>
              <a:rPr lang="en-US" dirty="0"/>
              <a:t>physical circuits plan</a:t>
            </a:r>
          </a:p>
          <a:p>
            <a:pPr marL="447675" indent="-179388"/>
            <a:r>
              <a:rPr lang="en-US" dirty="0"/>
              <a:t>• detailed information of actual transmission cost between nodes</a:t>
            </a:r>
            <a:endParaRPr lang="en-US" sz="1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8C393C-2F42-425B-A6FE-224B0F7D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495E-8E9B-45B2-AA23-DFDA53E1D50E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D2A2EC-E1BB-4866-811F-F488EFC3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435294-09A5-4866-B8A1-61F622D2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918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718978" cy="4064628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New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626F70-076B-4273-974B-991190EE7D99}"/>
              </a:ext>
            </a:extLst>
          </p:cNvPr>
          <p:cNvSpPr txBox="1"/>
          <p:nvPr/>
        </p:nvSpPr>
        <p:spPr>
          <a:xfrm>
            <a:off x="5370153" y="1238300"/>
            <a:ext cx="617911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Additional decision data are needed from the following areas:</a:t>
            </a:r>
          </a:p>
          <a:p>
            <a:endParaRPr lang="en-US" sz="2000" b="1" dirty="0"/>
          </a:p>
          <a:p>
            <a:r>
              <a:rPr lang="en-US" sz="1400" dirty="0"/>
              <a:t>– </a:t>
            </a:r>
            <a:r>
              <a:rPr lang="en-US" sz="2000" dirty="0"/>
              <a:t>The market, with regard to a specific business concept</a:t>
            </a:r>
          </a:p>
          <a:p>
            <a:pPr marL="268288"/>
            <a:r>
              <a:rPr lang="en-US" dirty="0"/>
              <a:t>• due to competition!</a:t>
            </a:r>
          </a:p>
          <a:p>
            <a:pPr marL="268288"/>
            <a:r>
              <a:rPr lang="en-US" dirty="0"/>
              <a:t>• operator’s future role (niche): dominance/co-operation</a:t>
            </a:r>
          </a:p>
          <a:p>
            <a:r>
              <a:rPr lang="en-US" dirty="0"/>
              <a:t>– </a:t>
            </a:r>
            <a:r>
              <a:rPr lang="en-US" sz="2000" dirty="0"/>
              <a:t>Customer demands:</a:t>
            </a:r>
          </a:p>
          <a:p>
            <a:pPr marL="268288"/>
            <a:r>
              <a:rPr lang="en-US" dirty="0"/>
              <a:t>• new services: Internet &amp; mobility (first of all)</a:t>
            </a:r>
          </a:p>
          <a:p>
            <a:pPr marL="268288"/>
            <a:r>
              <a:rPr lang="en-US" dirty="0"/>
              <a:t>• new business opportunities</a:t>
            </a:r>
          </a:p>
          <a:p>
            <a:r>
              <a:rPr lang="en-US" dirty="0"/>
              <a:t>– </a:t>
            </a:r>
            <a:r>
              <a:rPr lang="en-US" sz="2000" dirty="0"/>
              <a:t>Technology:</a:t>
            </a:r>
          </a:p>
          <a:p>
            <a:pPr marL="268288"/>
            <a:r>
              <a:rPr lang="en-US" dirty="0"/>
              <a:t>• new technology: ATM, </a:t>
            </a:r>
            <a:r>
              <a:rPr lang="en-US" dirty="0" err="1"/>
              <a:t>xDSL</a:t>
            </a:r>
            <a:r>
              <a:rPr lang="en-US" dirty="0"/>
              <a:t>, GSM, CDMA, WDM, ….NGN</a:t>
            </a:r>
          </a:p>
          <a:p>
            <a:r>
              <a:rPr lang="en-US" sz="2000" dirty="0"/>
              <a:t>– Standards:</a:t>
            </a:r>
          </a:p>
          <a:p>
            <a:pPr marL="268288"/>
            <a:r>
              <a:rPr lang="en-US" dirty="0"/>
              <a:t>• new standards issued continuously</a:t>
            </a:r>
          </a:p>
          <a:p>
            <a:r>
              <a:rPr lang="en-US" dirty="0"/>
              <a:t>– </a:t>
            </a:r>
            <a:r>
              <a:rPr lang="en-US" sz="2000" dirty="0"/>
              <a:t>Operations and network planning support:</a:t>
            </a:r>
          </a:p>
          <a:p>
            <a:pPr marL="268288"/>
            <a:r>
              <a:rPr lang="en-US" dirty="0"/>
              <a:t>• new computer-aided means</a:t>
            </a:r>
          </a:p>
          <a:p>
            <a:r>
              <a:rPr lang="en-US" dirty="0"/>
              <a:t>– </a:t>
            </a:r>
            <a:r>
              <a:rPr lang="en-US" sz="2000" dirty="0"/>
              <a:t>Costs:</a:t>
            </a:r>
          </a:p>
          <a:p>
            <a:pPr marL="268288"/>
            <a:r>
              <a:rPr lang="en-US" dirty="0"/>
              <a:t>• trends: equipment costs going down, staff costs going up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138F27-5948-4EC7-836A-7DBB30FF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2B55-E38A-42D6-BB1F-29DE7B1C450C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10516F-AA15-41C9-95D6-30C0BB5F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2A08546-0E73-4792-9B99-37656E36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9975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87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New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626F70-076B-4273-974B-991190EE7D99}"/>
              </a:ext>
            </a:extLst>
          </p:cNvPr>
          <p:cNvSpPr txBox="1"/>
          <p:nvPr/>
        </p:nvSpPr>
        <p:spPr>
          <a:xfrm>
            <a:off x="5370153" y="1238300"/>
            <a:ext cx="617911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Safeguards for the operator:</a:t>
            </a:r>
          </a:p>
          <a:p>
            <a:pPr marL="536575" indent="-179388"/>
            <a:r>
              <a:rPr lang="en-US" dirty="0"/>
              <a:t>– Change the network architecture so that it will be more open, with generic platforms, if possible</a:t>
            </a:r>
          </a:p>
          <a:p>
            <a:pPr marL="536575" indent="-179388"/>
            <a:r>
              <a:rPr lang="en-US" dirty="0"/>
              <a:t>– Build the network with a certain prognosticated overcapacity (redundancy) in generic parts where the marginal costs are low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planning situation (shift of focus to a strategic-tactical approach):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F19255-7FCA-42B5-8A4E-BB8FF9DD8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895" y="4360439"/>
            <a:ext cx="6233375" cy="1777285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7FB304-B26C-4738-8AC8-1F48C125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BA21-841E-4F9F-80DE-B295E5A6E830}" type="datetime1">
              <a:rPr lang="es-CO" smtClean="0"/>
              <a:t>5/11/2021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865B4B-9AF6-4152-9022-8CEEDE99A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F166FE-7DAA-40F1-8F95-E674D2A10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2439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000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New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32171C7-E84B-49EC-B671-AC00C4E9C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025" y="1721275"/>
            <a:ext cx="7237927" cy="371555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76B93B1-FEA7-437C-9BBE-06B19F55E751}"/>
              </a:ext>
            </a:extLst>
          </p:cNvPr>
          <p:cNvSpPr txBox="1"/>
          <p:nvPr/>
        </p:nvSpPr>
        <p:spPr>
          <a:xfrm>
            <a:off x="5275163" y="3773785"/>
            <a:ext cx="10316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/>
              <a:t>MPLS</a:t>
            </a:r>
          </a:p>
          <a:p>
            <a:pPr algn="ctr"/>
            <a:r>
              <a:rPr lang="es-CO" dirty="0"/>
              <a:t>FTTH</a:t>
            </a:r>
          </a:p>
          <a:p>
            <a:pPr algn="ctr"/>
            <a:r>
              <a:rPr lang="es-CO" dirty="0"/>
              <a:t>GPON</a:t>
            </a:r>
          </a:p>
          <a:p>
            <a:pPr algn="ctr"/>
            <a:r>
              <a:rPr lang="es-CO" dirty="0"/>
              <a:t>Ethernet</a:t>
            </a:r>
          </a:p>
          <a:p>
            <a:pPr algn="ctr"/>
            <a:r>
              <a:rPr lang="es-CO" dirty="0"/>
              <a:t>SDWAN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C363EB5-FE14-471B-93B5-111573988F57}"/>
              </a:ext>
            </a:extLst>
          </p:cNvPr>
          <p:cNvSpPr txBox="1"/>
          <p:nvPr/>
        </p:nvSpPr>
        <p:spPr>
          <a:xfrm>
            <a:off x="6993423" y="4466282"/>
            <a:ext cx="130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Plataformas</a:t>
            </a: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97090963-B6AC-4690-A872-B19DFBD6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F3A-0E76-4595-8A9D-07D1AA517C01}" type="datetime1">
              <a:rPr lang="es-CO" smtClean="0"/>
              <a:t>5/11/2021</a:t>
            </a:fld>
            <a:endParaRPr lang="es-CO"/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6580354E-8E51-4F6A-9B75-F0C6C44C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Network </a:t>
            </a:r>
            <a:r>
              <a:rPr lang="es-CO" dirty="0" err="1"/>
              <a:t>planning</a:t>
            </a:r>
            <a:r>
              <a:rPr lang="es-CO" dirty="0"/>
              <a:t> and </a:t>
            </a:r>
            <a:r>
              <a:rPr lang="es-CO" dirty="0" err="1"/>
              <a:t>dimensioning</a:t>
            </a:r>
            <a:endParaRPr lang="es-CO" dirty="0"/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FEB4AD4D-D8CB-4399-97C0-7893A02D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38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1396686"/>
            <a:ext cx="4473023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</a:rPr>
              <a:t>Contents</a:t>
            </a:r>
            <a:endParaRPr lang="es-CO" b="1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017" y="1273357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6F4244-1417-4E31-8F51-3257D42D855A}"/>
              </a:ext>
            </a:extLst>
          </p:cNvPr>
          <p:cNvSpPr txBox="1"/>
          <p:nvPr/>
        </p:nvSpPr>
        <p:spPr>
          <a:xfrm>
            <a:off x="5595268" y="2828835"/>
            <a:ext cx="60976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Network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Traffic forecasts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Dimensioning</a:t>
            </a:r>
            <a:endParaRPr lang="es-CO" dirty="0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A70D2E2D-8668-4F98-9F2A-3C0E67845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35A60-6006-4869-8617-EFA49B4B6A20}" type="datetime1">
              <a:rPr lang="es-CO" smtClean="0"/>
              <a:t>5/11/2021</a:t>
            </a:fld>
            <a:endParaRPr lang="es-CO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DEFEF3F9-68EF-4488-8550-6A450EAB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BBF3D0F6-A783-4A4B-9973-D932C081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</a:t>
            </a:fld>
            <a:endParaRPr lang="es-CO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8EE3323-BE26-43E4-A90A-5A81B120DA0F}"/>
              </a:ext>
            </a:extLst>
          </p:cNvPr>
          <p:cNvSpPr txBox="1"/>
          <p:nvPr/>
        </p:nvSpPr>
        <p:spPr>
          <a:xfrm>
            <a:off x="5256144" y="5520884"/>
            <a:ext cx="23870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i="1" dirty="0"/>
              <a:t>Ref. :  A. </a:t>
            </a:r>
            <a:r>
              <a:rPr lang="es-CO" sz="1400" i="1" dirty="0" err="1"/>
              <a:t>Olsson</a:t>
            </a:r>
            <a:r>
              <a:rPr lang="es-CO" sz="1400" i="1" dirty="0"/>
              <a:t>, ed. (1997) </a:t>
            </a:r>
          </a:p>
          <a:p>
            <a:r>
              <a:rPr lang="es-CO" sz="1400" i="1" dirty="0"/>
              <a:t>	A. Girard (1990)</a:t>
            </a:r>
          </a:p>
        </p:txBody>
      </p:sp>
    </p:spTree>
    <p:extLst>
      <p:ext uri="{BB962C8B-B14F-4D97-AF65-F5344CB8AC3E}">
        <p14:creationId xmlns:p14="http://schemas.microsoft.com/office/powerpoint/2010/main" val="2118191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forecasting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Need for traffic measurements and forecasts</a:t>
            </a: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06C5F76-F5DF-4245-AB29-3574A7AA5B07}"/>
              </a:ext>
            </a:extLst>
          </p:cNvPr>
          <p:cNvSpPr txBox="1"/>
          <p:nvPr/>
        </p:nvSpPr>
        <p:spPr>
          <a:xfrm>
            <a:off x="5300579" y="1483494"/>
            <a:ext cx="633265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indent="-268288">
              <a:tabLst>
                <a:tab pos="357188" algn="l"/>
              </a:tabLst>
            </a:pPr>
            <a:r>
              <a:rPr lang="en-US" sz="2000" dirty="0"/>
              <a:t>• </a:t>
            </a:r>
            <a:r>
              <a:rPr lang="en-US" sz="2400" dirty="0"/>
              <a:t>To properly dimension the network we need to</a:t>
            </a:r>
          </a:p>
          <a:p>
            <a:pPr marL="268288" indent="-268288">
              <a:tabLst>
                <a:tab pos="357188" algn="l"/>
              </a:tabLst>
            </a:pPr>
            <a:endParaRPr lang="en-US" sz="2000" dirty="0"/>
          </a:p>
          <a:p>
            <a:pPr marL="268288" indent="-268288">
              <a:tabLst>
                <a:tab pos="357188" algn="l"/>
              </a:tabLst>
            </a:pPr>
            <a:endParaRPr lang="en-US" sz="2000" dirty="0"/>
          </a:p>
          <a:p>
            <a:pPr marL="268288" indent="-268288">
              <a:tabLst>
                <a:tab pos="357188" algn="l"/>
              </a:tabLst>
            </a:pPr>
            <a:r>
              <a:rPr lang="en-US" sz="2000" dirty="0"/>
              <a:t>• </a:t>
            </a:r>
            <a:r>
              <a:rPr lang="en-US" sz="2400" dirty="0"/>
              <a:t>If the network is already operating</a:t>
            </a:r>
            <a:r>
              <a:rPr lang="en-US" sz="2000" dirty="0"/>
              <a:t>,</a:t>
            </a:r>
          </a:p>
          <a:p>
            <a:pPr marL="536575" indent="-179388">
              <a:tabLst>
                <a:tab pos="357188" algn="l"/>
              </a:tabLst>
            </a:pPr>
            <a:r>
              <a:rPr lang="en-US" sz="2000" dirty="0"/>
              <a:t>– the current traffic is most precisely estimated by making traffic measurements</a:t>
            </a:r>
          </a:p>
          <a:p>
            <a:pPr marL="268288" indent="-268288">
              <a:tabLst>
                <a:tab pos="357188" algn="l"/>
              </a:tabLst>
            </a:pPr>
            <a:r>
              <a:rPr lang="en-US" sz="2000" dirty="0"/>
              <a:t>• </a:t>
            </a:r>
            <a:r>
              <a:rPr lang="en-US" sz="2400" dirty="0"/>
              <a:t>Otherwise, the estimation should be based on other information, e.g.</a:t>
            </a:r>
          </a:p>
          <a:p>
            <a:pPr marL="539750" indent="-182563">
              <a:tabLst>
                <a:tab pos="357188" algn="l"/>
              </a:tabLst>
            </a:pPr>
            <a:r>
              <a:rPr lang="en-US" sz="2000" dirty="0"/>
              <a:t>– estimations on characteristic traffic generated by a subscriber</a:t>
            </a:r>
          </a:p>
          <a:p>
            <a:pPr marL="539750" indent="-182563">
              <a:tabLst>
                <a:tab pos="357188" algn="l"/>
              </a:tabLst>
            </a:pPr>
            <a:r>
              <a:rPr lang="en-US" sz="2000" dirty="0"/>
              <a:t>– estimations on the number of subscribers</a:t>
            </a:r>
          </a:p>
          <a:p>
            <a:pPr marL="268288" indent="-268288">
              <a:tabLst>
                <a:tab pos="357188" algn="l"/>
              </a:tabLst>
            </a:pPr>
            <a:r>
              <a:rPr lang="en-US" sz="2000" dirty="0"/>
              <a:t>• </a:t>
            </a:r>
            <a:r>
              <a:rPr lang="en-US" sz="2400" dirty="0"/>
              <a:t>Long time-span of network investments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endParaRPr lang="en-US" sz="2000" dirty="0"/>
          </a:p>
          <a:p>
            <a:pPr marL="625475" indent="-268288">
              <a:tabLst>
                <a:tab pos="357188" algn="l"/>
              </a:tabLst>
            </a:pPr>
            <a:r>
              <a:rPr lang="en-US" sz="2000" dirty="0"/>
              <a:t>– it is not enough to estimate only the current traffic</a:t>
            </a:r>
          </a:p>
          <a:p>
            <a:pPr marL="625475" indent="-268288">
              <a:tabLst>
                <a:tab pos="357188" algn="l"/>
              </a:tabLst>
            </a:pPr>
            <a:r>
              <a:rPr lang="en-US" sz="2000" dirty="0"/>
              <a:t>– forecasts of future traffic are also needed</a:t>
            </a:r>
            <a:endParaRPr lang="es-CO" sz="20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3E93183-7EF3-4989-81E4-79DFCE60C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104" y="1918822"/>
            <a:ext cx="4256618" cy="521506"/>
          </a:xfrm>
          <a:prstGeom prst="rect">
            <a:avLst/>
          </a:prstGeom>
        </p:spPr>
      </p:pic>
      <p:sp>
        <p:nvSpPr>
          <p:cNvPr id="14" name="Marcador de fecha 13">
            <a:extLst>
              <a:ext uri="{FF2B5EF4-FFF2-40B4-BE49-F238E27FC236}">
                <a16:creationId xmlns:a16="http://schemas.microsoft.com/office/drawing/2014/main" id="{6D22CBB3-A831-47BE-A970-57267EE9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9EDB-EB4A-494C-8686-C9D2BA14BBA3}" type="datetime1">
              <a:rPr lang="es-CO" smtClean="0"/>
              <a:t>5/11/2021</a:t>
            </a:fld>
            <a:endParaRPr lang="es-CO"/>
          </a:p>
        </p:txBody>
      </p:sp>
      <p:sp>
        <p:nvSpPr>
          <p:cNvPr id="15" name="Marcador de pie de página 14">
            <a:extLst>
              <a:ext uri="{FF2B5EF4-FFF2-40B4-BE49-F238E27FC236}">
                <a16:creationId xmlns:a16="http://schemas.microsoft.com/office/drawing/2014/main" id="{70F32D16-9836-44C2-843D-11796EE9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16" name="Marcador de número de diapositiva 15">
            <a:extLst>
              <a:ext uri="{FF2B5EF4-FFF2-40B4-BE49-F238E27FC236}">
                <a16:creationId xmlns:a16="http://schemas.microsoft.com/office/drawing/2014/main" id="{6F059415-00D7-46B0-B089-168E8695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030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273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forecasting</a:t>
            </a: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06C5F76-F5DF-4245-AB29-3574A7AA5B07}"/>
              </a:ext>
            </a:extLst>
          </p:cNvPr>
          <p:cNvSpPr txBox="1"/>
          <p:nvPr/>
        </p:nvSpPr>
        <p:spPr>
          <a:xfrm>
            <a:off x="5370153" y="1463616"/>
            <a:ext cx="633265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indent="-268288">
              <a:tabLst>
                <a:tab pos="357188" algn="l"/>
              </a:tabLst>
            </a:pPr>
            <a:r>
              <a:rPr lang="en-US" sz="2000" dirty="0"/>
              <a:t>• </a:t>
            </a:r>
            <a:r>
              <a:rPr lang="en-US" sz="2400" dirty="0"/>
              <a:t>Information about future demands for telecommunications</a:t>
            </a:r>
            <a:endParaRPr lang="en-US" sz="2000" dirty="0"/>
          </a:p>
          <a:p>
            <a:pPr marL="357188"/>
            <a:r>
              <a:rPr lang="en-US" sz="2000" dirty="0"/>
              <a:t>– an estimation of future tendency or direction</a:t>
            </a:r>
          </a:p>
          <a:p>
            <a:r>
              <a:rPr lang="en-US" sz="2400" dirty="0"/>
              <a:t>• Purpose</a:t>
            </a:r>
          </a:p>
          <a:p>
            <a:pPr marL="447675" indent="-179388"/>
            <a:r>
              <a:rPr lang="en-US" sz="2000" dirty="0"/>
              <a:t>– provide a basis for decisions on investments in network</a:t>
            </a:r>
          </a:p>
          <a:p>
            <a:r>
              <a:rPr lang="en-US" sz="2000" dirty="0"/>
              <a:t>• </a:t>
            </a:r>
            <a:r>
              <a:rPr lang="en-US" sz="2400" dirty="0"/>
              <a:t>Forecast periods</a:t>
            </a:r>
          </a:p>
          <a:p>
            <a:pPr marL="357188"/>
            <a:r>
              <a:rPr lang="en-US" sz="2000" dirty="0"/>
              <a:t>– time aspect important (reliability)</a:t>
            </a:r>
          </a:p>
          <a:p>
            <a:pPr marL="357188"/>
            <a:r>
              <a:rPr lang="en-US" sz="2000" dirty="0"/>
              <a:t>– need for forecast periods of different lengths</a:t>
            </a:r>
            <a:endParaRPr lang="es-CO" sz="20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CBA3E0-8884-4871-9559-83973D01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14AC-1F39-47F8-A8D7-8AF79CDED728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AAF8DB-9BA6-4327-9F05-CF7474FF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E9F802-B5AB-4BD4-865F-C97B6411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6958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420332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Forecasting procedure</a:t>
            </a: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5D2A6A0-00AD-4D8D-9F82-494939E83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193" y="2018763"/>
            <a:ext cx="6259325" cy="2867766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A71D9F-012A-4FE2-A25F-4A2E9192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0FA-7E9D-4046-A792-0FEC3BD2B067}" type="datetime1">
              <a:rPr lang="es-CO" smtClean="0"/>
              <a:t>5/11/2021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AAF450-9BEC-476F-B848-3E38942C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81B3F8-5714-4526-AFA0-56AE9DEF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143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forecast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38F85C8-38E1-4EA7-8FC1-92442EEF7FC1}"/>
              </a:ext>
            </a:extLst>
          </p:cNvPr>
          <p:cNvSpPr txBox="1"/>
          <p:nvPr/>
        </p:nvSpPr>
        <p:spPr>
          <a:xfrm>
            <a:off x="5370153" y="1264441"/>
            <a:ext cx="60200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• Traffic forecast defines</a:t>
            </a:r>
          </a:p>
          <a:p>
            <a:pPr marL="536575" indent="-179388"/>
            <a:r>
              <a:rPr lang="en-US" dirty="0"/>
              <a:t>– the estimated traffic growth in the network over the planning period</a:t>
            </a:r>
          </a:p>
          <a:p>
            <a:r>
              <a:rPr lang="en-US" dirty="0"/>
              <a:t>• </a:t>
            </a:r>
            <a:r>
              <a:rPr lang="en-US" sz="2400" dirty="0"/>
              <a:t>Starting point:</a:t>
            </a:r>
          </a:p>
          <a:p>
            <a:pPr marL="536575" indent="-179388"/>
            <a:r>
              <a:rPr lang="en-US" dirty="0"/>
              <a:t>– current traffic volume during busy hour (measured/estimated)</a:t>
            </a:r>
          </a:p>
          <a:p>
            <a:r>
              <a:rPr lang="en-US" dirty="0"/>
              <a:t>• </a:t>
            </a:r>
            <a:r>
              <a:rPr lang="en-US" sz="2400" dirty="0"/>
              <a:t>Other affecting factors:</a:t>
            </a:r>
          </a:p>
          <a:p>
            <a:pPr marL="357188"/>
            <a:r>
              <a:rPr lang="en-US" dirty="0"/>
              <a:t>– changes in the number of subscribers</a:t>
            </a:r>
          </a:p>
          <a:p>
            <a:pPr marL="357188"/>
            <a:r>
              <a:rPr lang="en-US" dirty="0"/>
              <a:t>– change in traffic per subscriber (characteristic traffic)</a:t>
            </a:r>
          </a:p>
          <a:p>
            <a:r>
              <a:rPr lang="en-US" dirty="0"/>
              <a:t>• </a:t>
            </a:r>
            <a:r>
              <a:rPr lang="en-US" sz="2400" dirty="0"/>
              <a:t>Final result (that is, the forecast):</a:t>
            </a:r>
          </a:p>
          <a:p>
            <a:pPr marL="536575" indent="-179388"/>
            <a:r>
              <a:rPr lang="en-US" dirty="0"/>
              <a:t>– traffic matrix describing the traffic interest between exchanges (traffic areas)</a:t>
            </a:r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9998D3-3320-49AC-A3E6-9B26142B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C9F3-5928-4D62-B898-B3DCE236A74E}" type="datetime1">
              <a:rPr lang="es-CO" smtClean="0"/>
              <a:t>5/11/2021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7E7123-4E69-4194-BC75-5DCF461C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991FF2-3886-4202-B585-B6EFA993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331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matrix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0A676F4-5D4E-4AD7-85DD-A69439DA73CC}"/>
              </a:ext>
            </a:extLst>
          </p:cNvPr>
          <p:cNvSpPr txBox="1"/>
          <p:nvPr/>
        </p:nvSpPr>
        <p:spPr>
          <a:xfrm>
            <a:off x="5529986" y="1401818"/>
            <a:ext cx="609765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en-US" dirty="0"/>
              <a:t>• </a:t>
            </a:r>
            <a:r>
              <a:rPr lang="en-US" sz="2400" dirty="0"/>
              <a:t>The final result of the traffic forecast is given by a traffic matrix</a:t>
            </a:r>
          </a:p>
          <a:p>
            <a:r>
              <a:rPr lang="en-US" sz="2400" dirty="0"/>
              <a:t>• Traffic matrix T = (T(</a:t>
            </a:r>
            <a:r>
              <a:rPr lang="en-US" sz="2400" dirty="0" err="1"/>
              <a:t>i,j</a:t>
            </a:r>
            <a:r>
              <a:rPr lang="en-US" sz="2400" dirty="0"/>
              <a:t>))</a:t>
            </a:r>
          </a:p>
          <a:p>
            <a:pPr marL="536575" indent="-179388"/>
            <a:r>
              <a:rPr lang="en-US" dirty="0"/>
              <a:t>– describes traffic interest between exchanges</a:t>
            </a:r>
          </a:p>
          <a:p>
            <a:pPr marL="536575" indent="-179388"/>
            <a:r>
              <a:rPr lang="en-US" dirty="0"/>
              <a:t>– N2 elements (N = nr of exchanges)</a:t>
            </a:r>
          </a:p>
          <a:p>
            <a:pPr marL="536575" indent="-179388"/>
            <a:r>
              <a:rPr lang="en-US" dirty="0"/>
              <a:t>– element T(</a:t>
            </a:r>
            <a:r>
              <a:rPr lang="en-US" dirty="0" err="1"/>
              <a:t>i,i</a:t>
            </a:r>
            <a:r>
              <a:rPr lang="en-US" dirty="0"/>
              <a:t>) tells the estimated traffic within exchange </a:t>
            </a:r>
            <a:r>
              <a:rPr lang="en-US" dirty="0" err="1"/>
              <a:t>i</a:t>
            </a:r>
            <a:endParaRPr lang="en-US" dirty="0"/>
          </a:p>
          <a:p>
            <a:pPr marL="536575" indent="-179388"/>
            <a:r>
              <a:rPr lang="en-US" dirty="0"/>
              <a:t>– element T(</a:t>
            </a:r>
            <a:r>
              <a:rPr lang="en-US" dirty="0" err="1"/>
              <a:t>i,j</a:t>
            </a:r>
            <a:r>
              <a:rPr lang="en-US" dirty="0"/>
              <a:t>) tells the estimated traffic from exchange </a:t>
            </a:r>
            <a:r>
              <a:rPr lang="en-US" dirty="0" err="1"/>
              <a:t>i</a:t>
            </a:r>
            <a:r>
              <a:rPr lang="en-US" dirty="0"/>
              <a:t> to exchange j</a:t>
            </a:r>
          </a:p>
          <a:p>
            <a:r>
              <a:rPr lang="en-US" sz="2400" dirty="0"/>
              <a:t>• Problem:</a:t>
            </a:r>
          </a:p>
          <a:p>
            <a:pPr marL="357188"/>
            <a:r>
              <a:rPr lang="en-US" dirty="0"/>
              <a:t>– easily grows too big: 600 exchanges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360,000 elements!</a:t>
            </a:r>
          </a:p>
          <a:p>
            <a:r>
              <a:rPr lang="en-US" dirty="0"/>
              <a:t>• </a:t>
            </a:r>
            <a:r>
              <a:rPr lang="en-US" sz="2400" dirty="0"/>
              <a:t>Solution: hierarchical representation</a:t>
            </a:r>
          </a:p>
          <a:p>
            <a:pPr marL="357188"/>
            <a:r>
              <a:rPr lang="en-US" dirty="0"/>
              <a:t>– higher level: traffic between traffic areas</a:t>
            </a:r>
          </a:p>
          <a:p>
            <a:pPr marL="536575" indent="-179388"/>
            <a:r>
              <a:rPr lang="en-US" dirty="0"/>
              <a:t>– lower level: traffic between exchanges within one traffic area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8DA836-3993-4C37-ADFD-155D9E20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6BB1C-2066-4849-A6A7-3702DE746FDA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DAD967-97D1-4472-AB40-675C1017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A4677C-3228-449F-845C-E9E88CAC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1387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401818"/>
            <a:ext cx="3718978" cy="4064628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matrix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0A676F4-5D4E-4AD7-85DD-A69439DA73CC}"/>
              </a:ext>
            </a:extLst>
          </p:cNvPr>
          <p:cNvSpPr txBox="1"/>
          <p:nvPr/>
        </p:nvSpPr>
        <p:spPr>
          <a:xfrm>
            <a:off x="5529986" y="1401818"/>
            <a:ext cx="609765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en-US" dirty="0"/>
              <a:t>• </a:t>
            </a:r>
            <a:r>
              <a:rPr lang="en-US" sz="2400" dirty="0"/>
              <a:t>The final result of the traffic forecast is given by a traffic matrix</a:t>
            </a:r>
          </a:p>
          <a:p>
            <a:r>
              <a:rPr lang="en-US" sz="2400" dirty="0"/>
              <a:t>• Traffic matrix T = (T(</a:t>
            </a:r>
            <a:r>
              <a:rPr lang="en-US" sz="2400" dirty="0" err="1"/>
              <a:t>i,j</a:t>
            </a:r>
            <a:r>
              <a:rPr lang="en-US" sz="2400" dirty="0"/>
              <a:t>))</a:t>
            </a:r>
          </a:p>
          <a:p>
            <a:pPr marL="536575" indent="-179388"/>
            <a:r>
              <a:rPr lang="en-US" dirty="0"/>
              <a:t>– describes traffic interest between exchanges</a:t>
            </a:r>
          </a:p>
          <a:p>
            <a:pPr marL="536575" indent="-179388"/>
            <a:r>
              <a:rPr lang="en-US" dirty="0"/>
              <a:t>– N2 elements (N = nr of exchanges)</a:t>
            </a:r>
          </a:p>
          <a:p>
            <a:pPr marL="536575" indent="-179388"/>
            <a:r>
              <a:rPr lang="en-US" dirty="0"/>
              <a:t>– element T(</a:t>
            </a:r>
            <a:r>
              <a:rPr lang="en-US" dirty="0" err="1"/>
              <a:t>i,i</a:t>
            </a:r>
            <a:r>
              <a:rPr lang="en-US" dirty="0"/>
              <a:t>) tells the estimated traffic within exchange </a:t>
            </a:r>
            <a:r>
              <a:rPr lang="en-US" dirty="0" err="1"/>
              <a:t>i</a:t>
            </a:r>
            <a:endParaRPr lang="en-US" dirty="0"/>
          </a:p>
          <a:p>
            <a:pPr marL="536575" indent="-179388"/>
            <a:r>
              <a:rPr lang="en-US" dirty="0"/>
              <a:t>– element T(</a:t>
            </a:r>
            <a:r>
              <a:rPr lang="en-US" dirty="0" err="1"/>
              <a:t>i,j</a:t>
            </a:r>
            <a:r>
              <a:rPr lang="en-US" dirty="0"/>
              <a:t>) tells the estimated traffic from exchange </a:t>
            </a:r>
            <a:r>
              <a:rPr lang="en-US" dirty="0" err="1"/>
              <a:t>i</a:t>
            </a:r>
            <a:r>
              <a:rPr lang="en-US" dirty="0"/>
              <a:t> to exchange j</a:t>
            </a:r>
          </a:p>
          <a:p>
            <a:r>
              <a:rPr lang="en-US" sz="2400" dirty="0"/>
              <a:t>• Problem:</a:t>
            </a:r>
          </a:p>
          <a:p>
            <a:pPr marL="357188"/>
            <a:r>
              <a:rPr lang="en-US" dirty="0"/>
              <a:t>– easily grows too big: 600 exchanges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360,000 elements!</a:t>
            </a:r>
          </a:p>
          <a:p>
            <a:r>
              <a:rPr lang="en-US" dirty="0"/>
              <a:t>• </a:t>
            </a:r>
            <a:r>
              <a:rPr lang="en-US" sz="2400" dirty="0"/>
              <a:t>Solution: hierarchical representation</a:t>
            </a:r>
          </a:p>
          <a:p>
            <a:pPr marL="357188"/>
            <a:r>
              <a:rPr lang="en-US" dirty="0"/>
              <a:t>– higher level: traffic between traffic areas</a:t>
            </a:r>
          </a:p>
          <a:p>
            <a:pPr marL="536575" indent="-179388"/>
            <a:r>
              <a:rPr lang="en-US" dirty="0"/>
              <a:t>– lower level: traffic between exchanges within one traffic area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8F2B5B-2AB9-4944-A341-44AF2555F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602F-A0D2-48C7-8CBD-33646A2CF7A9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D36622-B71D-4DF8-89F4-9C173222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FAF0FB-F52C-45D7-BECD-735E0AD7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0796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forecast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 1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9D76CF-ECFA-48ED-89B4-E93A5CD1B334}"/>
              </a:ext>
            </a:extLst>
          </p:cNvPr>
          <p:cNvSpPr txBox="1"/>
          <p:nvPr/>
        </p:nvSpPr>
        <p:spPr>
          <a:xfrm>
            <a:off x="5354706" y="1320574"/>
            <a:ext cx="60976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• </a:t>
            </a:r>
            <a:r>
              <a:rPr lang="en-US" sz="2400" b="1" dirty="0"/>
              <a:t>Data:</a:t>
            </a:r>
          </a:p>
          <a:p>
            <a:pPr marL="536575" indent="-179388"/>
            <a:r>
              <a:rPr lang="en-US" dirty="0"/>
              <a:t>– There are 1000 private subscribers and 10 companies with their own PBX’s in the area of a local exchange.</a:t>
            </a:r>
          </a:p>
          <a:p>
            <a:pPr marL="536575" indent="-179388"/>
            <a:r>
              <a:rPr lang="en-US" dirty="0"/>
              <a:t>– The characteristic traffic generated by a private subscriber and a company are estimated to be 0.025 erlang and 0.200 erlang, respectively.</a:t>
            </a:r>
          </a:p>
          <a:p>
            <a:r>
              <a:rPr lang="en-US" sz="2400" b="1" dirty="0"/>
              <a:t>• Questions:</a:t>
            </a:r>
          </a:p>
          <a:p>
            <a:pPr marL="536575" indent="-179388"/>
            <a:r>
              <a:rPr lang="en-US" dirty="0"/>
              <a:t>– What is the total traffic intensity a generated by all these subscribers?</a:t>
            </a:r>
          </a:p>
          <a:p>
            <a:pPr marL="536575" indent="-179388"/>
            <a:r>
              <a:rPr lang="en-US" dirty="0"/>
              <a:t>– What is the call arrival rate l assumed that the mean holding time is 3 minutes?</a:t>
            </a:r>
          </a:p>
          <a:p>
            <a:r>
              <a:rPr lang="en-US" dirty="0"/>
              <a:t>• </a:t>
            </a:r>
            <a:r>
              <a:rPr lang="en-US" sz="2400" b="1" dirty="0"/>
              <a:t>Answers:</a:t>
            </a:r>
            <a:endParaRPr lang="es-CO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64AEB4C-5A6F-4E45-851A-9CF385FF3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427" y="5054042"/>
            <a:ext cx="5769478" cy="1046882"/>
          </a:xfrm>
          <a:prstGeom prst="rect">
            <a:avLst/>
          </a:prstGeom>
        </p:spPr>
      </p:pic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95FFDBE5-901C-4AE7-9F98-CE421243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D91F-79D0-4216-AB63-1EB34D6A8507}" type="datetime1">
              <a:rPr lang="es-CO" smtClean="0"/>
              <a:t>5/11/2021</a:t>
            </a:fld>
            <a:endParaRPr lang="es-CO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109E0C18-9DDA-4A9C-98B5-C1659A4C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37235599-F5AD-422C-B2C4-2E8AAFBB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659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forecast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 2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9D76CF-ECFA-48ED-89B4-E93A5CD1B334}"/>
              </a:ext>
            </a:extLst>
          </p:cNvPr>
          <p:cNvSpPr txBox="1"/>
          <p:nvPr/>
        </p:nvSpPr>
        <p:spPr>
          <a:xfrm>
            <a:off x="5354706" y="1320574"/>
            <a:ext cx="60976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• </a:t>
            </a:r>
            <a:r>
              <a:rPr lang="en-US" sz="2400" b="1" dirty="0"/>
              <a:t>Data:</a:t>
            </a:r>
          </a:p>
          <a:p>
            <a:pPr marL="536575" indent="-179388"/>
            <a:r>
              <a:rPr lang="en-US" dirty="0"/>
              <a:t> - In a 5-year forecasting period the number of new subscribers is estimated to grow linearly with rate 100 subscribers/year.</a:t>
            </a:r>
          </a:p>
          <a:p>
            <a:pPr marL="536575" indent="-179388"/>
            <a:r>
              <a:rPr lang="en-US" dirty="0"/>
              <a:t>– The characteristic traffic generated by a private subscriber is assumed to grow to value 0.040 erlang.</a:t>
            </a:r>
          </a:p>
          <a:p>
            <a:pPr marL="536575" indent="-179388"/>
            <a:r>
              <a:rPr lang="en-US" dirty="0"/>
              <a:t>– The total nr of companies with their own PBX is estimated to be 20 at the end of the forecasting period.</a:t>
            </a:r>
          </a:p>
          <a:p>
            <a:r>
              <a:rPr lang="en-US" sz="2400" dirty="0"/>
              <a:t>• </a:t>
            </a:r>
            <a:r>
              <a:rPr lang="en-US" sz="2400" b="1" dirty="0"/>
              <a:t>Questions:</a:t>
            </a:r>
          </a:p>
          <a:p>
            <a:pPr marL="536575" indent="-179388"/>
            <a:r>
              <a:rPr lang="en-US" dirty="0"/>
              <a:t>– What is the estimated total traffic intensity a at the end of the forecasting period?</a:t>
            </a:r>
          </a:p>
          <a:p>
            <a:r>
              <a:rPr lang="en-US" dirty="0"/>
              <a:t>• </a:t>
            </a:r>
            <a:r>
              <a:rPr lang="en-US" sz="2400" b="1" dirty="0"/>
              <a:t>Answers:</a:t>
            </a:r>
            <a:endParaRPr lang="es-CO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2D65A6E-61A3-4E8D-9922-6989A644A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155" y="5057918"/>
            <a:ext cx="6097656" cy="384733"/>
          </a:xfrm>
          <a:prstGeom prst="rect">
            <a:avLst/>
          </a:prstGeom>
        </p:spPr>
      </p:pic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8C13F0-0807-431C-98E7-C2283945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1300-3427-439D-B6DC-0F931FBB4769}" type="datetime1">
              <a:rPr lang="es-CO" smtClean="0"/>
              <a:t>5/11/2021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887352-C3D9-4278-BF07-80642653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70D54438-E16F-4B9F-AC4E-3FD0727D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245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/>
          </a:bodyPr>
          <a:lstStyle/>
          <a:p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forecast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Example 3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0E90A5-060D-4A99-A4C5-8CD6674D3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630" y="1585432"/>
            <a:ext cx="8342322" cy="3687135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B1E606-BE20-4DC2-B633-F7F5DB53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652-5774-4C29-B91B-023D0376951D}" type="datetime1">
              <a:rPr lang="es-CO" smtClean="0"/>
              <a:t>5/11/2021</a:t>
            </a:fld>
            <a:endParaRPr lang="es-CO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6BB3D4AB-618F-4AFC-9A15-BF165353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7E7F5587-8275-4423-A3ED-59B0301A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068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dimensioning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D8DF0E4-60E6-472D-AFDB-C8A1B15AD076}"/>
              </a:ext>
            </a:extLst>
          </p:cNvPr>
          <p:cNvSpPr txBox="1"/>
          <p:nvPr/>
        </p:nvSpPr>
        <p:spPr>
          <a:xfrm>
            <a:off x="5529986" y="1773343"/>
            <a:ext cx="609765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en-US" sz="2000" dirty="0"/>
              <a:t>• </a:t>
            </a:r>
            <a:r>
              <a:rPr lang="en-US" sz="2400" dirty="0"/>
              <a:t>Telecommunications system from the traffic point of view:</a:t>
            </a:r>
          </a:p>
          <a:p>
            <a:pPr marL="179388" indent="-179388"/>
            <a:endParaRPr lang="en-US" sz="2000" dirty="0"/>
          </a:p>
          <a:p>
            <a:pPr marL="179388" indent="-179388"/>
            <a:endParaRPr lang="en-US" sz="2000" dirty="0"/>
          </a:p>
          <a:p>
            <a:pPr marL="179388" indent="-179388"/>
            <a:endParaRPr lang="en-US" sz="2000" dirty="0"/>
          </a:p>
          <a:p>
            <a:pPr marL="179388" indent="-179388"/>
            <a:endParaRPr lang="en-US" sz="2000" dirty="0"/>
          </a:p>
          <a:p>
            <a:pPr marL="179388" indent="-179388"/>
            <a:endParaRPr lang="en-US" sz="2000" dirty="0"/>
          </a:p>
          <a:p>
            <a:pPr marL="179388" indent="-179388"/>
            <a:endParaRPr lang="en-US" sz="2000" dirty="0"/>
          </a:p>
          <a:p>
            <a:pPr marL="179388" indent="-179388"/>
            <a:r>
              <a:rPr lang="es-CO" sz="1800" b="0" i="0" u="none" strike="noStrike" baseline="0" dirty="0">
                <a:latin typeface="Arial" panose="020B0604020202020204" pitchFamily="34" charset="0"/>
              </a:rPr>
              <a:t>• </a:t>
            </a:r>
            <a:r>
              <a:rPr lang="es-CO" sz="2000" b="0" i="0" u="none" strike="noStrike" baseline="0" dirty="0">
                <a:latin typeface="Arial" panose="020B0604020202020204" pitchFamily="34" charset="0"/>
              </a:rPr>
              <a:t>Basic </a:t>
            </a:r>
            <a:r>
              <a:rPr lang="es-CO" sz="2000" b="0" i="0" u="none" strike="noStrike" baseline="0" dirty="0" err="1">
                <a:latin typeface="Arial" panose="020B0604020202020204" pitchFamily="34" charset="0"/>
              </a:rPr>
              <a:t>task</a:t>
            </a:r>
            <a:r>
              <a:rPr lang="es-CO" sz="2000" b="0" i="0" u="none" strike="noStrike" baseline="0" dirty="0">
                <a:latin typeface="Arial" panose="020B0604020202020204" pitchFamily="34" charset="0"/>
              </a:rPr>
              <a:t> in   </a:t>
            </a:r>
            <a:r>
              <a:rPr lang="es-CO" sz="2000" b="1" i="0" u="none" strike="noStrike" baseline="0" dirty="0" err="1">
                <a:latin typeface="Arial" panose="020B0604020202020204" pitchFamily="34" charset="0"/>
              </a:rPr>
              <a:t>traffic</a:t>
            </a:r>
            <a:r>
              <a:rPr lang="es-CO" sz="20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s-CO" sz="2000" b="1" i="0" u="none" strike="noStrike" baseline="0" dirty="0" err="1">
                <a:latin typeface="Arial" panose="020B0604020202020204" pitchFamily="34" charset="0"/>
              </a:rPr>
              <a:t>dimensioning</a:t>
            </a:r>
            <a:r>
              <a:rPr lang="es-CO" sz="2000" b="0" i="0" u="none" strike="noStrike" baseline="0" dirty="0">
                <a:latin typeface="Arial" panose="020B0604020202020204" pitchFamily="34" charset="0"/>
              </a:rPr>
              <a:t>:</a:t>
            </a:r>
            <a:endParaRPr lang="es-CO" sz="2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ACA52CE-7ACF-4C42-9A8E-EA4B11CF3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001" y="2655126"/>
            <a:ext cx="3863662" cy="118485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40FD55A-B0A5-419B-9A15-70E7F8C43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552" y="4925738"/>
            <a:ext cx="5486400" cy="856445"/>
          </a:xfrm>
          <a:prstGeom prst="rect">
            <a:avLst/>
          </a:prstGeom>
        </p:spPr>
      </p:pic>
      <p:sp>
        <p:nvSpPr>
          <p:cNvPr id="11" name="Marcador de fecha 10">
            <a:extLst>
              <a:ext uri="{FF2B5EF4-FFF2-40B4-BE49-F238E27FC236}">
                <a16:creationId xmlns:a16="http://schemas.microsoft.com/office/drawing/2014/main" id="{2F50F764-28C3-4F85-9B85-34D3D433A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DBAE-4FB2-4D8A-AE8F-22C5AB0472A8}" type="datetime1">
              <a:rPr lang="es-CO" smtClean="0"/>
              <a:t>5/11/2021</a:t>
            </a:fld>
            <a:endParaRPr lang="es-CO"/>
          </a:p>
        </p:txBody>
      </p:sp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504705C3-3B5D-4B52-9C30-4A7B7263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14" name="Marcador de número de diapositiva 13">
            <a:extLst>
              <a:ext uri="{FF2B5EF4-FFF2-40B4-BE49-F238E27FC236}">
                <a16:creationId xmlns:a16="http://schemas.microsoft.com/office/drawing/2014/main" id="{4FE79358-E9DB-4692-88D7-3109961F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82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89" y="1396686"/>
            <a:ext cx="4766851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 err="1">
                <a:solidFill>
                  <a:srgbClr val="FFFFFF"/>
                </a:solidFill>
              </a:rPr>
              <a:t>Telecommunication</a:t>
            </a:r>
            <a:r>
              <a:rPr lang="es-CO" b="1" dirty="0">
                <a:solidFill>
                  <a:srgbClr val="FFFFFF"/>
                </a:solidFill>
              </a:rPr>
              <a:t> </a:t>
            </a:r>
            <a:r>
              <a:rPr lang="es-CO" b="1" dirty="0" err="1">
                <a:solidFill>
                  <a:srgbClr val="FFFFFF"/>
                </a:solidFill>
              </a:rPr>
              <a:t>network</a:t>
            </a:r>
            <a:endParaRPr lang="es-CO" b="1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754553-6E4F-4B58-8C1A-20976676A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011" y="1633610"/>
            <a:ext cx="3068782" cy="327734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F6DBC44-72F4-414B-BCF0-387B84B03E9D}"/>
              </a:ext>
            </a:extLst>
          </p:cNvPr>
          <p:cNvSpPr txBox="1"/>
          <p:nvPr/>
        </p:nvSpPr>
        <p:spPr>
          <a:xfrm>
            <a:off x="5256040" y="1754621"/>
            <a:ext cx="661128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A simple model of a</a:t>
            </a:r>
          </a:p>
          <a:p>
            <a:r>
              <a:rPr lang="en-US" sz="2000" dirty="0"/>
              <a:t>telecommunication network</a:t>
            </a:r>
          </a:p>
          <a:p>
            <a:r>
              <a:rPr lang="en-US" sz="2000" dirty="0"/>
              <a:t>consists of </a:t>
            </a:r>
          </a:p>
          <a:p>
            <a:pPr marL="179388"/>
            <a:r>
              <a:rPr lang="en-US" dirty="0">
                <a:solidFill>
                  <a:srgbClr val="0070C0"/>
                </a:solidFill>
              </a:rPr>
              <a:t>– </a:t>
            </a:r>
            <a:r>
              <a:rPr lang="en-US" b="1" dirty="0">
                <a:solidFill>
                  <a:srgbClr val="0070C0"/>
                </a:solidFill>
              </a:rPr>
              <a:t>nodes</a:t>
            </a:r>
          </a:p>
          <a:p>
            <a:pPr marL="536575"/>
            <a:r>
              <a:rPr lang="en-US" dirty="0"/>
              <a:t>• </a:t>
            </a:r>
            <a:r>
              <a:rPr lang="en-US" sz="1600" dirty="0"/>
              <a:t>terminals</a:t>
            </a:r>
          </a:p>
          <a:p>
            <a:pPr marL="536575"/>
            <a:r>
              <a:rPr lang="en-US" sz="1600" dirty="0"/>
              <a:t>• network nodes</a:t>
            </a:r>
          </a:p>
          <a:p>
            <a:pPr marL="179388"/>
            <a:r>
              <a:rPr lang="en-US" dirty="0">
                <a:solidFill>
                  <a:srgbClr val="0070C0"/>
                </a:solidFill>
              </a:rPr>
              <a:t>– </a:t>
            </a:r>
            <a:r>
              <a:rPr lang="en-US" b="1" dirty="0">
                <a:solidFill>
                  <a:srgbClr val="0070C0"/>
                </a:solidFill>
              </a:rPr>
              <a:t>links between nodes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• </a:t>
            </a:r>
            <a:r>
              <a:rPr lang="en-US" b="1" dirty="0"/>
              <a:t>Access network</a:t>
            </a:r>
          </a:p>
          <a:p>
            <a:pPr marL="179388"/>
            <a:r>
              <a:rPr lang="en-US" dirty="0"/>
              <a:t>– connects the terminals to the network nodes</a:t>
            </a:r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b="1" dirty="0"/>
              <a:t>Trunk network</a:t>
            </a:r>
          </a:p>
          <a:p>
            <a:pPr marL="179388"/>
            <a:r>
              <a:rPr lang="en-US" dirty="0"/>
              <a:t>– connects the network nodes to each other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4E6960-491D-4EA6-85CA-634A7639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604-9C53-484A-BAAF-5EDE994FA1D0}" type="datetime1">
              <a:rPr lang="es-CO" smtClean="0"/>
              <a:t>5/11/2021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EE5318-6EE3-4F31-AE48-45236F4B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083F68-F6D4-45AD-806D-3825E36E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1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dimensioning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D8DF0E4-60E6-472D-AFDB-C8A1B15AD076}"/>
              </a:ext>
            </a:extLst>
          </p:cNvPr>
          <p:cNvSpPr txBox="1"/>
          <p:nvPr/>
        </p:nvSpPr>
        <p:spPr>
          <a:xfrm>
            <a:off x="5529986" y="1773343"/>
            <a:ext cx="609765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en-US" sz="2400" dirty="0"/>
              <a:t>• Observation:</a:t>
            </a:r>
          </a:p>
          <a:p>
            <a:pPr marL="536575" indent="-179388"/>
            <a:r>
              <a:rPr lang="en-US" sz="2000" dirty="0"/>
              <a:t>– Traffic is varying in time</a:t>
            </a:r>
          </a:p>
          <a:p>
            <a:pPr marL="179388" indent="-179388"/>
            <a:r>
              <a:rPr lang="en-US" sz="2400" dirty="0"/>
              <a:t>• General rule:</a:t>
            </a:r>
          </a:p>
          <a:p>
            <a:pPr marL="536575" indent="-179388"/>
            <a:r>
              <a:rPr lang="en-US" sz="2000" dirty="0"/>
              <a:t>– Dimensioning should be based on peak traffic not on average traffic</a:t>
            </a:r>
          </a:p>
          <a:p>
            <a:pPr marL="179388" indent="-179388"/>
            <a:r>
              <a:rPr lang="en-US" sz="2400" dirty="0"/>
              <a:t>• However,</a:t>
            </a:r>
          </a:p>
          <a:p>
            <a:pPr marL="536575" indent="-179388"/>
            <a:r>
              <a:rPr lang="en-US" sz="2000" dirty="0"/>
              <a:t>– Revenues are based on average traffic</a:t>
            </a:r>
          </a:p>
          <a:p>
            <a:pPr marL="179388" indent="-179388"/>
            <a:r>
              <a:rPr lang="en-US" sz="2000" dirty="0"/>
              <a:t>• </a:t>
            </a:r>
            <a:r>
              <a:rPr lang="en-US" sz="2400" dirty="0"/>
              <a:t>For dimensioning (of telephone networks), peak traffic is defined via the concept of busy hour:</a:t>
            </a:r>
            <a:endParaRPr lang="es-CO" sz="2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12DE23-3F92-49E9-BE83-330ADBE3E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397" y="5312773"/>
            <a:ext cx="5035245" cy="708081"/>
          </a:xfrm>
          <a:prstGeom prst="rect">
            <a:avLst/>
          </a:prstGeom>
        </p:spPr>
      </p:pic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AFCC54-A351-45D4-8D34-544825C95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8D78-A4AE-4C24-8DD5-AA795E03AAC8}" type="datetime1">
              <a:rPr lang="es-CO" smtClean="0"/>
              <a:t>5/11/2021</a:t>
            </a:fld>
            <a:endParaRPr lang="es-CO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73FCFEDF-4D06-4C5A-82EB-1585E5C4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0CF4B0A3-EF74-4444-83D2-0FB73EDE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6599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Telephone network model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7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process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D8DF0E4-60E6-472D-AFDB-C8A1B15AD076}"/>
              </a:ext>
            </a:extLst>
          </p:cNvPr>
          <p:cNvSpPr txBox="1"/>
          <p:nvPr/>
        </p:nvSpPr>
        <p:spPr>
          <a:xfrm>
            <a:off x="5184296" y="1320574"/>
            <a:ext cx="6653208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en-US" sz="2000" dirty="0"/>
              <a:t>• Traffic process in each network node</a:t>
            </a:r>
          </a:p>
          <a:p>
            <a:pPr marL="536575" indent="-179388"/>
            <a:r>
              <a:rPr lang="en-US" sz="2000" dirty="0"/>
              <a:t>– </a:t>
            </a:r>
            <a:r>
              <a:rPr lang="en-US" dirty="0"/>
              <a:t>due to call establishments</a:t>
            </a:r>
          </a:p>
          <a:p>
            <a:pPr marL="536575" indent="-179388"/>
            <a:r>
              <a:rPr lang="en-US" dirty="0"/>
              <a:t>– during the call establishment phase</a:t>
            </a:r>
          </a:p>
          <a:p>
            <a:pPr marL="715963" indent="-179388"/>
            <a:r>
              <a:rPr lang="en-US" sz="2000" dirty="0"/>
              <a:t>• </a:t>
            </a:r>
            <a:r>
              <a:rPr lang="en-US" dirty="0"/>
              <a:t>each call needs (and competes for) processing resources in each network node (switch) along its route</a:t>
            </a:r>
          </a:p>
          <a:p>
            <a:pPr marL="536575" indent="-179388"/>
            <a:r>
              <a:rPr lang="en-US" sz="2000" dirty="0"/>
              <a:t>– </a:t>
            </a:r>
            <a:r>
              <a:rPr lang="en-US" dirty="0"/>
              <a:t>it typically takes some seconds (during which the call is processed in the switches, say, some milliseconds)</a:t>
            </a:r>
          </a:p>
          <a:p>
            <a:pPr marL="179388" indent="-179388"/>
            <a:r>
              <a:rPr lang="en-US" sz="2000" dirty="0"/>
              <a:t>• Traffic process in each link</a:t>
            </a:r>
          </a:p>
          <a:p>
            <a:pPr marL="447675" indent="-179388"/>
            <a:r>
              <a:rPr lang="en-US" dirty="0"/>
              <a:t>– due to information transfer</a:t>
            </a:r>
          </a:p>
          <a:p>
            <a:pPr marL="447675" indent="-179388"/>
            <a:r>
              <a:rPr lang="en-US" dirty="0"/>
              <a:t>– during the information transfer phase</a:t>
            </a:r>
          </a:p>
          <a:p>
            <a:pPr marL="715963" indent="-179388"/>
            <a:r>
              <a:rPr lang="en-US" sz="2000" dirty="0"/>
              <a:t>• </a:t>
            </a:r>
            <a:r>
              <a:rPr lang="en-US" sz="1600" dirty="0"/>
              <a:t>each call occupies one channel on each link along its route</a:t>
            </a:r>
            <a:endParaRPr lang="en-US" sz="2000" dirty="0"/>
          </a:p>
          <a:p>
            <a:pPr marL="536575" indent="-179388"/>
            <a:r>
              <a:rPr lang="en-US" dirty="0"/>
              <a:t>– information transfer lasts as long as one of the participants disconnects</a:t>
            </a:r>
          </a:p>
          <a:p>
            <a:pPr marL="715963" indent="-179388"/>
            <a:r>
              <a:rPr lang="en-US" sz="2000" dirty="0"/>
              <a:t>• </a:t>
            </a:r>
            <a:r>
              <a:rPr lang="en-US" sz="1600" dirty="0"/>
              <a:t>ordinary telephone calls typically hold some minutes</a:t>
            </a:r>
            <a:endParaRPr lang="en-US" dirty="0"/>
          </a:p>
          <a:p>
            <a:pPr marL="179388" indent="-179388"/>
            <a:r>
              <a:rPr lang="en-US" sz="2000" b="1" dirty="0"/>
              <a:t>• Note</a:t>
            </a:r>
            <a:r>
              <a:rPr lang="en-US" sz="2000" dirty="0"/>
              <a:t>: totally different time scales of the two processes</a:t>
            </a:r>
            <a:endParaRPr lang="es-CO" sz="1400" dirty="0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013AD586-70AD-4C84-AAD2-7A11E3A1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0B67-FC61-4333-B675-448D6071CD91}" type="datetime1">
              <a:rPr lang="es-CO" smtClean="0"/>
              <a:t>5/11/2021</a:t>
            </a:fld>
            <a:endParaRPr lang="es-CO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C8C1D5D4-F647-4A75-A9E7-D6528A51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DC02E2D0-AF13-4656-A859-B6507C5F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31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3443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Telephone network model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7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process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D8DF0E4-60E6-472D-AFDB-C8A1B15AD076}"/>
              </a:ext>
            </a:extLst>
          </p:cNvPr>
          <p:cNvSpPr txBox="1"/>
          <p:nvPr/>
        </p:nvSpPr>
        <p:spPr>
          <a:xfrm>
            <a:off x="5184296" y="1320574"/>
            <a:ext cx="6653208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en-US" sz="2000" dirty="0"/>
              <a:t>• Traffic process in each network node</a:t>
            </a:r>
          </a:p>
          <a:p>
            <a:pPr marL="536575" indent="-179388"/>
            <a:r>
              <a:rPr lang="en-US" sz="2000" dirty="0"/>
              <a:t>– </a:t>
            </a:r>
            <a:r>
              <a:rPr lang="en-US" dirty="0"/>
              <a:t>due to call establishments</a:t>
            </a:r>
          </a:p>
          <a:p>
            <a:pPr marL="536575" indent="-179388"/>
            <a:r>
              <a:rPr lang="en-US" dirty="0"/>
              <a:t>– during the call establishment phase</a:t>
            </a:r>
          </a:p>
          <a:p>
            <a:pPr marL="715963" indent="-179388"/>
            <a:r>
              <a:rPr lang="en-US" sz="2000" dirty="0"/>
              <a:t>• </a:t>
            </a:r>
            <a:r>
              <a:rPr lang="en-US" dirty="0"/>
              <a:t>each call needs (and competes for) processing resources in each network node (switch) along its route</a:t>
            </a:r>
          </a:p>
          <a:p>
            <a:pPr marL="536575" indent="-179388"/>
            <a:r>
              <a:rPr lang="en-US" sz="2000" dirty="0"/>
              <a:t>– </a:t>
            </a:r>
            <a:r>
              <a:rPr lang="en-US" dirty="0"/>
              <a:t>it typically takes some seconds (during which the call is processed in the switches, say, some milliseconds)</a:t>
            </a:r>
          </a:p>
          <a:p>
            <a:pPr marL="179388" indent="-179388"/>
            <a:r>
              <a:rPr lang="en-US" sz="2000" dirty="0"/>
              <a:t>• Traffic process in each link</a:t>
            </a:r>
          </a:p>
          <a:p>
            <a:pPr marL="447675" indent="-179388"/>
            <a:r>
              <a:rPr lang="en-US" dirty="0"/>
              <a:t>– due to information transfer</a:t>
            </a:r>
          </a:p>
          <a:p>
            <a:pPr marL="447675" indent="-179388"/>
            <a:r>
              <a:rPr lang="en-US" dirty="0"/>
              <a:t>– during the information transfer phase</a:t>
            </a:r>
          </a:p>
          <a:p>
            <a:pPr marL="715963" indent="-179388"/>
            <a:r>
              <a:rPr lang="en-US" sz="2000" dirty="0"/>
              <a:t>• </a:t>
            </a:r>
            <a:r>
              <a:rPr lang="en-US" sz="1600" dirty="0"/>
              <a:t>each call occupies one channel on each link along its route</a:t>
            </a:r>
            <a:endParaRPr lang="en-US" sz="2000" dirty="0"/>
          </a:p>
          <a:p>
            <a:pPr marL="536575" indent="-179388"/>
            <a:r>
              <a:rPr lang="en-US" dirty="0"/>
              <a:t>– information transfer lasts as long as one of the participants disconnects</a:t>
            </a:r>
          </a:p>
          <a:p>
            <a:pPr marL="715963" indent="-179388"/>
            <a:r>
              <a:rPr lang="en-US" sz="2000" dirty="0"/>
              <a:t>• </a:t>
            </a:r>
            <a:r>
              <a:rPr lang="en-US" sz="1600" dirty="0"/>
              <a:t>ordinary telephone calls typically hold some minutes</a:t>
            </a:r>
            <a:endParaRPr lang="en-US" dirty="0"/>
          </a:p>
          <a:p>
            <a:pPr marL="179388" indent="-179388"/>
            <a:r>
              <a:rPr lang="en-US" sz="2000" b="1" dirty="0"/>
              <a:t>• Note</a:t>
            </a:r>
            <a:r>
              <a:rPr lang="en-US" sz="2000" dirty="0"/>
              <a:t>: totally different time scales of the two processes</a:t>
            </a:r>
            <a:endParaRPr lang="es-CO" sz="1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FC6F8B-B7A7-4060-B8E0-FBBF5098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2127-485F-4E69-9F20-0E0F30C66CCA}" type="datetime1">
              <a:rPr lang="es-CO" smtClean="0"/>
              <a:t>5/11/2021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A29789-82BC-4ED0-9EF0-560C67FD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C60129-4168-4368-A9A4-8277F775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32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3721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8" y="1320574"/>
            <a:ext cx="3718978" cy="406462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Telephone network model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7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Traffic dimensioning</a:t>
            </a: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s-CO" sz="3600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C7180C-DDBA-4225-B731-F53E900FE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0207" y="2435097"/>
            <a:ext cx="3031219" cy="317155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7B4A20CD-00CF-4A69-BDB2-11BFEB3ED4E6}"/>
              </a:ext>
            </a:extLst>
          </p:cNvPr>
          <p:cNvSpPr txBox="1"/>
          <p:nvPr/>
        </p:nvSpPr>
        <p:spPr>
          <a:xfrm>
            <a:off x="5231308" y="1476777"/>
            <a:ext cx="4250622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• </a:t>
            </a:r>
            <a:r>
              <a:rPr lang="en-US" sz="2000" dirty="0"/>
              <a:t>Assume</a:t>
            </a:r>
          </a:p>
          <a:p>
            <a:pPr marL="357188" indent="-177800"/>
            <a:r>
              <a:rPr lang="en-US" dirty="0"/>
              <a:t>– fixed topology and routing</a:t>
            </a:r>
          </a:p>
          <a:p>
            <a:pPr marL="357188" indent="-177800"/>
            <a:r>
              <a:rPr lang="en-US" dirty="0"/>
              <a:t>– given traffic matrix</a:t>
            </a:r>
          </a:p>
          <a:p>
            <a:pPr marL="357188" indent="-177800"/>
            <a:r>
              <a:rPr lang="en-US" dirty="0"/>
              <a:t>– given </a:t>
            </a:r>
            <a:r>
              <a:rPr lang="en-US" dirty="0" err="1"/>
              <a:t>GoS</a:t>
            </a:r>
            <a:r>
              <a:rPr lang="en-US" dirty="0"/>
              <a:t> requirements</a:t>
            </a:r>
          </a:p>
          <a:p>
            <a:pPr marL="357188" indent="-357188"/>
            <a:r>
              <a:rPr lang="en-US" dirty="0"/>
              <a:t>• </a:t>
            </a:r>
            <a:r>
              <a:rPr lang="en-US" sz="2000" dirty="0"/>
              <a:t>Dimensioning of network nodes: </a:t>
            </a:r>
          </a:p>
          <a:p>
            <a:pPr marL="179388" indent="-179388"/>
            <a:r>
              <a:rPr lang="en-US" dirty="0"/>
              <a:t>    Determine the required call handling capacity:</a:t>
            </a:r>
          </a:p>
          <a:p>
            <a:pPr marL="536575" indent="-177800"/>
            <a:r>
              <a:rPr lang="en-US" dirty="0"/>
              <a:t>– max number of call establishments the node can handle in a time unit</a:t>
            </a:r>
          </a:p>
          <a:p>
            <a:r>
              <a:rPr lang="en-US" dirty="0"/>
              <a:t>• </a:t>
            </a:r>
            <a:r>
              <a:rPr lang="en-US" sz="2000" dirty="0"/>
              <a:t>Dimensioning of links:</a:t>
            </a:r>
          </a:p>
          <a:p>
            <a:pPr marL="179388" indent="-179388"/>
            <a:r>
              <a:rPr lang="en-US" dirty="0"/>
              <a:t>    Determine the required number of channels:</a:t>
            </a:r>
          </a:p>
          <a:p>
            <a:pPr marL="536575" indent="-179388"/>
            <a:r>
              <a:rPr lang="en-US" dirty="0"/>
              <a:t>– max number of ongoing calls on the link</a:t>
            </a:r>
            <a:endParaRPr lang="es-CO" dirty="0"/>
          </a:p>
        </p:txBody>
      </p:sp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618AC630-61EA-4C2D-B118-535C623E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F30A-7F50-46F8-BF79-1952EC75E235}" type="datetime1">
              <a:rPr lang="es-CO" smtClean="0"/>
              <a:t>5/11/2021</a:t>
            </a:fld>
            <a:endParaRPr lang="es-CO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00BBCCFE-6370-4A7A-BE6F-221B6033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696CB9A1-438D-4023-B49C-C5CEE593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55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400926" cy="40646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Why network planning and dimensioning</a:t>
            </a:r>
            <a:r>
              <a:rPr lang="en-US" dirty="0">
                <a:solidFill>
                  <a:srgbClr val="FFFFFF"/>
                </a:solidFill>
              </a:rPr>
              <a:t>?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803688"/>
            <a:ext cx="6218873" cy="3935281"/>
          </a:xfrm>
        </p:spPr>
        <p:txBody>
          <a:bodyPr>
            <a:normAutofit/>
          </a:bodyPr>
          <a:lstStyle/>
          <a:p>
            <a:pPr marL="179388" indent="-179388" algn="l">
              <a:buNone/>
            </a:pPr>
            <a:r>
              <a:rPr lang="en-US" sz="1800" b="0" i="0" u="none" strike="noStrike" baseline="0" dirty="0">
                <a:latin typeface="Arial" panose="020B0604020202020204" pitchFamily="34" charset="0"/>
              </a:rPr>
              <a:t>• “The purpose of dimensioning of a telecommunications network is to </a:t>
            </a:r>
            <a:r>
              <a:rPr lang="es-CO" sz="1800" b="0" i="0" u="none" strike="noStrike" baseline="0" dirty="0" err="1">
                <a:latin typeface="Arial" panose="020B0604020202020204" pitchFamily="34" charset="0"/>
              </a:rPr>
              <a:t>ensure</a:t>
            </a:r>
            <a:r>
              <a:rPr lang="es-CO" sz="18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s-CO" sz="1800" b="0" i="0" u="none" strike="noStrike" baseline="0" dirty="0" err="1">
                <a:latin typeface="Arial" panose="020B0604020202020204" pitchFamily="34" charset="0"/>
              </a:rPr>
              <a:t>that</a:t>
            </a:r>
            <a:endParaRPr lang="es-CO" sz="2200" b="0" i="0" u="none" strike="noStrike" baseline="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highlight>
                  <a:srgbClr val="C0C0C0"/>
                </a:highlight>
                <a:latin typeface="Arial" panose="020B0604020202020204" pitchFamily="34" charset="0"/>
              </a:rPr>
              <a:t>the expected needs will be met in an economical way</a:t>
            </a:r>
            <a:endParaRPr lang="es-CO" sz="2400" dirty="0">
              <a:highlight>
                <a:srgbClr val="C0C0C0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both for subscribers and operators”</a:t>
            </a:r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0FA5E1-ECB5-444B-8D31-D133FFFE2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119-B09C-4C72-A996-41E59A06CF41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8E758-B038-4202-A0FF-4AF55D2D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249C5-56C9-4C86-B752-66D4FC7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021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design</a:t>
            </a:r>
            <a:r>
              <a:rPr lang="es-CO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803688"/>
            <a:ext cx="5983647" cy="3935281"/>
          </a:xfrm>
        </p:spPr>
        <p:txBody>
          <a:bodyPr>
            <a:normAutofit/>
          </a:bodyPr>
          <a:lstStyle/>
          <a:p>
            <a:r>
              <a:rPr lang="es-CO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 </a:t>
            </a:r>
            <a:r>
              <a:rPr lang="es-CO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s-CO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design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iterative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s-CO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ncompassing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CO" sz="20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topological</a:t>
            </a:r>
            <a:r>
              <a:rPr lang="es-CO" sz="20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s-CO" sz="20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design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es-CO" sz="20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network-synthesis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and </a:t>
            </a:r>
            <a:r>
              <a:rPr lang="es-CO" sz="20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network-realization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and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aimed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at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ensuring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new </a:t>
            </a:r>
            <a:r>
              <a:rPr lang="es-CO" sz="20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Telecommunications network"/>
              </a:rPr>
              <a:t>telecommunications</a:t>
            </a:r>
            <a:r>
              <a:rPr lang="es-CO" sz="20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Telecommunications network"/>
              </a:rPr>
              <a:t> </a:t>
            </a:r>
            <a:r>
              <a:rPr lang="es-CO" sz="20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Telecommunications network"/>
              </a:rPr>
              <a:t>network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service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meets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needs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subscriber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 </a:t>
            </a:r>
            <a:r>
              <a:rPr lang="es-CO" sz="20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Network operator"/>
              </a:rPr>
              <a:t>operator</a:t>
            </a:r>
            <a:r>
              <a:rPr lang="es-CO" sz="20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process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can be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tailored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according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each</a:t>
            </a:r>
            <a:r>
              <a:rPr lang="es-CO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new </a:t>
            </a:r>
            <a:r>
              <a:rPr lang="es-CO" sz="20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</a:t>
            </a:r>
            <a:r>
              <a:rPr lang="es-CO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s-CO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20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service</a:t>
            </a:r>
            <a:r>
              <a:rPr lang="es-CO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06EAC-8E25-4627-992D-AC1DC6D6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8524-C4A7-41F0-BD41-3FBA4EB11156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61989A-D8DA-48D9-876A-EE995121F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17A85-BBF8-4C1B-BB04-DB8915EB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8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273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methodology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es-CO" sz="18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traditional</a:t>
            </a:r>
            <a:r>
              <a:rPr lang="es-CO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</a:t>
            </a:r>
            <a:r>
              <a:rPr lang="es-CO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methodology</a:t>
            </a:r>
            <a:r>
              <a:rPr lang="es-CO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context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business</a:t>
            </a:r>
            <a:r>
              <a:rPr lang="es-CO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decisions</a:t>
            </a:r>
            <a:r>
              <a:rPr lang="es-CO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involves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five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layers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sz="2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36575" lvl="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plan: </a:t>
            </a:r>
            <a:r>
              <a:rPr lang="es-CO" sz="1800" dirty="0" err="1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eed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6575" lvl="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hort-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6575" lvl="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6575" lvl="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ong-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medium-term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6575"/>
            <a:r>
              <a:rPr lang="es-CO" sz="1800" dirty="0" err="1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perations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maintenance</a:t>
            </a:r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1D092D-8EE1-4AAE-B97B-09C6BA58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C649-B3BD-421B-AF89-C035AA796DEE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6400E2-461C-4DEB-B64F-552772EB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AB349A-5692-451B-ADBE-D331A3F8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659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718978" cy="4064628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methodology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B11FA3A-D6E6-4FF5-8C89-90985E813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372" y="1817902"/>
            <a:ext cx="6490952" cy="3052293"/>
          </a:xfrm>
          <a:prstGeom prst="rect">
            <a:avLst/>
          </a:prstGeom>
        </p:spPr>
      </p:pic>
      <p:sp>
        <p:nvSpPr>
          <p:cNvPr id="6" name="Marcador de fecha 5">
            <a:extLst>
              <a:ext uri="{FF2B5EF4-FFF2-40B4-BE49-F238E27FC236}">
                <a16:creationId xmlns:a16="http://schemas.microsoft.com/office/drawing/2014/main" id="{39383126-5A55-4B44-A082-14A23E1C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4C85-E02D-4259-8C4F-8BE7CEC68920}" type="datetime1">
              <a:rPr lang="es-CO" smtClean="0"/>
              <a:t>5/11/2021</a:t>
            </a:fld>
            <a:endParaRPr lang="es-CO"/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id="{1BB65C8E-E086-40E1-B4F8-FCD0AC59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19DAACB7-6F71-4BA2-B441-F50AEC4B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3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273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methodology</a:t>
            </a:r>
            <a:endParaRPr lang="es-CO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365" y="1953416"/>
            <a:ext cx="5536397" cy="3935281"/>
          </a:xfrm>
        </p:spPr>
        <p:txBody>
          <a:bodyPr>
            <a:normAutofit/>
          </a:bodyPr>
          <a:lstStyle/>
          <a:p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Each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these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layers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incorporates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plans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different</a:t>
            </a:r>
            <a:r>
              <a:rPr lang="es-CO" sz="1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time </a:t>
            </a:r>
            <a:r>
              <a:rPr lang="es-CO" sz="1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horizons</a:t>
            </a:r>
            <a:r>
              <a:rPr lang="es-CO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s-CO" sz="1800" dirty="0">
              <a:solidFill>
                <a:srgbClr val="2021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36575" indent="-179388">
              <a:buFont typeface="Wingdings" panose="05000000000000000000" pitchFamily="2" charset="2"/>
              <a:buChar char="§"/>
            </a:pPr>
            <a:r>
              <a:rPr lang="es-CO" sz="1600" dirty="0" err="1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business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layer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determines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planning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operator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must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perform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that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perform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required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its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intended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life-span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536575" indent="-179388">
              <a:buFont typeface="Wingdings" panose="05000000000000000000" pitchFamily="2" charset="2"/>
              <a:buChar char="§"/>
            </a:pP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Operations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Maintenance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layer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however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examines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network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will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run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es-CO" sz="16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day-to-day</a:t>
            </a:r>
            <a:r>
              <a:rPr lang="es-CO" sz="16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basis</a:t>
            </a:r>
            <a:r>
              <a:rPr lang="es-CO" sz="16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9EBFF7-126E-4269-A074-55E12240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419F-7271-4050-B76C-D51742A81709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666508-FAC5-4D41-AD64-16CEAC07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B0EBE3-1508-4151-9C1D-BAF0FB77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2951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363636-0C4A-477C-8439-64C2A4C9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669" y="1396686"/>
            <a:ext cx="3718978" cy="4064628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 err="1">
                <a:solidFill>
                  <a:srgbClr val="FFFFFF"/>
                </a:solidFill>
              </a:rPr>
              <a:t>Traditional</a:t>
            </a:r>
            <a:r>
              <a:rPr lang="es-CO" sz="5400" b="1" dirty="0">
                <a:solidFill>
                  <a:srgbClr val="FFFFFF"/>
                </a:solidFill>
              </a:rPr>
              <a:t> </a:t>
            </a:r>
            <a:r>
              <a:rPr lang="es-CO" sz="5400" b="1" dirty="0" err="1">
                <a:solidFill>
                  <a:srgbClr val="FFFFFF"/>
                </a:solidFill>
              </a:rPr>
              <a:t>planning</a:t>
            </a:r>
            <a:r>
              <a:rPr lang="es-CO" sz="5400" b="1" dirty="0">
                <a:solidFill>
                  <a:srgbClr val="FFFFFF"/>
                </a:solidFill>
              </a:rPr>
              <a:t> </a:t>
            </a:r>
            <a:r>
              <a:rPr lang="es-CO" sz="5400" b="1" dirty="0" err="1">
                <a:solidFill>
                  <a:srgbClr val="FFFFFF"/>
                </a:solidFill>
              </a:rPr>
              <a:t>process</a:t>
            </a:r>
            <a:endParaRPr lang="es-CO" sz="5400" b="1" dirty="0">
              <a:solidFill>
                <a:srgbClr val="FFFFFF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BD2D9-7D7B-4543-B63F-EDEA71A8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40786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Traffic aspects</a:t>
            </a:r>
          </a:p>
          <a:p>
            <a:pPr marL="357188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Data collection (current status)</a:t>
            </a:r>
          </a:p>
          <a:p>
            <a:pPr marL="715963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traffic measurements</a:t>
            </a:r>
          </a:p>
          <a:p>
            <a:pPr marL="715963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subscriber amounts and distribution</a:t>
            </a:r>
          </a:p>
          <a:p>
            <a:pPr marL="357188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Forecasting</a:t>
            </a:r>
          </a:p>
          <a:p>
            <a:pPr marL="715963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service scenarios</a:t>
            </a:r>
          </a:p>
          <a:p>
            <a:pPr marL="715963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traffic volumes and profiles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</a:t>
            </a:r>
            <a:r>
              <a:rPr lang="en-US" sz="1800" b="1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Economical aspects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Technical aspects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• Network </a:t>
            </a:r>
            <a:r>
              <a:rPr lang="en-US" sz="1800" b="1" dirty="0" err="1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optimisation</a:t>
            </a:r>
            <a:r>
              <a:rPr lang="en-US" sz="1800" b="1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and dimensioning</a:t>
            </a:r>
          </a:p>
          <a:p>
            <a:pPr marL="357188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hierarchical structure and topology</a:t>
            </a:r>
          </a:p>
          <a:p>
            <a:pPr marL="357188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traffic routing and dimensioning</a:t>
            </a:r>
          </a:p>
          <a:p>
            <a:pPr marL="357188" indent="0">
              <a:buNone/>
            </a:pPr>
            <a:r>
              <a:rPr lang="en-US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 circuit routing</a:t>
            </a:r>
            <a:r>
              <a:rPr lang="es-CO" sz="1800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CO" sz="2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84736A-33AA-4796-B3AA-4B6BDECFE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6056-0BD3-4EEB-94E3-73EE2A146553}" type="datetime1">
              <a:rPr lang="es-CO" smtClean="0"/>
              <a:t>5/11/2021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11523-FE9D-48EE-A78C-B95A42B9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Network planning and dimensioning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4077E-F1C1-4B92-9F00-93E54DE0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ACA-4F81-4968-91E2-7E6363D4D867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870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2289</Words>
  <Application>Microsoft Office PowerPoint</Application>
  <PresentationFormat>Panorámica</PresentationFormat>
  <Paragraphs>388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Wingdings</vt:lpstr>
      <vt:lpstr>Office Theme</vt:lpstr>
      <vt:lpstr>Network planning and design</vt:lpstr>
      <vt:lpstr>Contents</vt:lpstr>
      <vt:lpstr>Telecommunication network</vt:lpstr>
      <vt:lpstr>Why network planning and dimensioning?</vt:lpstr>
      <vt:lpstr>Network planning and design </vt:lpstr>
      <vt:lpstr>A network planning methodology</vt:lpstr>
      <vt:lpstr>A network planning methodology</vt:lpstr>
      <vt:lpstr>A network planning methodology</vt:lpstr>
      <vt:lpstr>Traditional planning process</vt:lpstr>
      <vt:lpstr>Traditional planning process</vt:lpstr>
      <vt:lpstr>Traditional planning process</vt:lpstr>
      <vt:lpstr>Traditional planning process</vt:lpstr>
      <vt:lpstr>Traditional planning process</vt:lpstr>
      <vt:lpstr>Traditional planning process</vt:lpstr>
      <vt:lpstr>Traditional planning process</vt:lpstr>
      <vt:lpstr>Traditional planning process</vt:lpstr>
      <vt:lpstr>New planning process</vt:lpstr>
      <vt:lpstr>New planning process</vt:lpstr>
      <vt:lpstr>New planning process</vt:lpstr>
      <vt:lpstr>Traffic forecasting   Need for traffic measurements and forecasts</vt:lpstr>
      <vt:lpstr>Traffic forecasting</vt:lpstr>
      <vt:lpstr>Forecasting procedure</vt:lpstr>
      <vt:lpstr> Traffic  forecast </vt:lpstr>
      <vt:lpstr> Traffic  matrix </vt:lpstr>
      <vt:lpstr> Traffic  matrix </vt:lpstr>
      <vt:lpstr> Traffic  forecast   Example 1 </vt:lpstr>
      <vt:lpstr> Traffic  forecast   Example 2 </vt:lpstr>
      <vt:lpstr> Traffic  forecast   Example 3 </vt:lpstr>
      <vt:lpstr>   Traffic  dimensioning    </vt:lpstr>
      <vt:lpstr>   Traffic  dimensioning    </vt:lpstr>
      <vt:lpstr>   Telephone network model   Traffic process   </vt:lpstr>
      <vt:lpstr>   Telephone network model   Traffic process   </vt:lpstr>
      <vt:lpstr>   Telephone network model   Traffic dimensioning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planning and design</dc:title>
  <dc:creator>Jairo Hernández Gutiérrez</dc:creator>
  <cp:lastModifiedBy>Jairo Hernández Gutiérrez</cp:lastModifiedBy>
  <cp:revision>16</cp:revision>
  <dcterms:created xsi:type="dcterms:W3CDTF">2021-11-04T21:09:52Z</dcterms:created>
  <dcterms:modified xsi:type="dcterms:W3CDTF">2021-11-05T22:18:33Z</dcterms:modified>
</cp:coreProperties>
</file>