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sldIdLst>
    <p:sldId id="257" r:id="rId2"/>
    <p:sldId id="267" r:id="rId3"/>
    <p:sldId id="268" r:id="rId4"/>
    <p:sldId id="269" r:id="rId5"/>
    <p:sldId id="270" r:id="rId6"/>
    <p:sldId id="271" r:id="rId7"/>
    <p:sldId id="272" r:id="rId8"/>
    <p:sldId id="273" r:id="rId9"/>
    <p:sldId id="274" r:id="rId10"/>
    <p:sldId id="275" r:id="rId11"/>
    <p:sldId id="276" r:id="rId12"/>
    <p:sldId id="277" r:id="rId13"/>
    <p:sldId id="278" r:id="rId14"/>
    <p:sldId id="280" r:id="rId15"/>
    <p:sldId id="281" r:id="rId16"/>
    <p:sldId id="282" r:id="rId17"/>
    <p:sldId id="283" r:id="rId18"/>
    <p:sldId id="284" r:id="rId19"/>
    <p:sldId id="285" r:id="rId20"/>
    <p:sldId id="288" r:id="rId21"/>
    <p:sldId id="286" r:id="rId22"/>
    <p:sldId id="287" r:id="rId23"/>
    <p:sldId id="289" r:id="rId24"/>
    <p:sldId id="290" r:id="rId25"/>
    <p:sldId id="291" r:id="rId26"/>
    <p:sldId id="292" r:id="rId27"/>
    <p:sldId id="293" r:id="rId28"/>
    <p:sldId id="294" r:id="rId29"/>
    <p:sldId id="295" r:id="rId30"/>
    <p:sldId id="296" r:id="rId31"/>
    <p:sldId id="297" r:id="rId32"/>
    <p:sldId id="298" r:id="rId33"/>
    <p:sldId id="299" r:id="rId34"/>
    <p:sldId id="301" r:id="rId35"/>
    <p:sldId id="300" r:id="rId36"/>
    <p:sldId id="302" r:id="rId37"/>
    <p:sldId id="303" r:id="rId38"/>
    <p:sldId id="304" r:id="rId39"/>
    <p:sldId id="26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68" d="100"/>
          <a:sy n="6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‹Nº›</a:t>
            </a:fld>
            <a:endParaRPr lang="en-US"/>
          </a:p>
        </p:txBody>
      </p:sp>
    </p:spTree>
    <p:extLst>
      <p:ext uri="{BB962C8B-B14F-4D97-AF65-F5344CB8AC3E}">
        <p14:creationId xmlns:p14="http://schemas.microsoft.com/office/powerpoint/2010/main" val="138856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169970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321108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381008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30995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375787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37</a:t>
            </a:fld>
            <a:endParaRPr lang="en-US"/>
          </a:p>
        </p:txBody>
      </p:sp>
    </p:spTree>
    <p:extLst>
      <p:ext uri="{BB962C8B-B14F-4D97-AF65-F5344CB8AC3E}">
        <p14:creationId xmlns:p14="http://schemas.microsoft.com/office/powerpoint/2010/main" val="193868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746DE6-3336-457D-A091-FA20AC1C536E}" type="slidenum">
              <a:rPr lang="en-US" smtClean="0"/>
              <a:t>38</a:t>
            </a:fld>
            <a:endParaRPr lang="en-US"/>
          </a:p>
        </p:txBody>
      </p:sp>
    </p:spTree>
    <p:extLst>
      <p:ext uri="{BB962C8B-B14F-4D97-AF65-F5344CB8AC3E}">
        <p14:creationId xmlns:p14="http://schemas.microsoft.com/office/powerpoint/2010/main" val="94751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1A2805A-A61F-4C08-861D-02D472A713FF}" type="datetime1">
              <a:rPr lang="es-CO" smtClean="0"/>
              <a:t>21/02/2023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Telecom Network Planning</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E8083A-C419-4351-8A1C-338709FAFD7E}" type="datetime1">
              <a:rPr lang="es-CO" smtClean="0"/>
              <a:t>21/02/2023</a:t>
            </a:fld>
            <a:endParaRPr lang="en-US" dirty="0"/>
          </a:p>
        </p:txBody>
      </p:sp>
      <p:sp>
        <p:nvSpPr>
          <p:cNvPr id="5" name="Footer Placeholder 4"/>
          <p:cNvSpPr>
            <a:spLocks noGrp="1"/>
          </p:cNvSpPr>
          <p:nvPr>
            <p:ph type="ftr" sz="quarter" idx="11"/>
          </p:nvPr>
        </p:nvSpPr>
        <p:spPr/>
        <p:txBody>
          <a:bodyPr/>
          <a:lstStyle/>
          <a:p>
            <a:r>
              <a:rPr lang="en-US"/>
              <a:t>Telecom Network Planning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2096F59-F5E4-4009-BCC9-56E1563A74A2}" type="datetime1">
              <a:rPr lang="es-CO" smtClean="0"/>
              <a:t>21/02/2023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Telecom Network Planning</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73EB53-EDFF-4F17-9042-7B19FAEF669E}" type="datetime1">
              <a:rPr lang="es-CO" smtClean="0"/>
              <a:t>21/02/2023</a:t>
            </a:fld>
            <a:endParaRPr lang="en-US" dirty="0"/>
          </a:p>
        </p:txBody>
      </p:sp>
      <p:sp>
        <p:nvSpPr>
          <p:cNvPr id="5" name="Footer Placeholder 4"/>
          <p:cNvSpPr>
            <a:spLocks noGrp="1"/>
          </p:cNvSpPr>
          <p:nvPr>
            <p:ph type="ftr" sz="quarter" idx="11"/>
          </p:nvPr>
        </p:nvSpPr>
        <p:spPr/>
        <p:txBody>
          <a:bodyPr/>
          <a:lstStyle/>
          <a:p>
            <a:r>
              <a:rPr lang="en-US"/>
              <a:t>Telecom Network Planning</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C657C26-F5B9-42B5-9C80-CD1E652414E9}" type="datetime1">
              <a:rPr lang="es-CO" smtClean="0"/>
              <a:t>21/02/2023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Telecom Network Planning</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07EF616-7AFE-4194-B1D1-AEA4BA83ED2E}" type="datetime1">
              <a:rPr lang="es-CO" smtClean="0"/>
              <a:t>21/02/2023</a:t>
            </a:fld>
            <a:endParaRPr lang="en-US" dirty="0"/>
          </a:p>
        </p:txBody>
      </p:sp>
      <p:sp>
        <p:nvSpPr>
          <p:cNvPr id="6" name="Footer Placeholder 5"/>
          <p:cNvSpPr>
            <a:spLocks noGrp="1"/>
          </p:cNvSpPr>
          <p:nvPr>
            <p:ph type="ftr" sz="quarter" idx="11"/>
          </p:nvPr>
        </p:nvSpPr>
        <p:spPr/>
        <p:txBody>
          <a:bodyPr/>
          <a:lstStyle/>
          <a:p>
            <a:r>
              <a:rPr lang="en-US"/>
              <a:t>Telecom Network Planning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09B0CB8-3480-4EF3-8C92-92754A98D93F}" type="datetime1">
              <a:rPr lang="es-CO" smtClean="0"/>
              <a:t>21/02/2023</a:t>
            </a:fld>
            <a:endParaRPr lang="en-US" dirty="0"/>
          </a:p>
        </p:txBody>
      </p:sp>
      <p:sp>
        <p:nvSpPr>
          <p:cNvPr id="8" name="Footer Placeholder 7"/>
          <p:cNvSpPr>
            <a:spLocks noGrp="1"/>
          </p:cNvSpPr>
          <p:nvPr>
            <p:ph type="ftr" sz="quarter" idx="11"/>
          </p:nvPr>
        </p:nvSpPr>
        <p:spPr/>
        <p:txBody>
          <a:bodyPr/>
          <a:lstStyle/>
          <a:p>
            <a:r>
              <a:rPr lang="en-US"/>
              <a:t>Telecom Network Planning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3CCE9B1-3A74-41F8-A623-ED07D14FE217}" type="datetime1">
              <a:rPr lang="es-CO" smtClean="0"/>
              <a:t>21/02/2023</a:t>
            </a:fld>
            <a:endParaRPr lang="en-US" dirty="0"/>
          </a:p>
        </p:txBody>
      </p:sp>
      <p:sp>
        <p:nvSpPr>
          <p:cNvPr id="4" name="Footer Placeholder 3"/>
          <p:cNvSpPr>
            <a:spLocks noGrp="1"/>
          </p:cNvSpPr>
          <p:nvPr>
            <p:ph type="ftr" sz="quarter" idx="11"/>
          </p:nvPr>
        </p:nvSpPr>
        <p:spPr/>
        <p:txBody>
          <a:bodyPr/>
          <a:lstStyle/>
          <a:p>
            <a:r>
              <a:rPr lang="en-US"/>
              <a:t>Telecom Network Planning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E6001-E53E-44B9-A309-4CFED27E844E}" type="datetime1">
              <a:rPr lang="es-CO" smtClean="0"/>
              <a:t>21/02/2023</a:t>
            </a:fld>
            <a:endParaRPr lang="en-US" dirty="0"/>
          </a:p>
        </p:txBody>
      </p:sp>
      <p:sp>
        <p:nvSpPr>
          <p:cNvPr id="3" name="Footer Placeholder 2"/>
          <p:cNvSpPr>
            <a:spLocks noGrp="1"/>
          </p:cNvSpPr>
          <p:nvPr>
            <p:ph type="ftr" sz="quarter" idx="11"/>
          </p:nvPr>
        </p:nvSpPr>
        <p:spPr/>
        <p:txBody>
          <a:bodyPr/>
          <a:lstStyle/>
          <a:p>
            <a:r>
              <a:rPr lang="en-US"/>
              <a:t>Telecom Network Planning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6CF5449-793F-4993-9D91-84B458F72F34}" type="datetime1">
              <a:rPr lang="es-CO" smtClean="0"/>
              <a:t>21/02/2023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Telecom Network Planning</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C6AAC56-862A-4EFD-8502-D2D75DF71133}" type="datetime1">
              <a:rPr lang="es-CO" smtClean="0"/>
              <a:t>21/02/2023</a:t>
            </a:fld>
            <a:endParaRPr lang="en-US" dirty="0"/>
          </a:p>
        </p:txBody>
      </p:sp>
      <p:sp>
        <p:nvSpPr>
          <p:cNvPr id="6" name="Footer Placeholder 5"/>
          <p:cNvSpPr>
            <a:spLocks noGrp="1"/>
          </p:cNvSpPr>
          <p:nvPr>
            <p:ph type="ftr" sz="quarter" idx="11"/>
          </p:nvPr>
        </p:nvSpPr>
        <p:spPr/>
        <p:txBody>
          <a:bodyPr/>
          <a:lstStyle/>
          <a:p>
            <a:r>
              <a:rPr lang="en-US"/>
              <a:t>Telecom Network Planning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CFBFF99-15F7-4874-AEE6-1F92CCF06987}" type="datetime1">
              <a:rPr lang="es-CO" smtClean="0"/>
              <a:t>21/02/2023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Telecom Network Planning</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6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533" y="1552397"/>
            <a:ext cx="7231784" cy="3654081"/>
          </a:xfrm>
        </p:spPr>
        <p:txBody>
          <a:bodyPr anchor="ctr">
            <a:normAutofit/>
          </a:bodyPr>
          <a:lstStyle/>
          <a:p>
            <a:r>
              <a:rPr lang="en-US" sz="5400" dirty="0">
                <a:solidFill>
                  <a:schemeClr val="tx2"/>
                </a:solidFill>
              </a:rPr>
              <a:t>TELECOM Network planning</a:t>
            </a:r>
          </a:p>
        </p:txBody>
      </p:sp>
      <p:sp>
        <p:nvSpPr>
          <p:cNvPr id="3" name="Content Placeholder 2"/>
          <p:cNvSpPr>
            <a:spLocks noGrp="1"/>
          </p:cNvSpPr>
          <p:nvPr>
            <p:ph type="subTitle" idx="1"/>
          </p:nvPr>
        </p:nvSpPr>
        <p:spPr>
          <a:xfrm>
            <a:off x="8129871" y="1552397"/>
            <a:ext cx="3610575" cy="3654082"/>
          </a:xfrm>
        </p:spPr>
        <p:txBody>
          <a:bodyPr anchor="ctr">
            <a:normAutofit/>
          </a:bodyPr>
          <a:lstStyle/>
          <a:p>
            <a:r>
              <a:rPr lang="es-MX" sz="3200" dirty="0"/>
              <a:t>Diseño y planeación de redes</a:t>
            </a:r>
          </a:p>
        </p:txBody>
      </p:sp>
      <p:sp>
        <p:nvSpPr>
          <p:cNvPr id="29" name="Rectangle 21">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3">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02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a:t>Network </a:t>
            </a:r>
            <a:r>
              <a:rPr lang="es-CO" dirty="0" err="1"/>
              <a:t>planning</a:t>
            </a:r>
            <a:r>
              <a:rPr lang="es-CO" dirty="0"/>
              <a:t> </a:t>
            </a:r>
            <a:r>
              <a:rPr lang="es-CO" dirty="0" err="1"/>
              <a:t>processes</a:t>
            </a:r>
            <a:br>
              <a:rPr lang="es-CO" dirty="0"/>
            </a:br>
            <a:r>
              <a:rPr lang="en-US" sz="2200" dirty="0"/>
              <a:t>Iterative Planning Sub-Processes for Competition Scenarios</a:t>
            </a:r>
            <a:endParaRPr lang="es-CO" dirty="0"/>
          </a:p>
        </p:txBody>
      </p:sp>
      <p:sp>
        <p:nvSpPr>
          <p:cNvPr id="3" name="CuadroTexto 2">
            <a:extLst>
              <a:ext uri="{FF2B5EF4-FFF2-40B4-BE49-F238E27FC236}">
                <a16:creationId xmlns:a16="http://schemas.microsoft.com/office/drawing/2014/main" id="{C49868A6-DE66-49CA-8DD8-CE73F059A2A7}"/>
              </a:ext>
            </a:extLst>
          </p:cNvPr>
          <p:cNvSpPr txBox="1"/>
          <p:nvPr/>
        </p:nvSpPr>
        <p:spPr>
          <a:xfrm>
            <a:off x="668216" y="2086707"/>
            <a:ext cx="7139354" cy="3970318"/>
          </a:xfrm>
          <a:prstGeom prst="rect">
            <a:avLst/>
          </a:prstGeom>
          <a:noFill/>
        </p:spPr>
        <p:txBody>
          <a:bodyPr wrap="square" rtlCol="0">
            <a:spAutoFit/>
          </a:bodyPr>
          <a:lstStyle/>
          <a:p>
            <a:pPr marL="285750" indent="-285750">
              <a:buFont typeface="Wingdings" panose="05000000000000000000" pitchFamily="2" charset="2"/>
              <a:buChar char="§"/>
            </a:pPr>
            <a:r>
              <a:rPr lang="en-US" dirty="0"/>
              <a:t>Telecom network scenarios are generated with the premises derived from realistic market share and competitive situation.</a:t>
            </a:r>
          </a:p>
          <a:p>
            <a:pPr marL="285750" indent="-285750">
              <a:buFont typeface="Wingdings" panose="05000000000000000000" pitchFamily="2" charset="2"/>
              <a:buChar char="§"/>
            </a:pPr>
            <a:r>
              <a:rPr lang="en-US" dirty="0"/>
              <a:t>Final objective is to have a quantified design fulfilling the strategy for the operator the requirements of the society and being feasible from the business point of view.</a:t>
            </a:r>
          </a:p>
          <a:p>
            <a:pPr marL="285750" indent="-285750">
              <a:buFont typeface="Wingdings" panose="05000000000000000000" pitchFamily="2" charset="2"/>
              <a:buChar char="§"/>
            </a:pPr>
            <a:r>
              <a:rPr lang="en-US" dirty="0"/>
              <a:t>Defined processes and tasks are needed for all solutions and technologies. </a:t>
            </a:r>
            <a:r>
              <a:rPr lang="en-US" dirty="0">
                <a:sym typeface="Wingdings" panose="05000000000000000000" pitchFamily="2" charset="2"/>
              </a:rPr>
              <a:t></a:t>
            </a:r>
            <a:r>
              <a:rPr lang="en-US" dirty="0"/>
              <a:t>Internal data and algorithms vary for each technology case. </a:t>
            </a:r>
          </a:p>
          <a:p>
            <a:pPr marL="285750" indent="-285750">
              <a:buFont typeface="Wingdings" panose="05000000000000000000" pitchFamily="2" charset="2"/>
              <a:buChar char="§"/>
            </a:pPr>
            <a:r>
              <a:rPr lang="en-US" dirty="0"/>
              <a:t>Feedback among activities is needed to incorporate results of the optimization on the inputs and assumptions.</a:t>
            </a:r>
          </a:p>
          <a:p>
            <a:pPr marL="285750" indent="-285750">
              <a:buFont typeface="Wingdings" panose="05000000000000000000" pitchFamily="2" charset="2"/>
              <a:buChar char="§"/>
            </a:pPr>
            <a:r>
              <a:rPr lang="en-US" dirty="0"/>
              <a:t>Business assessment is made at the start of the process to select feasible solutions and discard the ones not being realistic. </a:t>
            </a:r>
          </a:p>
          <a:p>
            <a:pPr marL="285750" indent="-285750">
              <a:buFont typeface="Wingdings" panose="05000000000000000000" pitchFamily="2" charset="2"/>
              <a:buChar char="§"/>
            </a:pPr>
            <a:r>
              <a:rPr lang="en-US" dirty="0"/>
              <a:t>A more detailed business plan is obtained at the end of the analysis for the selected solutions and providing the business and investment plans.</a:t>
            </a:r>
            <a:endParaRPr lang="es-CO" dirty="0"/>
          </a:p>
        </p:txBody>
      </p:sp>
      <p:pic>
        <p:nvPicPr>
          <p:cNvPr id="6" name="Imagen 5">
            <a:extLst>
              <a:ext uri="{FF2B5EF4-FFF2-40B4-BE49-F238E27FC236}">
                <a16:creationId xmlns:a16="http://schemas.microsoft.com/office/drawing/2014/main" id="{5207FA57-1139-43DA-A777-898657076295}"/>
              </a:ext>
            </a:extLst>
          </p:cNvPr>
          <p:cNvPicPr>
            <a:picLocks noChangeAspect="1"/>
          </p:cNvPicPr>
          <p:nvPr/>
        </p:nvPicPr>
        <p:blipFill>
          <a:blip r:embed="rId2"/>
          <a:stretch>
            <a:fillRect/>
          </a:stretch>
        </p:blipFill>
        <p:spPr>
          <a:xfrm>
            <a:off x="8350851" y="2388471"/>
            <a:ext cx="3716174" cy="2753574"/>
          </a:xfrm>
          <a:prstGeom prst="rect">
            <a:avLst/>
          </a:prstGeom>
        </p:spPr>
      </p:pic>
      <p:sp>
        <p:nvSpPr>
          <p:cNvPr id="7" name="Marcador de fecha 6">
            <a:extLst>
              <a:ext uri="{FF2B5EF4-FFF2-40B4-BE49-F238E27FC236}">
                <a16:creationId xmlns:a16="http://schemas.microsoft.com/office/drawing/2014/main" id="{A9E23B94-2F48-4302-8E39-5C4AB3633BAE}"/>
              </a:ext>
            </a:extLst>
          </p:cNvPr>
          <p:cNvSpPr>
            <a:spLocks noGrp="1"/>
          </p:cNvSpPr>
          <p:nvPr>
            <p:ph type="dt" sz="half" idx="10"/>
          </p:nvPr>
        </p:nvSpPr>
        <p:spPr/>
        <p:txBody>
          <a:bodyPr/>
          <a:lstStyle/>
          <a:p>
            <a:fld id="{8E7AD82E-3FC0-4719-8336-232D93F4EA18}" type="datetime1">
              <a:rPr lang="es-CO" smtClean="0"/>
              <a:t>21/02/2023</a:t>
            </a:fld>
            <a:endParaRPr lang="en-US" dirty="0"/>
          </a:p>
        </p:txBody>
      </p:sp>
      <p:sp>
        <p:nvSpPr>
          <p:cNvPr id="8" name="Marcador de pie de página 7">
            <a:extLst>
              <a:ext uri="{FF2B5EF4-FFF2-40B4-BE49-F238E27FC236}">
                <a16:creationId xmlns:a16="http://schemas.microsoft.com/office/drawing/2014/main" id="{AB12C775-DA36-468C-838C-1A4FAC0F3A0A}"/>
              </a:ext>
            </a:extLst>
          </p:cNvPr>
          <p:cNvSpPr>
            <a:spLocks noGrp="1"/>
          </p:cNvSpPr>
          <p:nvPr>
            <p:ph type="ftr" sz="quarter" idx="11"/>
          </p:nvPr>
        </p:nvSpPr>
        <p:spPr/>
        <p:txBody>
          <a:bodyPr/>
          <a:lstStyle/>
          <a:p>
            <a:r>
              <a:rPr lang="en-US"/>
              <a:t>Telecom Network Planning</a:t>
            </a:r>
            <a:endParaRPr lang="en-US" dirty="0"/>
          </a:p>
        </p:txBody>
      </p:sp>
      <p:sp>
        <p:nvSpPr>
          <p:cNvPr id="9" name="Marcador de número de diapositiva 8">
            <a:extLst>
              <a:ext uri="{FF2B5EF4-FFF2-40B4-BE49-F238E27FC236}">
                <a16:creationId xmlns:a16="http://schemas.microsoft.com/office/drawing/2014/main" id="{C06DE237-E0FD-4F76-A3E4-FEC0289F60B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9548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Benefits of Strategic Network Planning">
            <a:extLst>
              <a:ext uri="{FF2B5EF4-FFF2-40B4-BE49-F238E27FC236}">
                <a16:creationId xmlns:a16="http://schemas.microsoft.com/office/drawing/2014/main" id="{81D31F02-7472-4938-B4CD-7F539F7D5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359" y="3088665"/>
            <a:ext cx="3795641" cy="205338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planning</a:t>
            </a:r>
            <a:r>
              <a:rPr lang="es-CO" dirty="0"/>
              <a:t> </a:t>
            </a:r>
            <a:r>
              <a:rPr lang="es-CO" dirty="0" err="1"/>
              <a:t>activities</a:t>
            </a:r>
            <a:endParaRPr lang="es-CO" dirty="0"/>
          </a:p>
        </p:txBody>
      </p:sp>
      <p:sp>
        <p:nvSpPr>
          <p:cNvPr id="3" name="CuadroTexto 2">
            <a:extLst>
              <a:ext uri="{FF2B5EF4-FFF2-40B4-BE49-F238E27FC236}">
                <a16:creationId xmlns:a16="http://schemas.microsoft.com/office/drawing/2014/main" id="{C49868A6-DE66-49CA-8DD8-CE73F059A2A7}"/>
              </a:ext>
            </a:extLst>
          </p:cNvPr>
          <p:cNvSpPr txBox="1"/>
          <p:nvPr/>
        </p:nvSpPr>
        <p:spPr>
          <a:xfrm>
            <a:off x="621614" y="1869117"/>
            <a:ext cx="8065186" cy="4524315"/>
          </a:xfrm>
          <a:prstGeom prst="rect">
            <a:avLst/>
          </a:prstGeom>
          <a:noFill/>
        </p:spPr>
        <p:txBody>
          <a:bodyPr wrap="square" rtlCol="0">
            <a:spAutoFit/>
          </a:bodyPr>
          <a:lstStyle/>
          <a:p>
            <a:pPr marL="285750" indent="-285750">
              <a:buFont typeface="Wingdings" panose="05000000000000000000" pitchFamily="2" charset="2"/>
              <a:buChar char="§"/>
            </a:pPr>
            <a:r>
              <a:rPr lang="en-US" b="1" dirty="0"/>
              <a:t>·</a:t>
            </a:r>
            <a:r>
              <a:rPr lang="en-US" b="1" dirty="0">
                <a:solidFill>
                  <a:srgbClr val="0070C0"/>
                </a:solidFill>
              </a:rPr>
              <a:t>Long-term planning (LTP</a:t>
            </a:r>
            <a:r>
              <a:rPr lang="en-US" dirty="0">
                <a:solidFill>
                  <a:srgbClr val="0070C0"/>
                </a:solidFill>
              </a:rPr>
              <a:t>).  </a:t>
            </a:r>
          </a:p>
          <a:p>
            <a:pPr marL="620713" indent="-285750">
              <a:buFont typeface="Arial" panose="020B0604020202020204" pitchFamily="34" charset="0"/>
              <a:buChar char="•"/>
            </a:pPr>
            <a:r>
              <a:rPr lang="en-US" dirty="0"/>
              <a:t>Defines and dimension the network parts which are </a:t>
            </a:r>
            <a:r>
              <a:rPr lang="en-US" dirty="0" err="1"/>
              <a:t>characterised</a:t>
            </a:r>
            <a:r>
              <a:rPr lang="en-US" dirty="0"/>
              <a:t> by a long lifetime and large investments for their deployment.</a:t>
            </a:r>
          </a:p>
          <a:p>
            <a:pPr marL="285750" indent="-285750">
              <a:buFont typeface="Wingdings" panose="05000000000000000000" pitchFamily="2" charset="2"/>
              <a:buChar char="§"/>
            </a:pPr>
            <a:r>
              <a:rPr lang="en-US" b="1" dirty="0"/>
              <a:t>·</a:t>
            </a:r>
            <a:r>
              <a:rPr lang="en-US" b="1" dirty="0">
                <a:solidFill>
                  <a:srgbClr val="0070C0"/>
                </a:solidFill>
              </a:rPr>
              <a:t>Medium-term planning (MTP</a:t>
            </a:r>
            <a:r>
              <a:rPr lang="en-US" dirty="0">
                <a:solidFill>
                  <a:srgbClr val="0070C0"/>
                </a:solidFill>
              </a:rPr>
              <a:t>).   </a:t>
            </a:r>
          </a:p>
          <a:p>
            <a:pPr marL="649287" indent="-285750">
              <a:buFont typeface="Arial" panose="020B0604020202020204" pitchFamily="34" charset="0"/>
              <a:buChar char="•"/>
            </a:pPr>
            <a:r>
              <a:rPr lang="en-US" dirty="0"/>
              <a:t>The framework should </a:t>
            </a:r>
            <a:r>
              <a:rPr lang="en-US" dirty="0" err="1"/>
              <a:t>emphasise</a:t>
            </a:r>
            <a:r>
              <a:rPr lang="en-US" dirty="0"/>
              <a:t> the </a:t>
            </a:r>
            <a:r>
              <a:rPr lang="en-US" dirty="0" err="1"/>
              <a:t>behaviour</a:t>
            </a:r>
            <a:r>
              <a:rPr lang="en-US" dirty="0"/>
              <a:t> and the relationships among the sets of entities (nodes, links, subnetworks) and the list of planning actions and procedures which are involved when planning a network to guarantee the convergence towards the established long term plans. </a:t>
            </a:r>
          </a:p>
          <a:p>
            <a:pPr marL="649287" indent="-285750">
              <a:buFont typeface="Arial" panose="020B0604020202020204" pitchFamily="34" charset="0"/>
              <a:buChar char="•"/>
            </a:pPr>
            <a:r>
              <a:rPr lang="en-US" dirty="0"/>
              <a:t>MTP has as an objective the capacity upgrading of the network nodes and links; always, following the long-term (LT) deployment strategies of the optical network.</a:t>
            </a:r>
          </a:p>
          <a:p>
            <a:pPr marL="285750" indent="-285750">
              <a:buFont typeface="Wingdings" panose="05000000000000000000" pitchFamily="2" charset="2"/>
              <a:buChar char="§"/>
            </a:pPr>
            <a:r>
              <a:rPr lang="en-US" b="1" dirty="0"/>
              <a:t>·</a:t>
            </a:r>
            <a:r>
              <a:rPr lang="en-US" b="1" dirty="0">
                <a:solidFill>
                  <a:srgbClr val="0070C0"/>
                </a:solidFill>
              </a:rPr>
              <a:t>Short Term Planning (STP). </a:t>
            </a:r>
          </a:p>
          <a:p>
            <a:pPr marL="714375" indent="-350838">
              <a:buFont typeface="Arial" panose="020B0604020202020204" pitchFamily="34" charset="0"/>
              <a:buChar char="•"/>
            </a:pPr>
            <a:r>
              <a:rPr lang="en-US" dirty="0"/>
              <a:t>Determines the routes and the telecommunications systems that support a demand. </a:t>
            </a:r>
          </a:p>
          <a:p>
            <a:pPr marL="714375" indent="-350838">
              <a:buFont typeface="Arial" panose="020B0604020202020204" pitchFamily="34" charset="0"/>
              <a:buChar char="•"/>
            </a:pPr>
            <a:r>
              <a:rPr lang="en-US" dirty="0"/>
              <a:t>The network has to satisfy the current telecommunications demands with the already installed capacities without additional capital investments.</a:t>
            </a:r>
            <a:endParaRPr lang="es-CO" dirty="0"/>
          </a:p>
        </p:txBody>
      </p:sp>
      <p:sp>
        <p:nvSpPr>
          <p:cNvPr id="4" name="Marcador de fecha 3">
            <a:extLst>
              <a:ext uri="{FF2B5EF4-FFF2-40B4-BE49-F238E27FC236}">
                <a16:creationId xmlns:a16="http://schemas.microsoft.com/office/drawing/2014/main" id="{897178AC-34ED-436F-84A2-5F3C7D219624}"/>
              </a:ext>
            </a:extLst>
          </p:cNvPr>
          <p:cNvSpPr>
            <a:spLocks noGrp="1"/>
          </p:cNvSpPr>
          <p:nvPr>
            <p:ph type="dt" sz="half" idx="10"/>
          </p:nvPr>
        </p:nvSpPr>
        <p:spPr/>
        <p:txBody>
          <a:bodyPr/>
          <a:lstStyle/>
          <a:p>
            <a:fld id="{F7751F09-340C-462E-8D9F-1CE0B574185E}" type="datetime1">
              <a:rPr lang="es-CO" smtClean="0"/>
              <a:t>21/02/2023</a:t>
            </a:fld>
            <a:endParaRPr lang="en-US" dirty="0"/>
          </a:p>
        </p:txBody>
      </p:sp>
      <p:sp>
        <p:nvSpPr>
          <p:cNvPr id="5" name="Marcador de pie de página 4">
            <a:extLst>
              <a:ext uri="{FF2B5EF4-FFF2-40B4-BE49-F238E27FC236}">
                <a16:creationId xmlns:a16="http://schemas.microsoft.com/office/drawing/2014/main" id="{348552BE-8C17-4457-9237-135322E74A37}"/>
              </a:ext>
            </a:extLst>
          </p:cNvPr>
          <p:cNvSpPr>
            <a:spLocks noGrp="1"/>
          </p:cNvSpPr>
          <p:nvPr>
            <p:ph type="ftr" sz="quarter" idx="11"/>
          </p:nvPr>
        </p:nvSpPr>
        <p:spPr/>
        <p:txBody>
          <a:bodyPr/>
          <a:lstStyle/>
          <a:p>
            <a:r>
              <a:rPr lang="en-US"/>
              <a:t>Telecom Network Planning</a:t>
            </a:r>
            <a:endParaRPr lang="en-US" dirty="0"/>
          </a:p>
        </p:txBody>
      </p:sp>
      <p:sp>
        <p:nvSpPr>
          <p:cNvPr id="6" name="Marcador de número de diapositiva 5">
            <a:extLst>
              <a:ext uri="{FF2B5EF4-FFF2-40B4-BE49-F238E27FC236}">
                <a16:creationId xmlns:a16="http://schemas.microsoft.com/office/drawing/2014/main" id="{9927C735-A992-4A3C-AB61-39CA3673228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73098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a:t>Long-</a:t>
            </a:r>
            <a:r>
              <a:rPr lang="es-CO" dirty="0" err="1"/>
              <a:t>term</a:t>
            </a:r>
            <a:r>
              <a:rPr lang="es-CO" dirty="0"/>
              <a:t> </a:t>
            </a:r>
            <a:r>
              <a:rPr lang="es-CO" dirty="0" err="1"/>
              <a:t>planning</a:t>
            </a:r>
            <a:endParaRPr lang="es-CO" dirty="0"/>
          </a:p>
        </p:txBody>
      </p:sp>
      <p:sp>
        <p:nvSpPr>
          <p:cNvPr id="6" name="CuadroTexto 5">
            <a:extLst>
              <a:ext uri="{FF2B5EF4-FFF2-40B4-BE49-F238E27FC236}">
                <a16:creationId xmlns:a16="http://schemas.microsoft.com/office/drawing/2014/main" id="{F7D7E0E1-90B0-4007-9388-FA4515949672}"/>
              </a:ext>
            </a:extLst>
          </p:cNvPr>
          <p:cNvSpPr txBox="1"/>
          <p:nvPr/>
        </p:nvSpPr>
        <p:spPr>
          <a:xfrm>
            <a:off x="973016" y="2056686"/>
            <a:ext cx="7702062" cy="3600986"/>
          </a:xfrm>
          <a:prstGeom prst="rect">
            <a:avLst/>
          </a:prstGeom>
          <a:noFill/>
        </p:spPr>
        <p:txBody>
          <a:bodyPr wrap="square">
            <a:spAutoFit/>
          </a:bodyPr>
          <a:lstStyle/>
          <a:p>
            <a:pPr marL="342900" indent="-342900">
              <a:buFont typeface="Wingdings" panose="05000000000000000000" pitchFamily="2" charset="2"/>
              <a:buChar char="§"/>
            </a:pPr>
            <a:r>
              <a:rPr lang="en-US" sz="2000" dirty="0">
                <a:solidFill>
                  <a:srgbClr val="0070C0"/>
                </a:solidFill>
              </a:rPr>
              <a:t>S</a:t>
            </a:r>
            <a:r>
              <a:rPr lang="en-US" sz="2400" dirty="0">
                <a:solidFill>
                  <a:srgbClr val="0070C0"/>
                </a:solidFill>
              </a:rPr>
              <a:t>trategic planning</a:t>
            </a:r>
          </a:p>
          <a:p>
            <a:pPr marL="539750" indent="-176213">
              <a:buFont typeface="Arial" panose="020B0604020202020204" pitchFamily="34" charset="0"/>
              <a:buChar char="•"/>
            </a:pPr>
            <a:r>
              <a:rPr lang="en-US" dirty="0"/>
              <a:t>Defining the technology and architecture to be used in the network through the comparison of different options. </a:t>
            </a:r>
          </a:p>
          <a:p>
            <a:pPr marL="539750" indent="-176213">
              <a:buFont typeface="Arial" panose="020B0604020202020204" pitchFamily="34" charset="0"/>
              <a:buChar char="•"/>
            </a:pPr>
            <a:r>
              <a:rPr lang="en-US" dirty="0"/>
              <a:t>It is generally based on a green-field approach and uses parametric models and typical values for the relevant network parameters.</a:t>
            </a:r>
          </a:p>
          <a:p>
            <a:pPr marL="539750" indent="-176213">
              <a:buFont typeface="Arial" panose="020B0604020202020204" pitchFamily="34" charset="0"/>
              <a:buChar char="•"/>
            </a:pPr>
            <a:endParaRPr lang="en-US" dirty="0">
              <a:solidFill>
                <a:srgbClr val="0070C0"/>
              </a:solidFill>
            </a:endParaRPr>
          </a:p>
          <a:p>
            <a:pPr marL="285750" indent="-285750">
              <a:buFont typeface="Wingdings" panose="05000000000000000000" pitchFamily="2" charset="2"/>
              <a:buChar char="§"/>
            </a:pPr>
            <a:r>
              <a:rPr lang="en-US" sz="2400" dirty="0">
                <a:solidFill>
                  <a:srgbClr val="0070C0"/>
                </a:solidFill>
              </a:rPr>
              <a:t>Fundamental planning</a:t>
            </a:r>
          </a:p>
          <a:p>
            <a:pPr marL="539750" indent="-176213">
              <a:buFont typeface="Arial" panose="020B0604020202020204" pitchFamily="34" charset="0"/>
              <a:buChar char="•"/>
            </a:pPr>
            <a:r>
              <a:rPr lang="en-US" dirty="0"/>
              <a:t>Uses as input the technology and network architecture selected by the strategic planning and defines the structure of the network. </a:t>
            </a:r>
          </a:p>
          <a:p>
            <a:pPr marL="539750" indent="-176213">
              <a:buFont typeface="Arial" panose="020B0604020202020204" pitchFamily="34" charset="0"/>
              <a:buChar char="•"/>
            </a:pPr>
            <a:r>
              <a:rPr lang="en-US" dirty="0"/>
              <a:t>Problems:  allocation of functions in the network nodes, the topology planning, the apportionment of functions between the optical and the client layer, the definition of an optimal network structure</a:t>
            </a:r>
            <a:endParaRPr lang="es-CO" dirty="0"/>
          </a:p>
        </p:txBody>
      </p:sp>
      <p:pic>
        <p:nvPicPr>
          <p:cNvPr id="5" name="Imagen 4">
            <a:extLst>
              <a:ext uri="{FF2B5EF4-FFF2-40B4-BE49-F238E27FC236}">
                <a16:creationId xmlns:a16="http://schemas.microsoft.com/office/drawing/2014/main" id="{C507CCB7-C085-4E88-81A8-B81D0A461063}"/>
              </a:ext>
            </a:extLst>
          </p:cNvPr>
          <p:cNvPicPr>
            <a:picLocks noChangeAspect="1"/>
          </p:cNvPicPr>
          <p:nvPr/>
        </p:nvPicPr>
        <p:blipFill>
          <a:blip r:embed="rId2"/>
          <a:stretch>
            <a:fillRect/>
          </a:stretch>
        </p:blipFill>
        <p:spPr>
          <a:xfrm>
            <a:off x="9385422" y="2778370"/>
            <a:ext cx="2466896" cy="2466896"/>
          </a:xfrm>
          <a:prstGeom prst="rect">
            <a:avLst/>
          </a:prstGeom>
        </p:spPr>
      </p:pic>
      <p:sp>
        <p:nvSpPr>
          <p:cNvPr id="7" name="Marcador de fecha 6">
            <a:extLst>
              <a:ext uri="{FF2B5EF4-FFF2-40B4-BE49-F238E27FC236}">
                <a16:creationId xmlns:a16="http://schemas.microsoft.com/office/drawing/2014/main" id="{FF698E1E-D62C-4D40-BB8D-2A7625A56504}"/>
              </a:ext>
            </a:extLst>
          </p:cNvPr>
          <p:cNvSpPr>
            <a:spLocks noGrp="1"/>
          </p:cNvSpPr>
          <p:nvPr>
            <p:ph type="dt" sz="half" idx="10"/>
          </p:nvPr>
        </p:nvSpPr>
        <p:spPr/>
        <p:txBody>
          <a:bodyPr/>
          <a:lstStyle/>
          <a:p>
            <a:fld id="{19BB4D30-E557-4471-B365-37E028908097}" type="datetime1">
              <a:rPr lang="es-CO" smtClean="0"/>
              <a:t>21/02/2023</a:t>
            </a:fld>
            <a:endParaRPr lang="en-US" dirty="0"/>
          </a:p>
        </p:txBody>
      </p:sp>
      <p:sp>
        <p:nvSpPr>
          <p:cNvPr id="8" name="Marcador de pie de página 7">
            <a:extLst>
              <a:ext uri="{FF2B5EF4-FFF2-40B4-BE49-F238E27FC236}">
                <a16:creationId xmlns:a16="http://schemas.microsoft.com/office/drawing/2014/main" id="{028DADB8-9041-40B3-8033-A1575EF4C62F}"/>
              </a:ext>
            </a:extLst>
          </p:cNvPr>
          <p:cNvSpPr>
            <a:spLocks noGrp="1"/>
          </p:cNvSpPr>
          <p:nvPr>
            <p:ph type="ftr" sz="quarter" idx="11"/>
          </p:nvPr>
        </p:nvSpPr>
        <p:spPr/>
        <p:txBody>
          <a:bodyPr/>
          <a:lstStyle/>
          <a:p>
            <a:r>
              <a:rPr lang="en-US"/>
              <a:t>Telecom Network Planning</a:t>
            </a:r>
            <a:endParaRPr lang="en-US" dirty="0"/>
          </a:p>
        </p:txBody>
      </p:sp>
      <p:sp>
        <p:nvSpPr>
          <p:cNvPr id="9" name="Marcador de número de diapositiva 8">
            <a:extLst>
              <a:ext uri="{FF2B5EF4-FFF2-40B4-BE49-F238E27FC236}">
                <a16:creationId xmlns:a16="http://schemas.microsoft.com/office/drawing/2014/main" id="{BC6FC2FD-9B8D-4B24-97E7-215D688FE9B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24839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a:t>Long-</a:t>
            </a:r>
            <a:r>
              <a:rPr lang="es-CO" dirty="0" err="1"/>
              <a:t>term</a:t>
            </a:r>
            <a:r>
              <a:rPr lang="es-CO" dirty="0"/>
              <a:t> </a:t>
            </a:r>
            <a:r>
              <a:rPr lang="es-CO" dirty="0" err="1"/>
              <a:t>planning</a:t>
            </a:r>
            <a:endParaRPr lang="es-CO" dirty="0"/>
          </a:p>
        </p:txBody>
      </p:sp>
      <p:pic>
        <p:nvPicPr>
          <p:cNvPr id="4" name="Imagen 3">
            <a:extLst>
              <a:ext uri="{FF2B5EF4-FFF2-40B4-BE49-F238E27FC236}">
                <a16:creationId xmlns:a16="http://schemas.microsoft.com/office/drawing/2014/main" id="{5A1F1DB3-BDDA-4BCA-B4A5-A397C85E4B9D}"/>
              </a:ext>
            </a:extLst>
          </p:cNvPr>
          <p:cNvPicPr>
            <a:picLocks noChangeAspect="1"/>
          </p:cNvPicPr>
          <p:nvPr/>
        </p:nvPicPr>
        <p:blipFill>
          <a:blip r:embed="rId2"/>
          <a:stretch>
            <a:fillRect/>
          </a:stretch>
        </p:blipFill>
        <p:spPr>
          <a:xfrm>
            <a:off x="3012335" y="1843825"/>
            <a:ext cx="6542468" cy="4694349"/>
          </a:xfrm>
          <a:prstGeom prst="rect">
            <a:avLst/>
          </a:prstGeom>
        </p:spPr>
      </p:pic>
      <p:sp>
        <p:nvSpPr>
          <p:cNvPr id="7" name="Marcador de fecha 6">
            <a:extLst>
              <a:ext uri="{FF2B5EF4-FFF2-40B4-BE49-F238E27FC236}">
                <a16:creationId xmlns:a16="http://schemas.microsoft.com/office/drawing/2014/main" id="{BCB46FD3-B427-4666-BDCE-A1A707426B89}"/>
              </a:ext>
            </a:extLst>
          </p:cNvPr>
          <p:cNvSpPr>
            <a:spLocks noGrp="1"/>
          </p:cNvSpPr>
          <p:nvPr>
            <p:ph type="dt" sz="half" idx="10"/>
          </p:nvPr>
        </p:nvSpPr>
        <p:spPr/>
        <p:txBody>
          <a:bodyPr/>
          <a:lstStyle/>
          <a:p>
            <a:fld id="{2541C454-DDBB-4983-96EC-EDB150912936}" type="datetime1">
              <a:rPr lang="es-CO" smtClean="0"/>
              <a:t>21/02/2023</a:t>
            </a:fld>
            <a:endParaRPr lang="en-US" dirty="0"/>
          </a:p>
        </p:txBody>
      </p:sp>
      <p:sp>
        <p:nvSpPr>
          <p:cNvPr id="8" name="Marcador de pie de página 7">
            <a:extLst>
              <a:ext uri="{FF2B5EF4-FFF2-40B4-BE49-F238E27FC236}">
                <a16:creationId xmlns:a16="http://schemas.microsoft.com/office/drawing/2014/main" id="{AF50F3DB-6CD1-440C-9A63-20714A2F32DE}"/>
              </a:ext>
            </a:extLst>
          </p:cNvPr>
          <p:cNvSpPr>
            <a:spLocks noGrp="1"/>
          </p:cNvSpPr>
          <p:nvPr>
            <p:ph type="ftr" sz="quarter" idx="11"/>
          </p:nvPr>
        </p:nvSpPr>
        <p:spPr/>
        <p:txBody>
          <a:bodyPr/>
          <a:lstStyle/>
          <a:p>
            <a:r>
              <a:rPr lang="en-US"/>
              <a:t>Telecom Network Planning</a:t>
            </a:r>
            <a:endParaRPr lang="en-US" dirty="0"/>
          </a:p>
        </p:txBody>
      </p:sp>
      <p:sp>
        <p:nvSpPr>
          <p:cNvPr id="9" name="Marcador de número de diapositiva 8">
            <a:extLst>
              <a:ext uri="{FF2B5EF4-FFF2-40B4-BE49-F238E27FC236}">
                <a16:creationId xmlns:a16="http://schemas.microsoft.com/office/drawing/2014/main" id="{AD3EC70A-BD99-4328-90F9-C162373E04F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11" name="CuadroTexto 10">
            <a:extLst>
              <a:ext uri="{FF2B5EF4-FFF2-40B4-BE49-F238E27FC236}">
                <a16:creationId xmlns:a16="http://schemas.microsoft.com/office/drawing/2014/main" id="{1595F9AF-2AA5-41C3-B698-EA6123C78DFF}"/>
              </a:ext>
            </a:extLst>
          </p:cNvPr>
          <p:cNvSpPr txBox="1"/>
          <p:nvPr/>
        </p:nvSpPr>
        <p:spPr>
          <a:xfrm>
            <a:off x="269137" y="4290094"/>
            <a:ext cx="2216156" cy="1015663"/>
          </a:xfrm>
          <a:prstGeom prst="rect">
            <a:avLst/>
          </a:prstGeom>
          <a:noFill/>
        </p:spPr>
        <p:txBody>
          <a:bodyPr wrap="square">
            <a:spAutoFit/>
          </a:bodyPr>
          <a:lstStyle/>
          <a:p>
            <a:r>
              <a:rPr lang="es-MX" sz="1200" dirty="0"/>
              <a:t>* En muchas disciplinas, un proyecto "</a:t>
            </a:r>
            <a:r>
              <a:rPr lang="es-MX" sz="1200" dirty="0" err="1"/>
              <a:t>greenfield</a:t>
            </a:r>
            <a:r>
              <a:rPr lang="es-MX" sz="1200" dirty="0"/>
              <a:t>" es aquel que carece de limitaciones impuestas por trabajos anteriores.</a:t>
            </a:r>
            <a:endParaRPr lang="es-CO" sz="1200" dirty="0"/>
          </a:p>
        </p:txBody>
      </p:sp>
    </p:spTree>
    <p:extLst>
      <p:ext uri="{BB962C8B-B14F-4D97-AF65-F5344CB8AC3E}">
        <p14:creationId xmlns:p14="http://schemas.microsoft.com/office/powerpoint/2010/main" val="345545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C6348E-BF67-4703-AFB7-6EAA146C77D7}"/>
              </a:ext>
            </a:extLst>
          </p:cNvPr>
          <p:cNvPicPr>
            <a:picLocks noChangeAspect="1"/>
          </p:cNvPicPr>
          <p:nvPr/>
        </p:nvPicPr>
        <p:blipFill>
          <a:blip r:embed="rId2"/>
          <a:stretch>
            <a:fillRect/>
          </a:stretch>
        </p:blipFill>
        <p:spPr>
          <a:xfrm>
            <a:off x="5340439" y="2404717"/>
            <a:ext cx="6851561" cy="1860997"/>
          </a:xfrm>
          <a:prstGeom prst="rect">
            <a:avLst/>
          </a:prstGeom>
        </p:spPr>
      </p:pic>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a:t>Long-</a:t>
            </a:r>
            <a:r>
              <a:rPr lang="es-CO" dirty="0" err="1"/>
              <a:t>term</a:t>
            </a:r>
            <a:r>
              <a:rPr lang="es-CO" dirty="0"/>
              <a:t> </a:t>
            </a:r>
            <a:r>
              <a:rPr lang="es-CO" dirty="0" err="1"/>
              <a:t>planning</a:t>
            </a:r>
            <a:endParaRPr lang="es-CO" dirty="0"/>
          </a:p>
        </p:txBody>
      </p:sp>
      <p:sp>
        <p:nvSpPr>
          <p:cNvPr id="3" name="CuadroTexto 2">
            <a:extLst>
              <a:ext uri="{FF2B5EF4-FFF2-40B4-BE49-F238E27FC236}">
                <a16:creationId xmlns:a16="http://schemas.microsoft.com/office/drawing/2014/main" id="{4B6F6F9A-349F-4C28-8992-183E97826D2F}"/>
              </a:ext>
            </a:extLst>
          </p:cNvPr>
          <p:cNvSpPr txBox="1"/>
          <p:nvPr/>
        </p:nvSpPr>
        <p:spPr>
          <a:xfrm>
            <a:off x="423612" y="1858383"/>
            <a:ext cx="8415588" cy="4370427"/>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sz="2000" dirty="0"/>
              <a:t>Dealing with LTP the focus of the project has been on the fundamental planning.  </a:t>
            </a:r>
          </a:p>
          <a:p>
            <a:pPr marL="285750" indent="-285750">
              <a:buFont typeface="Wingdings" panose="05000000000000000000" pitchFamily="2" charset="2"/>
              <a:buChar char="§"/>
            </a:pPr>
            <a:r>
              <a:rPr lang="en-US" sz="2000" dirty="0"/>
              <a:t>LTP =&gt;  fundamental planning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000" dirty="0"/>
              <a:t>LTP defines the following aspects:</a:t>
            </a:r>
          </a:p>
          <a:p>
            <a:pPr marL="285750" indent="-285750">
              <a:buFont typeface="Wingdings" panose="05000000000000000000" pitchFamily="2" charset="2"/>
              <a:buChar char="§"/>
            </a:pPr>
            <a:endParaRPr lang="en-US" dirty="0"/>
          </a:p>
          <a:p>
            <a:pPr marL="714375" indent="-174625">
              <a:buFont typeface="Arial" panose="020B0604020202020204" pitchFamily="34" charset="0"/>
              <a:buChar char="•"/>
            </a:pPr>
            <a:r>
              <a:rPr lang="en-US" b="1" i="1" dirty="0"/>
              <a:t>Location and technological evolution of the network nodes</a:t>
            </a:r>
            <a:r>
              <a:rPr lang="en-US" b="1" dirty="0"/>
              <a:t>.</a:t>
            </a:r>
          </a:p>
          <a:p>
            <a:pPr marL="714375" indent="-174625">
              <a:buFont typeface="Arial" panose="020B0604020202020204" pitchFamily="34" charset="0"/>
              <a:buChar char="•"/>
            </a:pPr>
            <a:r>
              <a:rPr lang="en-US" b="1" i="1" dirty="0"/>
              <a:t>Partitioning into subnetworks (domain definition</a:t>
            </a:r>
            <a:r>
              <a:rPr lang="en-US" b="1" dirty="0"/>
              <a:t>). </a:t>
            </a:r>
          </a:p>
          <a:p>
            <a:pPr marL="1189038" indent="-285750">
              <a:buFont typeface="Wingdings" panose="05000000000000000000" pitchFamily="2" charset="2"/>
              <a:buChar char="ü"/>
            </a:pPr>
            <a:r>
              <a:rPr lang="en-US" dirty="0"/>
              <a:t>The hub nodes for interconnecting the different domains should be identified. </a:t>
            </a:r>
          </a:p>
          <a:p>
            <a:pPr marL="1189038" indent="-285750">
              <a:buFont typeface="Wingdings" panose="05000000000000000000" pitchFamily="2" charset="2"/>
              <a:buChar char="ü"/>
            </a:pPr>
            <a:r>
              <a:rPr lang="en-US" dirty="0"/>
              <a:t>The hierarchy between the different domains, if any, should be established.</a:t>
            </a:r>
          </a:p>
          <a:p>
            <a:pPr marL="714375" indent="-174625">
              <a:buFont typeface="Arial" panose="020B0604020202020204" pitchFamily="34" charset="0"/>
              <a:buChar char="•"/>
            </a:pPr>
            <a:r>
              <a:rPr lang="en-US" b="1" i="1" dirty="0"/>
              <a:t>Logical network structure for the considered network layer</a:t>
            </a:r>
            <a:r>
              <a:rPr lang="en-US" i="1" dirty="0"/>
              <a:t>. </a:t>
            </a:r>
          </a:p>
          <a:p>
            <a:pPr marL="1014413" indent="-285750">
              <a:buFont typeface="Wingdings" panose="05000000000000000000" pitchFamily="2" charset="2"/>
              <a:buChar char="ü"/>
            </a:pPr>
            <a:r>
              <a:rPr lang="en-US" dirty="0"/>
              <a:t>Eventually a mapping of the telecommunications systems on the physical telecommunications infrastructures can be given.</a:t>
            </a:r>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a:t>Telecom Network Planning</a:t>
            </a:r>
            <a:endParaRPr lang="en-US" dirty="0"/>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04347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medium-term</a:t>
            </a:r>
            <a:r>
              <a:rPr lang="es-CO" dirty="0"/>
              <a:t> </a:t>
            </a:r>
            <a:r>
              <a:rPr lang="es-CO" dirty="0" err="1"/>
              <a:t>planning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 name="CuadroTexto 3">
            <a:extLst>
              <a:ext uri="{FF2B5EF4-FFF2-40B4-BE49-F238E27FC236}">
                <a16:creationId xmlns:a16="http://schemas.microsoft.com/office/drawing/2014/main" id="{F3578217-491D-494B-B985-32DBD0F6E11B}"/>
              </a:ext>
            </a:extLst>
          </p:cNvPr>
          <p:cNvSpPr txBox="1"/>
          <p:nvPr/>
        </p:nvSpPr>
        <p:spPr>
          <a:xfrm>
            <a:off x="797171" y="2496282"/>
            <a:ext cx="6482860" cy="2862322"/>
          </a:xfrm>
          <a:prstGeom prst="rect">
            <a:avLst/>
          </a:prstGeom>
          <a:noFill/>
        </p:spPr>
        <p:txBody>
          <a:bodyPr wrap="square" rtlCol="0">
            <a:spAutoFit/>
          </a:bodyPr>
          <a:lstStyle/>
          <a:p>
            <a:pPr marL="285750" indent="-285750">
              <a:buFont typeface="Wingdings" panose="05000000000000000000" pitchFamily="2" charset="2"/>
              <a:buChar char="§"/>
            </a:pPr>
            <a:r>
              <a:rPr lang="en-US" sz="2000" dirty="0"/>
              <a:t>The objective of Medium-Term Planning (MTP) is the capacity upgrading of the network nodes and links following the long-term deployment strategies of the optical network. </a:t>
            </a:r>
          </a:p>
          <a:p>
            <a:pPr marL="285750" indent="-285750">
              <a:buFont typeface="Wingdings" panose="05000000000000000000" pitchFamily="2" charset="2"/>
              <a:buChar char="§"/>
            </a:pPr>
            <a:r>
              <a:rPr lang="en-US" sz="2000" dirty="0"/>
              <a:t>The goal of the MTP is to determine the routing map and node capacities.</a:t>
            </a:r>
          </a:p>
          <a:p>
            <a:pPr marL="285750" indent="-285750">
              <a:buFont typeface="Wingdings" panose="05000000000000000000" pitchFamily="2" charset="2"/>
              <a:buChar char="§"/>
            </a:pPr>
            <a:r>
              <a:rPr lang="en-US" sz="2000" dirty="0"/>
              <a:t>MTP is normally performed in a multi-period basis; setting of the different steps for moving from the installed plan (if any) to the long-term network objective.</a:t>
            </a:r>
            <a:endParaRPr lang="es-CO" sz="2000" dirty="0"/>
          </a:p>
        </p:txBody>
      </p:sp>
      <p:pic>
        <p:nvPicPr>
          <p:cNvPr id="9" name="Imagen 8">
            <a:extLst>
              <a:ext uri="{FF2B5EF4-FFF2-40B4-BE49-F238E27FC236}">
                <a16:creationId xmlns:a16="http://schemas.microsoft.com/office/drawing/2014/main" id="{0F2FF82A-1B65-4AB3-9226-66DAAC9DC00E}"/>
              </a:ext>
            </a:extLst>
          </p:cNvPr>
          <p:cNvPicPr>
            <a:picLocks noChangeAspect="1"/>
          </p:cNvPicPr>
          <p:nvPr/>
        </p:nvPicPr>
        <p:blipFill>
          <a:blip r:embed="rId2"/>
          <a:stretch>
            <a:fillRect/>
          </a:stretch>
        </p:blipFill>
        <p:spPr>
          <a:xfrm>
            <a:off x="8119899" y="2696308"/>
            <a:ext cx="3178217" cy="2445737"/>
          </a:xfrm>
          <a:prstGeom prst="rect">
            <a:avLst/>
          </a:prstGeom>
        </p:spPr>
      </p:pic>
    </p:spTree>
    <p:extLst>
      <p:ext uri="{BB962C8B-B14F-4D97-AF65-F5344CB8AC3E}">
        <p14:creationId xmlns:p14="http://schemas.microsoft.com/office/powerpoint/2010/main" val="203078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medium-term</a:t>
            </a:r>
            <a:r>
              <a:rPr lang="es-CO" dirty="0"/>
              <a:t> </a:t>
            </a:r>
            <a:r>
              <a:rPr lang="es-CO" dirty="0" err="1"/>
              <a:t>planning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a:xfrm>
            <a:off x="592915" y="5951811"/>
            <a:ext cx="6917210" cy="365125"/>
          </a:xfrm>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9" name="Imagen 8">
            <a:extLst>
              <a:ext uri="{FF2B5EF4-FFF2-40B4-BE49-F238E27FC236}">
                <a16:creationId xmlns:a16="http://schemas.microsoft.com/office/drawing/2014/main" id="{0F2FF82A-1B65-4AB3-9226-66DAAC9DC00E}"/>
              </a:ext>
            </a:extLst>
          </p:cNvPr>
          <p:cNvPicPr>
            <a:picLocks noChangeAspect="1"/>
          </p:cNvPicPr>
          <p:nvPr/>
        </p:nvPicPr>
        <p:blipFill>
          <a:blip r:embed="rId2"/>
          <a:stretch>
            <a:fillRect/>
          </a:stretch>
        </p:blipFill>
        <p:spPr>
          <a:xfrm>
            <a:off x="8084730" y="2696308"/>
            <a:ext cx="3178217" cy="2445737"/>
          </a:xfrm>
          <a:prstGeom prst="rect">
            <a:avLst/>
          </a:prstGeom>
        </p:spPr>
      </p:pic>
      <p:sp>
        <p:nvSpPr>
          <p:cNvPr id="3" name="CuadroTexto 2">
            <a:extLst>
              <a:ext uri="{FF2B5EF4-FFF2-40B4-BE49-F238E27FC236}">
                <a16:creationId xmlns:a16="http://schemas.microsoft.com/office/drawing/2014/main" id="{5CD27E92-C273-4EE3-8ECD-AAE4ED4809CA}"/>
              </a:ext>
            </a:extLst>
          </p:cNvPr>
          <p:cNvSpPr txBox="1"/>
          <p:nvPr/>
        </p:nvSpPr>
        <p:spPr>
          <a:xfrm>
            <a:off x="751473" y="2069619"/>
            <a:ext cx="6576647" cy="3754874"/>
          </a:xfrm>
          <a:prstGeom prst="rect">
            <a:avLst/>
          </a:prstGeom>
          <a:noFill/>
        </p:spPr>
        <p:txBody>
          <a:bodyPr wrap="square" rtlCol="0">
            <a:spAutoFit/>
          </a:bodyPr>
          <a:lstStyle/>
          <a:p>
            <a:r>
              <a:rPr lang="en-US" sz="2000" b="1" dirty="0">
                <a:solidFill>
                  <a:srgbClr val="0070C0"/>
                </a:solidFill>
              </a:rPr>
              <a:t>Results for each planning period:</a:t>
            </a:r>
          </a:p>
          <a:p>
            <a:endParaRPr lang="en-US" dirty="0"/>
          </a:p>
          <a:p>
            <a:pPr marL="285750" indent="-285750">
              <a:buFont typeface="Wingdings" panose="05000000000000000000" pitchFamily="2" charset="2"/>
              <a:buChar char="§"/>
            </a:pPr>
            <a:r>
              <a:rPr lang="en-US" sz="1600" dirty="0"/>
              <a:t> </a:t>
            </a:r>
            <a:r>
              <a:rPr lang="en-US" dirty="0"/>
              <a:t>Detailed routing and grooming for each demand (traffic relation). It should not have conflicts with the defined LTP criteria.</a:t>
            </a:r>
          </a:p>
          <a:p>
            <a:pPr marL="285750" indent="-285750">
              <a:buFont typeface="Wingdings" panose="05000000000000000000" pitchFamily="2" charset="2"/>
              <a:buChar char="§"/>
            </a:pPr>
            <a:r>
              <a:rPr lang="en-US" dirty="0"/>
              <a:t>Telecommunications systems to be installed or uninstalled in all the periods. </a:t>
            </a:r>
            <a:r>
              <a:rPr lang="en-US" dirty="0">
                <a:sym typeface="Wingdings" panose="05000000000000000000" pitchFamily="2" charset="2"/>
              </a:rPr>
              <a:t></a:t>
            </a:r>
            <a:r>
              <a:rPr lang="en-US" dirty="0"/>
              <a:t>It should be done according to the MT forecasts and inside the set of nodes and telecommunications infrastructure supplied by LTP.</a:t>
            </a:r>
          </a:p>
          <a:p>
            <a:pPr marL="285750" indent="-285750">
              <a:buFont typeface="Wingdings" panose="05000000000000000000" pitchFamily="2" charset="2"/>
              <a:buChar char="§"/>
            </a:pPr>
            <a:r>
              <a:rPr lang="en-US" dirty="0"/>
              <a:t>Equipment to be installed, upgraded or uninstalled in all the periods. </a:t>
            </a:r>
            <a:r>
              <a:rPr lang="en-US" dirty="0">
                <a:sym typeface="Wingdings" panose="05000000000000000000" pitchFamily="2" charset="2"/>
              </a:rPr>
              <a:t></a:t>
            </a:r>
            <a:r>
              <a:rPr lang="en-US" dirty="0"/>
              <a:t>It should be done according to the MT forecasts and inside the set of nodes defined by the LTP.</a:t>
            </a:r>
          </a:p>
          <a:p>
            <a:pPr marL="285750" indent="-285750">
              <a:buFont typeface="Wingdings" panose="05000000000000000000" pitchFamily="2" charset="2"/>
              <a:buChar char="§"/>
            </a:pPr>
            <a:r>
              <a:rPr lang="en-US" dirty="0"/>
              <a:t>Scaling and possible delays in deploying/installing new network elements according to the budget constraints</a:t>
            </a:r>
            <a:r>
              <a:rPr lang="en-US" sz="2000" dirty="0"/>
              <a:t>.</a:t>
            </a:r>
            <a:endParaRPr lang="es-CO" sz="2000" dirty="0"/>
          </a:p>
        </p:txBody>
      </p:sp>
    </p:spTree>
    <p:extLst>
      <p:ext uri="{BB962C8B-B14F-4D97-AF65-F5344CB8AC3E}">
        <p14:creationId xmlns:p14="http://schemas.microsoft.com/office/powerpoint/2010/main" val="404710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medium-term</a:t>
            </a:r>
            <a:r>
              <a:rPr lang="es-CO" dirty="0"/>
              <a:t> </a:t>
            </a:r>
            <a:r>
              <a:rPr lang="es-CO" dirty="0" err="1"/>
              <a:t>planning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9" name="Imagen 8">
            <a:extLst>
              <a:ext uri="{FF2B5EF4-FFF2-40B4-BE49-F238E27FC236}">
                <a16:creationId xmlns:a16="http://schemas.microsoft.com/office/drawing/2014/main" id="{0F2FF82A-1B65-4AB3-9226-66DAAC9DC00E}"/>
              </a:ext>
            </a:extLst>
          </p:cNvPr>
          <p:cNvPicPr>
            <a:picLocks noChangeAspect="1"/>
          </p:cNvPicPr>
          <p:nvPr/>
        </p:nvPicPr>
        <p:blipFill>
          <a:blip r:embed="rId2"/>
          <a:stretch>
            <a:fillRect/>
          </a:stretch>
        </p:blipFill>
        <p:spPr>
          <a:xfrm>
            <a:off x="8084730" y="2696308"/>
            <a:ext cx="3178217" cy="2445737"/>
          </a:xfrm>
          <a:prstGeom prst="rect">
            <a:avLst/>
          </a:prstGeom>
        </p:spPr>
      </p:pic>
      <p:sp>
        <p:nvSpPr>
          <p:cNvPr id="3" name="CuadroTexto 2">
            <a:extLst>
              <a:ext uri="{FF2B5EF4-FFF2-40B4-BE49-F238E27FC236}">
                <a16:creationId xmlns:a16="http://schemas.microsoft.com/office/drawing/2014/main" id="{5CD27E92-C273-4EE3-8ECD-AAE4ED4809CA}"/>
              </a:ext>
            </a:extLst>
          </p:cNvPr>
          <p:cNvSpPr txBox="1"/>
          <p:nvPr/>
        </p:nvSpPr>
        <p:spPr>
          <a:xfrm>
            <a:off x="751473" y="2069619"/>
            <a:ext cx="6576647" cy="3200876"/>
          </a:xfrm>
          <a:prstGeom prst="rect">
            <a:avLst/>
          </a:prstGeom>
          <a:noFill/>
        </p:spPr>
        <p:txBody>
          <a:bodyPr wrap="square" rtlCol="0">
            <a:spAutoFit/>
          </a:bodyPr>
          <a:lstStyle/>
          <a:p>
            <a:r>
              <a:rPr lang="en-US" sz="2400" b="1" dirty="0">
                <a:solidFill>
                  <a:srgbClr val="0070C0"/>
                </a:solidFill>
              </a:rPr>
              <a:t>Inputs for each planning period:</a:t>
            </a:r>
          </a:p>
          <a:p>
            <a:endParaRPr lang="en-US" dirty="0"/>
          </a:p>
          <a:p>
            <a:pPr marL="539750" indent="-176213">
              <a:buFont typeface="Wingdings" panose="05000000000000000000" pitchFamily="2" charset="2"/>
              <a:buChar char="§"/>
            </a:pPr>
            <a:r>
              <a:rPr lang="en-US" dirty="0"/>
              <a:t> </a:t>
            </a:r>
            <a:r>
              <a:rPr lang="en-US" sz="2000" dirty="0"/>
              <a:t>Network nodes (from LTP).</a:t>
            </a:r>
          </a:p>
          <a:p>
            <a:pPr marL="539750" indent="-176213">
              <a:buFont typeface="Wingdings" panose="05000000000000000000" pitchFamily="2" charset="2"/>
              <a:buChar char="§"/>
            </a:pPr>
            <a:r>
              <a:rPr lang="en-US" sz="2000" dirty="0"/>
              <a:t> Present and potential </a:t>
            </a:r>
            <a:r>
              <a:rPr lang="en-US" sz="2000" dirty="0" err="1"/>
              <a:t>fibre</a:t>
            </a:r>
            <a:r>
              <a:rPr lang="en-US" sz="2000" dirty="0"/>
              <a:t> routes (from LTP).</a:t>
            </a:r>
          </a:p>
          <a:p>
            <a:pPr marL="539750" indent="-176213">
              <a:buFont typeface="Wingdings" panose="05000000000000000000" pitchFamily="2" charset="2"/>
              <a:buChar char="§"/>
            </a:pPr>
            <a:r>
              <a:rPr lang="en-US" sz="2000" dirty="0"/>
              <a:t>Telecommunications systems in use.</a:t>
            </a:r>
          </a:p>
          <a:p>
            <a:pPr marL="539750" indent="-176213">
              <a:buFont typeface="Wingdings" panose="05000000000000000000" pitchFamily="2" charset="2"/>
              <a:buChar char="§"/>
            </a:pPr>
            <a:r>
              <a:rPr lang="en-US" sz="2000" dirty="0"/>
              <a:t>Installed equipment in each node.</a:t>
            </a:r>
          </a:p>
          <a:p>
            <a:pPr marL="539750" indent="-176213">
              <a:buFont typeface="Wingdings" panose="05000000000000000000" pitchFamily="2" charset="2"/>
              <a:buChar char="§"/>
            </a:pPr>
            <a:r>
              <a:rPr lang="en-US" sz="2000" dirty="0"/>
              <a:t>Forecasted demands for each planning period.</a:t>
            </a:r>
          </a:p>
          <a:p>
            <a:pPr marL="539750" indent="-176213">
              <a:buFont typeface="Wingdings" panose="05000000000000000000" pitchFamily="2" charset="2"/>
              <a:buChar char="§"/>
            </a:pPr>
            <a:r>
              <a:rPr lang="en-US" sz="2000" dirty="0"/>
              <a:t>Component costs. </a:t>
            </a:r>
            <a:r>
              <a:rPr lang="en-US" sz="2000" dirty="0">
                <a:sym typeface="Wingdings" panose="05000000000000000000" pitchFamily="2" charset="2"/>
              </a:rPr>
              <a:t></a:t>
            </a:r>
            <a:r>
              <a:rPr lang="en-US" sz="2000" dirty="0"/>
              <a:t>It should take into account, installation, upgrading and uninstallation costs of the different systems</a:t>
            </a:r>
            <a:r>
              <a:rPr lang="en-US" dirty="0"/>
              <a:t>.</a:t>
            </a:r>
            <a:endParaRPr lang="es-CO" dirty="0"/>
          </a:p>
        </p:txBody>
      </p:sp>
    </p:spTree>
    <p:extLst>
      <p:ext uri="{BB962C8B-B14F-4D97-AF65-F5344CB8AC3E}">
        <p14:creationId xmlns:p14="http://schemas.microsoft.com/office/powerpoint/2010/main" val="14555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medium-term</a:t>
            </a:r>
            <a:r>
              <a:rPr lang="es-CO" dirty="0"/>
              <a:t> </a:t>
            </a:r>
            <a:r>
              <a:rPr lang="es-CO" dirty="0" err="1"/>
              <a:t>planning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11" name="Imagen 10">
            <a:extLst>
              <a:ext uri="{FF2B5EF4-FFF2-40B4-BE49-F238E27FC236}">
                <a16:creationId xmlns:a16="http://schemas.microsoft.com/office/drawing/2014/main" id="{80E96772-1AAE-4CA5-9021-054D8E63C611}"/>
              </a:ext>
            </a:extLst>
          </p:cNvPr>
          <p:cNvPicPr>
            <a:picLocks noChangeAspect="1"/>
          </p:cNvPicPr>
          <p:nvPr/>
        </p:nvPicPr>
        <p:blipFill>
          <a:blip r:embed="rId2"/>
          <a:stretch>
            <a:fillRect/>
          </a:stretch>
        </p:blipFill>
        <p:spPr>
          <a:xfrm>
            <a:off x="2412642" y="1867684"/>
            <a:ext cx="7366715" cy="4881093"/>
          </a:xfrm>
          <a:prstGeom prst="rect">
            <a:avLst/>
          </a:prstGeom>
        </p:spPr>
      </p:pic>
    </p:spTree>
    <p:extLst>
      <p:ext uri="{BB962C8B-B14F-4D97-AF65-F5344CB8AC3E}">
        <p14:creationId xmlns:p14="http://schemas.microsoft.com/office/powerpoint/2010/main" val="103675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The breakdown approach for LTP and MTP solving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CuadroTexto 2">
            <a:extLst>
              <a:ext uri="{FF2B5EF4-FFF2-40B4-BE49-F238E27FC236}">
                <a16:creationId xmlns:a16="http://schemas.microsoft.com/office/drawing/2014/main" id="{0FA44F3F-E20A-4A1C-8D1B-D1129FA82279}"/>
              </a:ext>
            </a:extLst>
          </p:cNvPr>
          <p:cNvSpPr txBox="1"/>
          <p:nvPr/>
        </p:nvSpPr>
        <p:spPr>
          <a:xfrm>
            <a:off x="821812" y="2123971"/>
            <a:ext cx="6435969" cy="4031873"/>
          </a:xfrm>
          <a:prstGeom prst="rect">
            <a:avLst/>
          </a:prstGeom>
          <a:noFill/>
        </p:spPr>
        <p:txBody>
          <a:bodyPr wrap="square" rtlCol="0">
            <a:spAutoFit/>
          </a:bodyPr>
          <a:lstStyle/>
          <a:p>
            <a:r>
              <a:rPr lang="en-US" dirty="0"/>
              <a:t>Dividing a problem into simpler sub-problems is </a:t>
            </a:r>
            <a:r>
              <a:rPr lang="en-US" dirty="0" err="1"/>
              <a:t>recognised</a:t>
            </a:r>
            <a:r>
              <a:rPr lang="en-US" dirty="0"/>
              <a:t> as an effective solution for very complex problems like the telecommunications network planning.</a:t>
            </a:r>
          </a:p>
          <a:p>
            <a:endParaRPr lang="en-US" sz="2000" b="1" dirty="0"/>
          </a:p>
          <a:p>
            <a:r>
              <a:rPr lang="es-CO" sz="2000" b="1" dirty="0" err="1">
                <a:solidFill>
                  <a:srgbClr val="0070C0"/>
                </a:solidFill>
              </a:rPr>
              <a:t>Breakdown</a:t>
            </a:r>
            <a:r>
              <a:rPr lang="es-CO" sz="2000" b="1" dirty="0">
                <a:solidFill>
                  <a:srgbClr val="0070C0"/>
                </a:solidFill>
              </a:rPr>
              <a:t> </a:t>
            </a:r>
            <a:r>
              <a:rPr lang="es-CO" sz="2000" b="1" dirty="0" err="1">
                <a:solidFill>
                  <a:srgbClr val="0070C0"/>
                </a:solidFill>
              </a:rPr>
              <a:t>approach</a:t>
            </a:r>
            <a:r>
              <a:rPr lang="es-CO" sz="2000" b="1" dirty="0">
                <a:solidFill>
                  <a:srgbClr val="0070C0"/>
                </a:solidFill>
              </a:rPr>
              <a:t> in LTP:</a:t>
            </a:r>
          </a:p>
          <a:p>
            <a:endParaRPr lang="en-US" dirty="0"/>
          </a:p>
          <a:p>
            <a:pPr marL="285750" indent="-285750">
              <a:buFont typeface="Wingdings" panose="05000000000000000000" pitchFamily="2" charset="2"/>
              <a:buChar char="§"/>
            </a:pPr>
            <a:r>
              <a:rPr lang="en-US" dirty="0"/>
              <a:t>The LTP for telecommunications networks is a very complex problem due to the size and complexity of the realistic network planning tasks.</a:t>
            </a:r>
          </a:p>
          <a:p>
            <a:pPr marL="285750" indent="-285750">
              <a:buFont typeface="Wingdings" panose="05000000000000000000" pitchFamily="2" charset="2"/>
              <a:buChar char="§"/>
            </a:pPr>
            <a:r>
              <a:rPr lang="en-US" dirty="0"/>
              <a:t>The division of the overall planning problem in smaller sub-problems (called breakdown approach) decreases the complexity of the planning activity and it has many positive consequences like simpler solution algorithms, shorter development periods, software re-usability,</a:t>
            </a:r>
          </a:p>
        </p:txBody>
      </p:sp>
      <p:pic>
        <p:nvPicPr>
          <p:cNvPr id="4" name="Imagen 3">
            <a:extLst>
              <a:ext uri="{FF2B5EF4-FFF2-40B4-BE49-F238E27FC236}">
                <a16:creationId xmlns:a16="http://schemas.microsoft.com/office/drawing/2014/main" id="{12AABD8E-7239-4367-B23F-56AAF4DA497C}"/>
              </a:ext>
            </a:extLst>
          </p:cNvPr>
          <p:cNvPicPr>
            <a:picLocks noChangeAspect="1"/>
          </p:cNvPicPr>
          <p:nvPr/>
        </p:nvPicPr>
        <p:blipFill>
          <a:blip r:embed="rId2"/>
          <a:stretch>
            <a:fillRect/>
          </a:stretch>
        </p:blipFill>
        <p:spPr>
          <a:xfrm>
            <a:off x="7795847" y="3122012"/>
            <a:ext cx="3814962" cy="2594735"/>
          </a:xfrm>
          <a:prstGeom prst="rect">
            <a:avLst/>
          </a:prstGeom>
        </p:spPr>
      </p:pic>
    </p:spTree>
    <p:extLst>
      <p:ext uri="{BB962C8B-B14F-4D97-AF65-F5344CB8AC3E}">
        <p14:creationId xmlns:p14="http://schemas.microsoft.com/office/powerpoint/2010/main" val="387458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a:t>Network </a:t>
            </a:r>
            <a:r>
              <a:rPr lang="es-CO" dirty="0" err="1"/>
              <a:t>planning</a:t>
            </a:r>
            <a:endParaRPr lang="es-CO" dirty="0"/>
          </a:p>
        </p:txBody>
      </p:sp>
      <p:sp>
        <p:nvSpPr>
          <p:cNvPr id="3" name="Marcador de contenido 2">
            <a:extLst>
              <a:ext uri="{FF2B5EF4-FFF2-40B4-BE49-F238E27FC236}">
                <a16:creationId xmlns:a16="http://schemas.microsoft.com/office/drawing/2014/main" id="{43B88AB4-B46A-4E38-B1AF-88F30BEEC765}"/>
              </a:ext>
            </a:extLst>
          </p:cNvPr>
          <p:cNvSpPr>
            <a:spLocks noGrp="1"/>
          </p:cNvSpPr>
          <p:nvPr>
            <p:ph idx="1"/>
          </p:nvPr>
        </p:nvSpPr>
        <p:spPr>
          <a:xfrm>
            <a:off x="581192" y="2180496"/>
            <a:ext cx="6194746" cy="3678303"/>
          </a:xfrm>
        </p:spPr>
        <p:txBody>
          <a:bodyPr>
            <a:normAutofit fontScale="92500" lnSpcReduction="20000"/>
          </a:bodyPr>
          <a:lstStyle/>
          <a:p>
            <a:pPr algn="l"/>
            <a:r>
              <a:rPr lang="en-US" sz="2400" b="0" i="0" u="none" strike="noStrike" baseline="0" dirty="0">
                <a:latin typeface="+mj-lt"/>
              </a:rPr>
              <a:t>Network planning activities evolve with the proper evolution of the network, the services, the technologies, the market and the regulatory environment. </a:t>
            </a:r>
          </a:p>
          <a:p>
            <a:pPr algn="l"/>
            <a:r>
              <a:rPr lang="en-US" sz="2400" b="0" i="0" u="none" strike="noStrike" baseline="0" dirty="0">
                <a:latin typeface="+mj-lt"/>
              </a:rPr>
              <a:t>Network planning addresses all the activities related to the definition of the network evolution in order to allow the transport of an expected amount of traffic demands, taking into account a set of requirements and constraints.</a:t>
            </a:r>
          </a:p>
          <a:p>
            <a:pPr algn="l"/>
            <a:r>
              <a:rPr lang="en-US" sz="2400" b="0" i="0" u="none" strike="noStrike" baseline="0" dirty="0">
                <a:latin typeface="+mj-lt"/>
              </a:rPr>
              <a:t>For general feasibility -- to economically justify the move towards the evolving architectures --</a:t>
            </a:r>
            <a:endParaRPr lang="es-CO" sz="2400" dirty="0">
              <a:latin typeface="+mj-lt"/>
            </a:endParaRPr>
          </a:p>
        </p:txBody>
      </p:sp>
      <p:pic>
        <p:nvPicPr>
          <p:cNvPr id="4" name="Imagen 3">
            <a:extLst>
              <a:ext uri="{FF2B5EF4-FFF2-40B4-BE49-F238E27FC236}">
                <a16:creationId xmlns:a16="http://schemas.microsoft.com/office/drawing/2014/main" id="{48A21247-11AF-48F8-82C1-7077F69F5D23}"/>
              </a:ext>
            </a:extLst>
          </p:cNvPr>
          <p:cNvPicPr>
            <a:picLocks noChangeAspect="1"/>
          </p:cNvPicPr>
          <p:nvPr/>
        </p:nvPicPr>
        <p:blipFill>
          <a:blip r:embed="rId2"/>
          <a:stretch>
            <a:fillRect/>
          </a:stretch>
        </p:blipFill>
        <p:spPr>
          <a:xfrm>
            <a:off x="7644912" y="3115406"/>
            <a:ext cx="4026494" cy="1843455"/>
          </a:xfrm>
          <a:prstGeom prst="rect">
            <a:avLst/>
          </a:prstGeom>
        </p:spPr>
      </p:pic>
      <p:sp>
        <p:nvSpPr>
          <p:cNvPr id="5" name="Marcador de fecha 4">
            <a:extLst>
              <a:ext uri="{FF2B5EF4-FFF2-40B4-BE49-F238E27FC236}">
                <a16:creationId xmlns:a16="http://schemas.microsoft.com/office/drawing/2014/main" id="{A473DB3C-8C81-44A2-9DC8-D6E2190EFBFB}"/>
              </a:ext>
            </a:extLst>
          </p:cNvPr>
          <p:cNvSpPr>
            <a:spLocks noGrp="1"/>
          </p:cNvSpPr>
          <p:nvPr>
            <p:ph type="dt" sz="half" idx="10"/>
          </p:nvPr>
        </p:nvSpPr>
        <p:spPr/>
        <p:txBody>
          <a:bodyPr/>
          <a:lstStyle/>
          <a:p>
            <a:fld id="{88DB9572-DFF8-4640-8DB1-1EFF863E878A}" type="datetime1">
              <a:rPr lang="es-CO" smtClean="0"/>
              <a:t>21/02/2023</a:t>
            </a:fld>
            <a:endParaRPr lang="en-US" dirty="0"/>
          </a:p>
        </p:txBody>
      </p:sp>
      <p:sp>
        <p:nvSpPr>
          <p:cNvPr id="6" name="Marcador de pie de página 5">
            <a:extLst>
              <a:ext uri="{FF2B5EF4-FFF2-40B4-BE49-F238E27FC236}">
                <a16:creationId xmlns:a16="http://schemas.microsoft.com/office/drawing/2014/main" id="{81DF3433-3D57-4CC7-905F-AC1A9D8F6BC5}"/>
              </a:ext>
            </a:extLst>
          </p:cNvPr>
          <p:cNvSpPr>
            <a:spLocks noGrp="1"/>
          </p:cNvSpPr>
          <p:nvPr>
            <p:ph type="ftr" sz="quarter" idx="11"/>
          </p:nvPr>
        </p:nvSpPr>
        <p:spPr/>
        <p:txBody>
          <a:bodyPr/>
          <a:lstStyle/>
          <a:p>
            <a:r>
              <a:rPr lang="en-US"/>
              <a:t>Telecom Network Planning</a:t>
            </a:r>
            <a:endParaRPr lang="en-US" dirty="0"/>
          </a:p>
        </p:txBody>
      </p:sp>
      <p:sp>
        <p:nvSpPr>
          <p:cNvPr id="7" name="Marcador de número de diapositiva 6">
            <a:extLst>
              <a:ext uri="{FF2B5EF4-FFF2-40B4-BE49-F238E27FC236}">
                <a16:creationId xmlns:a16="http://schemas.microsoft.com/office/drawing/2014/main" id="{00EC9DCC-AE96-442D-9F17-8B86CD004D92}"/>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21683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The breakdown approach for LTP and MTP solving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CuadroTexto 2">
            <a:extLst>
              <a:ext uri="{FF2B5EF4-FFF2-40B4-BE49-F238E27FC236}">
                <a16:creationId xmlns:a16="http://schemas.microsoft.com/office/drawing/2014/main" id="{0FA44F3F-E20A-4A1C-8D1B-D1129FA82279}"/>
              </a:ext>
            </a:extLst>
          </p:cNvPr>
          <p:cNvSpPr txBox="1"/>
          <p:nvPr/>
        </p:nvSpPr>
        <p:spPr>
          <a:xfrm>
            <a:off x="821812" y="2123971"/>
            <a:ext cx="7419511" cy="3754874"/>
          </a:xfrm>
          <a:prstGeom prst="rect">
            <a:avLst/>
          </a:prstGeom>
          <a:noFill/>
        </p:spPr>
        <p:txBody>
          <a:bodyPr wrap="square" rtlCol="0">
            <a:spAutoFit/>
          </a:bodyPr>
          <a:lstStyle/>
          <a:p>
            <a:endParaRPr lang="en-US" sz="2000" b="1" dirty="0"/>
          </a:p>
          <a:p>
            <a:r>
              <a:rPr lang="es-CO" sz="2000" b="1" dirty="0" err="1">
                <a:solidFill>
                  <a:srgbClr val="0070C0"/>
                </a:solidFill>
              </a:rPr>
              <a:t>Breakdown</a:t>
            </a:r>
            <a:r>
              <a:rPr lang="es-CO" sz="2000" b="1" dirty="0">
                <a:solidFill>
                  <a:srgbClr val="0070C0"/>
                </a:solidFill>
              </a:rPr>
              <a:t> </a:t>
            </a:r>
            <a:r>
              <a:rPr lang="es-CO" sz="2000" b="1" dirty="0" err="1">
                <a:solidFill>
                  <a:srgbClr val="0070C0"/>
                </a:solidFill>
              </a:rPr>
              <a:t>approach</a:t>
            </a:r>
            <a:r>
              <a:rPr lang="es-CO" sz="2000" b="1" dirty="0">
                <a:solidFill>
                  <a:srgbClr val="0070C0"/>
                </a:solidFill>
              </a:rPr>
              <a:t> in MTP:</a:t>
            </a:r>
          </a:p>
          <a:p>
            <a:endParaRPr lang="en-US" dirty="0"/>
          </a:p>
          <a:p>
            <a:pPr marL="285750" indent="-285750">
              <a:buFont typeface="Wingdings" panose="05000000000000000000" pitchFamily="2" charset="2"/>
              <a:buChar char="§"/>
            </a:pPr>
            <a:r>
              <a:rPr lang="en-US" dirty="0"/>
              <a:t>MTP for telecommunications networks is even more complicated than LTP. </a:t>
            </a:r>
            <a:r>
              <a:rPr lang="en-US" dirty="0">
                <a:sym typeface="Wingdings" panose="05000000000000000000" pitchFamily="2" charset="2"/>
              </a:rPr>
              <a:t></a:t>
            </a:r>
            <a:r>
              <a:rPr lang="en-US" dirty="0"/>
              <a:t> First of all that is due to the additional outputs required to MTP</a:t>
            </a:r>
          </a:p>
          <a:p>
            <a:pPr marL="285750" indent="-285750">
              <a:buFont typeface="Wingdings" panose="05000000000000000000" pitchFamily="2" charset="2"/>
              <a:buChar char="§"/>
            </a:pPr>
            <a:r>
              <a:rPr lang="en-US" dirty="0"/>
              <a:t>A general methodology to solve  a planning problem in the MTP perspective consists in dividing MTP into two separated and related parts: single-period and multi-period.</a:t>
            </a:r>
          </a:p>
          <a:p>
            <a:pPr marL="285750" indent="-285750">
              <a:buFont typeface="Wingdings" panose="05000000000000000000" pitchFamily="2" charset="2"/>
              <a:buChar char="§"/>
            </a:pPr>
            <a:r>
              <a:rPr lang="en-US" dirty="0"/>
              <a:t>Single-period planning process objective is to determine quantity and cost of network resources to meet a single-period incremental demand forecast.</a:t>
            </a:r>
          </a:p>
          <a:p>
            <a:pPr marL="285750" indent="-285750">
              <a:buFont typeface="Wingdings" panose="05000000000000000000" pitchFamily="2" charset="2"/>
              <a:buChar char="§"/>
            </a:pPr>
            <a:r>
              <a:rPr lang="en-US" dirty="0"/>
              <a:t>Multi-period planning process and its relationships with single-period planning process can be viewed in Figure</a:t>
            </a:r>
          </a:p>
        </p:txBody>
      </p:sp>
      <p:pic>
        <p:nvPicPr>
          <p:cNvPr id="8" name="Imagen 7">
            <a:extLst>
              <a:ext uri="{FF2B5EF4-FFF2-40B4-BE49-F238E27FC236}">
                <a16:creationId xmlns:a16="http://schemas.microsoft.com/office/drawing/2014/main" id="{3B2510C0-2C6B-4C71-BC33-376A9499B28C}"/>
              </a:ext>
            </a:extLst>
          </p:cNvPr>
          <p:cNvPicPr>
            <a:picLocks noChangeAspect="1"/>
          </p:cNvPicPr>
          <p:nvPr/>
        </p:nvPicPr>
        <p:blipFill>
          <a:blip r:embed="rId2"/>
          <a:stretch>
            <a:fillRect/>
          </a:stretch>
        </p:blipFill>
        <p:spPr>
          <a:xfrm>
            <a:off x="8766009" y="2891157"/>
            <a:ext cx="2844799" cy="2987688"/>
          </a:xfrm>
          <a:prstGeom prst="rect">
            <a:avLst/>
          </a:prstGeom>
        </p:spPr>
      </p:pic>
    </p:spTree>
    <p:extLst>
      <p:ext uri="{BB962C8B-B14F-4D97-AF65-F5344CB8AC3E}">
        <p14:creationId xmlns:p14="http://schemas.microsoft.com/office/powerpoint/2010/main" val="146588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The breakdown approach for LTP and MTP solving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8" name="Imagen 7">
            <a:extLst>
              <a:ext uri="{FF2B5EF4-FFF2-40B4-BE49-F238E27FC236}">
                <a16:creationId xmlns:a16="http://schemas.microsoft.com/office/drawing/2014/main" id="{5565075B-091D-4560-8389-50F6852CB057}"/>
              </a:ext>
            </a:extLst>
          </p:cNvPr>
          <p:cNvPicPr>
            <a:picLocks noChangeAspect="1"/>
          </p:cNvPicPr>
          <p:nvPr/>
        </p:nvPicPr>
        <p:blipFill>
          <a:blip r:embed="rId2"/>
          <a:stretch>
            <a:fillRect/>
          </a:stretch>
        </p:blipFill>
        <p:spPr>
          <a:xfrm>
            <a:off x="3133859" y="2529458"/>
            <a:ext cx="5924282" cy="3670479"/>
          </a:xfrm>
          <a:prstGeom prst="rect">
            <a:avLst/>
          </a:prstGeom>
        </p:spPr>
      </p:pic>
      <p:sp>
        <p:nvSpPr>
          <p:cNvPr id="10" name="CuadroTexto 9">
            <a:extLst>
              <a:ext uri="{FF2B5EF4-FFF2-40B4-BE49-F238E27FC236}">
                <a16:creationId xmlns:a16="http://schemas.microsoft.com/office/drawing/2014/main" id="{23B2F55D-0E31-48AE-827C-19FFAF5EF313}"/>
              </a:ext>
            </a:extLst>
          </p:cNvPr>
          <p:cNvSpPr txBox="1"/>
          <p:nvPr/>
        </p:nvSpPr>
        <p:spPr>
          <a:xfrm>
            <a:off x="4724400" y="2055104"/>
            <a:ext cx="6096000" cy="369332"/>
          </a:xfrm>
          <a:prstGeom prst="rect">
            <a:avLst/>
          </a:prstGeom>
          <a:noFill/>
        </p:spPr>
        <p:txBody>
          <a:bodyPr wrap="square">
            <a:spAutoFit/>
          </a:bodyPr>
          <a:lstStyle/>
          <a:p>
            <a:r>
              <a:rPr lang="es-CO" dirty="0">
                <a:solidFill>
                  <a:srgbClr val="0070C0"/>
                </a:solidFill>
              </a:rPr>
              <a:t>Single-</a:t>
            </a:r>
            <a:r>
              <a:rPr lang="es-CO" dirty="0" err="1">
                <a:solidFill>
                  <a:srgbClr val="0070C0"/>
                </a:solidFill>
              </a:rPr>
              <a:t>period</a:t>
            </a:r>
            <a:r>
              <a:rPr lang="es-CO" dirty="0">
                <a:solidFill>
                  <a:srgbClr val="0070C0"/>
                </a:solidFill>
              </a:rPr>
              <a:t> </a:t>
            </a:r>
            <a:r>
              <a:rPr lang="es-CO" dirty="0" err="1">
                <a:solidFill>
                  <a:srgbClr val="0070C0"/>
                </a:solidFill>
              </a:rPr>
              <a:t>process</a:t>
            </a:r>
            <a:r>
              <a:rPr lang="es-CO" dirty="0">
                <a:solidFill>
                  <a:srgbClr val="0070C0"/>
                </a:solidFill>
              </a:rPr>
              <a:t> in MTP</a:t>
            </a:r>
          </a:p>
        </p:txBody>
      </p:sp>
    </p:spTree>
    <p:extLst>
      <p:ext uri="{BB962C8B-B14F-4D97-AF65-F5344CB8AC3E}">
        <p14:creationId xmlns:p14="http://schemas.microsoft.com/office/powerpoint/2010/main" val="290174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The breakdown approach for LTP and MTP solving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0" name="CuadroTexto 9">
            <a:extLst>
              <a:ext uri="{FF2B5EF4-FFF2-40B4-BE49-F238E27FC236}">
                <a16:creationId xmlns:a16="http://schemas.microsoft.com/office/drawing/2014/main" id="{23B2F55D-0E31-48AE-827C-19FFAF5EF313}"/>
              </a:ext>
            </a:extLst>
          </p:cNvPr>
          <p:cNvSpPr txBox="1"/>
          <p:nvPr/>
        </p:nvSpPr>
        <p:spPr>
          <a:xfrm>
            <a:off x="4462300" y="1974636"/>
            <a:ext cx="6096000" cy="369332"/>
          </a:xfrm>
          <a:prstGeom prst="rect">
            <a:avLst/>
          </a:prstGeom>
          <a:noFill/>
        </p:spPr>
        <p:txBody>
          <a:bodyPr wrap="square">
            <a:spAutoFit/>
          </a:bodyPr>
          <a:lstStyle/>
          <a:p>
            <a:r>
              <a:rPr lang="es-CO" dirty="0" err="1">
                <a:solidFill>
                  <a:srgbClr val="0070C0"/>
                </a:solidFill>
              </a:rPr>
              <a:t>Multi-period</a:t>
            </a:r>
            <a:r>
              <a:rPr lang="es-CO" dirty="0">
                <a:solidFill>
                  <a:srgbClr val="0070C0"/>
                </a:solidFill>
              </a:rPr>
              <a:t> </a:t>
            </a:r>
            <a:r>
              <a:rPr lang="es-CO" dirty="0" err="1">
                <a:solidFill>
                  <a:srgbClr val="0070C0"/>
                </a:solidFill>
              </a:rPr>
              <a:t>process</a:t>
            </a:r>
            <a:r>
              <a:rPr lang="es-CO" dirty="0">
                <a:solidFill>
                  <a:srgbClr val="0070C0"/>
                </a:solidFill>
              </a:rPr>
              <a:t> in MTP</a:t>
            </a:r>
          </a:p>
        </p:txBody>
      </p:sp>
      <p:pic>
        <p:nvPicPr>
          <p:cNvPr id="4" name="Imagen 3">
            <a:extLst>
              <a:ext uri="{FF2B5EF4-FFF2-40B4-BE49-F238E27FC236}">
                <a16:creationId xmlns:a16="http://schemas.microsoft.com/office/drawing/2014/main" id="{AF101A64-CEDB-4596-9422-215AF7B4C109}"/>
              </a:ext>
            </a:extLst>
          </p:cNvPr>
          <p:cNvPicPr>
            <a:picLocks noChangeAspect="1"/>
          </p:cNvPicPr>
          <p:nvPr/>
        </p:nvPicPr>
        <p:blipFill>
          <a:blip r:embed="rId2"/>
          <a:stretch>
            <a:fillRect/>
          </a:stretch>
        </p:blipFill>
        <p:spPr>
          <a:xfrm>
            <a:off x="3082673" y="2343968"/>
            <a:ext cx="6542468" cy="4179194"/>
          </a:xfrm>
          <a:prstGeom prst="rect">
            <a:avLst/>
          </a:prstGeom>
        </p:spPr>
      </p:pic>
    </p:spTree>
    <p:extLst>
      <p:ext uri="{BB962C8B-B14F-4D97-AF65-F5344CB8AC3E}">
        <p14:creationId xmlns:p14="http://schemas.microsoft.com/office/powerpoint/2010/main" val="392922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Overall plans per network layer and technology</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3" name="CuadroTexto 2">
            <a:extLst>
              <a:ext uri="{FF2B5EF4-FFF2-40B4-BE49-F238E27FC236}">
                <a16:creationId xmlns:a16="http://schemas.microsoft.com/office/drawing/2014/main" id="{E8445DFA-AD50-46FF-9EE5-2641E27CA8D4}"/>
              </a:ext>
            </a:extLst>
          </p:cNvPr>
          <p:cNvSpPr txBox="1"/>
          <p:nvPr/>
        </p:nvSpPr>
        <p:spPr>
          <a:xfrm>
            <a:off x="773722" y="2332892"/>
            <a:ext cx="7596555" cy="3416320"/>
          </a:xfrm>
          <a:prstGeom prst="rect">
            <a:avLst/>
          </a:prstGeom>
          <a:noFill/>
        </p:spPr>
        <p:txBody>
          <a:bodyPr wrap="square" rtlCol="0">
            <a:spAutoFit/>
          </a:bodyPr>
          <a:lstStyle/>
          <a:p>
            <a:r>
              <a:rPr lang="en-US" dirty="0"/>
              <a:t>The inherent layering structure of the network and related technologies</a:t>
            </a:r>
          </a:p>
          <a:p>
            <a:r>
              <a:rPr lang="en-US" dirty="0"/>
              <a:t>together with the complexity of the overall network implies that the</a:t>
            </a:r>
          </a:p>
          <a:p>
            <a:r>
              <a:rPr lang="en-US" dirty="0"/>
              <a:t>network planning has to be performed also by layers, subnetworks and</a:t>
            </a:r>
          </a:p>
          <a:p>
            <a:r>
              <a:rPr lang="en-US" dirty="0"/>
              <a:t>technologies:</a:t>
            </a:r>
          </a:p>
          <a:p>
            <a:pPr marL="285750" indent="-285750">
              <a:buFont typeface="Wingdings" panose="05000000000000000000" pitchFamily="2" charset="2"/>
              <a:buChar char="§"/>
            </a:pPr>
            <a:r>
              <a:rPr lang="en-US" dirty="0">
                <a:solidFill>
                  <a:srgbClr val="FF0000"/>
                </a:solidFill>
              </a:rPr>
              <a:t>By Layers </a:t>
            </a:r>
            <a:r>
              <a:rPr lang="en-US" dirty="0"/>
              <a:t>in a vertical dimension following the client-server relation (one layer is supported in the layer below and provides resources for the layer up) as indicated: Physical, Transmission, Routing/Switching, and Applications/Services/Control.</a:t>
            </a:r>
          </a:p>
          <a:p>
            <a:pPr marL="285750" indent="-285750">
              <a:buFont typeface="Wingdings" panose="05000000000000000000" pitchFamily="2" charset="2"/>
              <a:buChar char="§"/>
            </a:pPr>
            <a:r>
              <a:rPr lang="en-US" dirty="0">
                <a:solidFill>
                  <a:srgbClr val="FF0000"/>
                </a:solidFill>
              </a:rPr>
              <a:t>By Segments </a:t>
            </a:r>
            <a:r>
              <a:rPr lang="en-US" dirty="0"/>
              <a:t>or splitting of the end to end communication into sub areas as customer premises, access, core national, core international.</a:t>
            </a:r>
          </a:p>
          <a:p>
            <a:pPr marL="285750" indent="-285750">
              <a:buFont typeface="Wingdings" panose="05000000000000000000" pitchFamily="2" charset="2"/>
              <a:buChar char="§"/>
            </a:pPr>
            <a:r>
              <a:rPr lang="en-US" dirty="0">
                <a:solidFill>
                  <a:srgbClr val="FF0000"/>
                </a:solidFill>
              </a:rPr>
              <a:t>By Technologies </a:t>
            </a:r>
            <a:r>
              <a:rPr lang="en-US" dirty="0"/>
              <a:t>or underlying technique as FO, WDM, PDH, SDH, PSTN, ATM, IP, NGN, 3G, 4G, 5G, etc.....</a:t>
            </a:r>
            <a:endParaRPr lang="es-CO" dirty="0"/>
          </a:p>
        </p:txBody>
      </p:sp>
      <p:pic>
        <p:nvPicPr>
          <p:cNvPr id="8" name="Imagen 7">
            <a:extLst>
              <a:ext uri="{FF2B5EF4-FFF2-40B4-BE49-F238E27FC236}">
                <a16:creationId xmlns:a16="http://schemas.microsoft.com/office/drawing/2014/main" id="{FF5BBC2D-10FD-416E-B4BC-A8AD44684930}"/>
              </a:ext>
            </a:extLst>
          </p:cNvPr>
          <p:cNvPicPr>
            <a:picLocks noChangeAspect="1"/>
          </p:cNvPicPr>
          <p:nvPr/>
        </p:nvPicPr>
        <p:blipFill>
          <a:blip r:embed="rId2"/>
          <a:stretch>
            <a:fillRect/>
          </a:stretch>
        </p:blipFill>
        <p:spPr>
          <a:xfrm>
            <a:off x="9144366" y="2951294"/>
            <a:ext cx="2466442" cy="2590327"/>
          </a:xfrm>
          <a:prstGeom prst="rect">
            <a:avLst/>
          </a:prstGeom>
        </p:spPr>
      </p:pic>
    </p:spTree>
    <p:extLst>
      <p:ext uri="{BB962C8B-B14F-4D97-AF65-F5344CB8AC3E}">
        <p14:creationId xmlns:p14="http://schemas.microsoft.com/office/powerpoint/2010/main" val="331953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7502163-7637-4A6E-995B-B815322C0FE4}"/>
              </a:ext>
            </a:extLst>
          </p:cNvPr>
          <p:cNvPicPr>
            <a:picLocks noChangeAspect="1"/>
          </p:cNvPicPr>
          <p:nvPr/>
        </p:nvPicPr>
        <p:blipFill>
          <a:blip r:embed="rId2"/>
          <a:stretch>
            <a:fillRect/>
          </a:stretch>
        </p:blipFill>
        <p:spPr>
          <a:xfrm>
            <a:off x="1714175" y="1856140"/>
            <a:ext cx="8736575" cy="4694888"/>
          </a:xfrm>
          <a:prstGeom prst="rect">
            <a:avLst/>
          </a:prstGeom>
        </p:spPr>
      </p:pic>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Network Layer Modeling for Planning and Design</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9529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0D1F5C-D10A-41D7-8070-56BAC699BCC1}"/>
              </a:ext>
            </a:extLst>
          </p:cNvPr>
          <p:cNvPicPr>
            <a:picLocks noChangeAspect="1"/>
          </p:cNvPicPr>
          <p:nvPr/>
        </p:nvPicPr>
        <p:blipFill>
          <a:blip r:embed="rId2"/>
          <a:stretch>
            <a:fillRect/>
          </a:stretch>
        </p:blipFill>
        <p:spPr>
          <a:xfrm>
            <a:off x="1800216" y="1806924"/>
            <a:ext cx="8070615" cy="4898280"/>
          </a:xfrm>
          <a:prstGeom prst="rect">
            <a:avLst/>
          </a:prstGeom>
        </p:spPr>
      </p:pic>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Phases of The planning process related to Network Layers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99066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Solution</a:t>
            </a:r>
            <a:r>
              <a:rPr lang="es-CO" dirty="0"/>
              <a:t> </a:t>
            </a:r>
            <a:r>
              <a:rPr lang="es-CO" dirty="0" err="1"/>
              <a:t>mapping</a:t>
            </a:r>
            <a:r>
              <a:rPr lang="es-CO" dirty="0"/>
              <a:t> per </a:t>
            </a:r>
            <a:r>
              <a:rPr lang="es-CO" dirty="0" err="1"/>
              <a:t>scenario</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8" name="CuadroTexto 7">
            <a:extLst>
              <a:ext uri="{FF2B5EF4-FFF2-40B4-BE49-F238E27FC236}">
                <a16:creationId xmlns:a16="http://schemas.microsoft.com/office/drawing/2014/main" id="{EA3D9FB2-9E5C-4AA6-BF22-8AFC1FB61A74}"/>
              </a:ext>
            </a:extLst>
          </p:cNvPr>
          <p:cNvSpPr txBox="1"/>
          <p:nvPr/>
        </p:nvSpPr>
        <p:spPr>
          <a:xfrm>
            <a:off x="581192" y="2200402"/>
            <a:ext cx="7209693" cy="3170099"/>
          </a:xfrm>
          <a:prstGeom prst="rect">
            <a:avLst/>
          </a:prstGeom>
          <a:noFill/>
        </p:spPr>
        <p:txBody>
          <a:bodyPr wrap="square">
            <a:spAutoFit/>
          </a:bodyPr>
          <a:lstStyle/>
          <a:p>
            <a:pPr marL="285750" indent="-285750">
              <a:buFont typeface="Wingdings" panose="05000000000000000000" pitchFamily="2" charset="2"/>
              <a:buChar char="§"/>
            </a:pPr>
            <a:r>
              <a:rPr lang="en-US" sz="2000" dirty="0"/>
              <a:t>Due to the large variety of geo-scenarios defined by the combination of customers, services, geo-models, density, consumption, available solutions, etc. the planner has to analyze and decide which solution is going to be planned in more detail per scenario type. </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The recommended methodology is structured in the diagram with a first selection by technical compliance followed by an economical evaluation of the Cost Of Ownership that is self-explanatory.</a:t>
            </a:r>
            <a:endParaRPr lang="es-CO" sz="2000" dirty="0"/>
          </a:p>
        </p:txBody>
      </p:sp>
      <p:pic>
        <p:nvPicPr>
          <p:cNvPr id="9" name="Imagen 8">
            <a:extLst>
              <a:ext uri="{FF2B5EF4-FFF2-40B4-BE49-F238E27FC236}">
                <a16:creationId xmlns:a16="http://schemas.microsoft.com/office/drawing/2014/main" id="{75D5E59F-F115-439D-9862-01DD9FDBEBCD}"/>
              </a:ext>
            </a:extLst>
          </p:cNvPr>
          <p:cNvPicPr>
            <a:picLocks noChangeAspect="1"/>
          </p:cNvPicPr>
          <p:nvPr/>
        </p:nvPicPr>
        <p:blipFill>
          <a:blip r:embed="rId2"/>
          <a:stretch>
            <a:fillRect/>
          </a:stretch>
        </p:blipFill>
        <p:spPr>
          <a:xfrm>
            <a:off x="8664571" y="2586170"/>
            <a:ext cx="2707665" cy="2843666"/>
          </a:xfrm>
          <a:prstGeom prst="rect">
            <a:avLst/>
          </a:prstGeom>
        </p:spPr>
      </p:pic>
    </p:spTree>
    <p:extLst>
      <p:ext uri="{BB962C8B-B14F-4D97-AF65-F5344CB8AC3E}">
        <p14:creationId xmlns:p14="http://schemas.microsoft.com/office/powerpoint/2010/main" val="189106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C0AEB2E-FDA2-4D83-B26F-B66364693BD6}"/>
              </a:ext>
            </a:extLst>
          </p:cNvPr>
          <p:cNvPicPr>
            <a:picLocks noChangeAspect="1"/>
          </p:cNvPicPr>
          <p:nvPr/>
        </p:nvPicPr>
        <p:blipFill>
          <a:blip r:embed="rId3"/>
          <a:stretch>
            <a:fillRect/>
          </a:stretch>
        </p:blipFill>
        <p:spPr>
          <a:xfrm>
            <a:off x="1800216" y="1812164"/>
            <a:ext cx="8387138" cy="4907233"/>
          </a:xfrm>
          <a:prstGeom prst="rect">
            <a:avLst/>
          </a:prstGeom>
        </p:spPr>
      </p:pic>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Methodology to obtain best techno-economical solutions per scenario</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069596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Relation among technical, business and operational plans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3" name="CuadroTexto 2">
            <a:extLst>
              <a:ext uri="{FF2B5EF4-FFF2-40B4-BE49-F238E27FC236}">
                <a16:creationId xmlns:a16="http://schemas.microsoft.com/office/drawing/2014/main" id="{A0B086EF-7D30-42F2-A797-DF9DA69E1CC6}"/>
              </a:ext>
            </a:extLst>
          </p:cNvPr>
          <p:cNvSpPr txBox="1"/>
          <p:nvPr/>
        </p:nvSpPr>
        <p:spPr>
          <a:xfrm>
            <a:off x="679938" y="2297723"/>
            <a:ext cx="73152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number of scenarios and high interrelation among decisions at each level of the organization: Financial, Technical and Operation requires implementing carefully an integrated processing for the information at each Stage.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large ranges of variation in many cases and the need to optimize synergies in competition obliges to interchange results between the processes and have an Information System across the organization based on Operational Support Systems (OSS) to facilitate consistency and speed of application.</a:t>
            </a:r>
            <a:endParaRPr lang="es-CO" sz="2000" dirty="0"/>
          </a:p>
        </p:txBody>
      </p:sp>
      <p:pic>
        <p:nvPicPr>
          <p:cNvPr id="4" name="Imagen 3">
            <a:extLst>
              <a:ext uri="{FF2B5EF4-FFF2-40B4-BE49-F238E27FC236}">
                <a16:creationId xmlns:a16="http://schemas.microsoft.com/office/drawing/2014/main" id="{03297467-F92E-4160-9391-8FB317AE0925}"/>
              </a:ext>
            </a:extLst>
          </p:cNvPr>
          <p:cNvPicPr>
            <a:picLocks noChangeAspect="1"/>
          </p:cNvPicPr>
          <p:nvPr/>
        </p:nvPicPr>
        <p:blipFill>
          <a:blip r:embed="rId2"/>
          <a:stretch>
            <a:fillRect/>
          </a:stretch>
        </p:blipFill>
        <p:spPr>
          <a:xfrm>
            <a:off x="8874735" y="2724369"/>
            <a:ext cx="2844799" cy="2987688"/>
          </a:xfrm>
          <a:prstGeom prst="rect">
            <a:avLst/>
          </a:prstGeom>
        </p:spPr>
      </p:pic>
    </p:spTree>
    <p:extLst>
      <p:ext uri="{BB962C8B-B14F-4D97-AF65-F5344CB8AC3E}">
        <p14:creationId xmlns:p14="http://schemas.microsoft.com/office/powerpoint/2010/main" val="286420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AE8D06A-4854-45BC-8A25-AE1E95EE5F34}"/>
              </a:ext>
            </a:extLst>
          </p:cNvPr>
          <p:cNvPicPr>
            <a:picLocks noChangeAspect="1"/>
          </p:cNvPicPr>
          <p:nvPr/>
        </p:nvPicPr>
        <p:blipFill>
          <a:blip r:embed="rId2"/>
          <a:stretch>
            <a:fillRect/>
          </a:stretch>
        </p:blipFill>
        <p:spPr>
          <a:xfrm>
            <a:off x="1820214" y="2138644"/>
            <a:ext cx="8551572" cy="4166315"/>
          </a:xfrm>
          <a:prstGeom prst="rect">
            <a:avLst/>
          </a:prstGeom>
        </p:spPr>
      </p:pic>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Relation among technical, business and operational plans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3" name="CuadroTexto 2">
            <a:extLst>
              <a:ext uri="{FF2B5EF4-FFF2-40B4-BE49-F238E27FC236}">
                <a16:creationId xmlns:a16="http://schemas.microsoft.com/office/drawing/2014/main" id="{C64C8735-B6A1-2205-8C7E-876E22FDC539}"/>
              </a:ext>
            </a:extLst>
          </p:cNvPr>
          <p:cNvSpPr txBox="1"/>
          <p:nvPr/>
        </p:nvSpPr>
        <p:spPr>
          <a:xfrm>
            <a:off x="10371786" y="5341451"/>
            <a:ext cx="1820214" cy="523220"/>
          </a:xfrm>
          <a:prstGeom prst="rect">
            <a:avLst/>
          </a:prstGeom>
          <a:noFill/>
        </p:spPr>
        <p:txBody>
          <a:bodyPr wrap="square" rtlCol="0">
            <a:spAutoFit/>
          </a:bodyPr>
          <a:lstStyle/>
          <a:p>
            <a:r>
              <a:rPr lang="es-MX" sz="1400" dirty="0"/>
              <a:t>OSS: </a:t>
            </a:r>
            <a:r>
              <a:rPr lang="es-MX" sz="1400" dirty="0" err="1"/>
              <a:t>Operations</a:t>
            </a:r>
            <a:r>
              <a:rPr lang="es-MX" sz="1400" dirty="0"/>
              <a:t> </a:t>
            </a:r>
            <a:r>
              <a:rPr lang="es-MX" sz="1400" dirty="0" err="1"/>
              <a:t>Support</a:t>
            </a:r>
            <a:r>
              <a:rPr lang="es-MX" sz="1400" dirty="0"/>
              <a:t> </a:t>
            </a:r>
            <a:r>
              <a:rPr lang="es-MX" sz="1400" dirty="0" err="1"/>
              <a:t>Systems</a:t>
            </a:r>
            <a:endParaRPr lang="es-CO" sz="1400" dirty="0"/>
          </a:p>
        </p:txBody>
      </p:sp>
    </p:spTree>
    <p:extLst>
      <p:ext uri="{BB962C8B-B14F-4D97-AF65-F5344CB8AC3E}">
        <p14:creationId xmlns:p14="http://schemas.microsoft.com/office/powerpoint/2010/main" val="162388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err="1"/>
              <a:t>Requirements</a:t>
            </a:r>
            <a:r>
              <a:rPr lang="es-CO" dirty="0"/>
              <a:t> </a:t>
            </a:r>
            <a:r>
              <a:rPr lang="es-CO" dirty="0" err="1"/>
              <a:t>to</a:t>
            </a:r>
            <a:r>
              <a:rPr lang="es-CO" dirty="0"/>
              <a:t> </a:t>
            </a:r>
            <a:r>
              <a:rPr lang="es-CO" dirty="0" err="1"/>
              <a:t>the</a:t>
            </a:r>
            <a:r>
              <a:rPr lang="es-CO" dirty="0"/>
              <a:t> </a:t>
            </a:r>
            <a:r>
              <a:rPr lang="es-CO" dirty="0" err="1"/>
              <a:t>planners</a:t>
            </a:r>
            <a:endParaRPr lang="es-CO" dirty="0"/>
          </a:p>
        </p:txBody>
      </p:sp>
      <p:sp>
        <p:nvSpPr>
          <p:cNvPr id="3" name="Marcador de contenido 2">
            <a:extLst>
              <a:ext uri="{FF2B5EF4-FFF2-40B4-BE49-F238E27FC236}">
                <a16:creationId xmlns:a16="http://schemas.microsoft.com/office/drawing/2014/main" id="{43B88AB4-B46A-4E38-B1AF-88F30BEEC765}"/>
              </a:ext>
            </a:extLst>
          </p:cNvPr>
          <p:cNvSpPr>
            <a:spLocks noGrp="1"/>
          </p:cNvSpPr>
          <p:nvPr>
            <p:ph idx="1"/>
          </p:nvPr>
        </p:nvSpPr>
        <p:spPr>
          <a:xfrm>
            <a:off x="581192" y="2180496"/>
            <a:ext cx="5878223" cy="3678303"/>
          </a:xfrm>
        </p:spPr>
        <p:txBody>
          <a:bodyPr>
            <a:normAutofit fontScale="70000" lnSpcReduction="20000"/>
          </a:bodyPr>
          <a:lstStyle/>
          <a:p>
            <a:pPr marL="0" indent="0" algn="l">
              <a:buNone/>
            </a:pPr>
            <a:r>
              <a:rPr lang="en-US" sz="3600" b="1" dirty="0">
                <a:latin typeface="+mj-lt"/>
              </a:rPr>
              <a:t>o Business Oriented Needs</a:t>
            </a:r>
          </a:p>
          <a:p>
            <a:pPr marL="539750" indent="-176213" algn="l"/>
            <a:r>
              <a:rPr lang="en-US" sz="2600" dirty="0">
                <a:latin typeface="+mj-lt"/>
              </a:rPr>
              <a:t>What are the best customer segments to address in multimedia?</a:t>
            </a:r>
          </a:p>
          <a:p>
            <a:pPr marL="539750" indent="-176213" algn="l"/>
            <a:r>
              <a:rPr lang="en-US" sz="2600" dirty="0">
                <a:latin typeface="+mj-lt"/>
              </a:rPr>
              <a:t>Which new services have to be introduced through time?</a:t>
            </a:r>
          </a:p>
          <a:p>
            <a:pPr marL="539750" indent="-176213" algn="l"/>
            <a:r>
              <a:rPr lang="en-US" sz="2600" dirty="0">
                <a:latin typeface="+mj-lt"/>
              </a:rPr>
              <a:t> What is the best service bundling per customer type?</a:t>
            </a:r>
          </a:p>
          <a:p>
            <a:pPr marL="539750" indent="-176213" algn="l"/>
            <a:r>
              <a:rPr lang="en-US" sz="2600" dirty="0">
                <a:latin typeface="+mj-lt"/>
              </a:rPr>
              <a:t>How to increase market share?</a:t>
            </a:r>
          </a:p>
          <a:p>
            <a:pPr marL="539750" indent="-176213" algn="l"/>
            <a:r>
              <a:rPr lang="en-US" sz="2600" dirty="0">
                <a:latin typeface="+mj-lt"/>
              </a:rPr>
              <a:t>How to maximize revenues?</a:t>
            </a:r>
          </a:p>
          <a:p>
            <a:pPr marL="539750" indent="-176213" algn="l"/>
            <a:r>
              <a:rPr lang="en-US" sz="2600" dirty="0">
                <a:latin typeface="+mj-lt"/>
              </a:rPr>
              <a:t>How to reduce capital expenditure?</a:t>
            </a:r>
          </a:p>
          <a:p>
            <a:pPr marL="539750" indent="-176213" algn="l"/>
            <a:r>
              <a:rPr lang="en-US" sz="2600" dirty="0">
                <a:latin typeface="+mj-lt"/>
              </a:rPr>
              <a:t>How to reduce operational expenditure?</a:t>
            </a:r>
            <a:endParaRPr lang="es-CO" sz="2600" dirty="0">
              <a:latin typeface="+mj-lt"/>
            </a:endParaRPr>
          </a:p>
        </p:txBody>
      </p:sp>
      <p:pic>
        <p:nvPicPr>
          <p:cNvPr id="4" name="Imagen 3">
            <a:extLst>
              <a:ext uri="{FF2B5EF4-FFF2-40B4-BE49-F238E27FC236}">
                <a16:creationId xmlns:a16="http://schemas.microsoft.com/office/drawing/2014/main" id="{48A21247-11AF-48F8-82C1-7077F69F5D23}"/>
              </a:ext>
            </a:extLst>
          </p:cNvPr>
          <p:cNvPicPr>
            <a:picLocks noChangeAspect="1"/>
          </p:cNvPicPr>
          <p:nvPr/>
        </p:nvPicPr>
        <p:blipFill>
          <a:blip r:embed="rId2"/>
          <a:stretch>
            <a:fillRect/>
          </a:stretch>
        </p:blipFill>
        <p:spPr>
          <a:xfrm>
            <a:off x="7644912" y="3115406"/>
            <a:ext cx="4026494" cy="1843455"/>
          </a:xfrm>
          <a:prstGeom prst="rect">
            <a:avLst/>
          </a:prstGeom>
        </p:spPr>
      </p:pic>
      <p:sp>
        <p:nvSpPr>
          <p:cNvPr id="5" name="Marcador de fecha 4">
            <a:extLst>
              <a:ext uri="{FF2B5EF4-FFF2-40B4-BE49-F238E27FC236}">
                <a16:creationId xmlns:a16="http://schemas.microsoft.com/office/drawing/2014/main" id="{2468901C-99A3-4275-9531-4AEADC514FD0}"/>
              </a:ext>
            </a:extLst>
          </p:cNvPr>
          <p:cNvSpPr>
            <a:spLocks noGrp="1"/>
          </p:cNvSpPr>
          <p:nvPr>
            <p:ph type="dt" sz="half" idx="10"/>
          </p:nvPr>
        </p:nvSpPr>
        <p:spPr/>
        <p:txBody>
          <a:bodyPr/>
          <a:lstStyle/>
          <a:p>
            <a:fld id="{DE22D48B-20D5-47C5-9E36-EADD16001E06}" type="datetime1">
              <a:rPr lang="es-CO" smtClean="0"/>
              <a:t>21/02/2023</a:t>
            </a:fld>
            <a:endParaRPr lang="en-US" dirty="0"/>
          </a:p>
        </p:txBody>
      </p:sp>
      <p:sp>
        <p:nvSpPr>
          <p:cNvPr id="6" name="Marcador de pie de página 5">
            <a:extLst>
              <a:ext uri="{FF2B5EF4-FFF2-40B4-BE49-F238E27FC236}">
                <a16:creationId xmlns:a16="http://schemas.microsoft.com/office/drawing/2014/main" id="{750E146D-6435-4A89-9A09-626C760ACF5C}"/>
              </a:ext>
            </a:extLst>
          </p:cNvPr>
          <p:cNvSpPr>
            <a:spLocks noGrp="1"/>
          </p:cNvSpPr>
          <p:nvPr>
            <p:ph type="ftr" sz="quarter" idx="11"/>
          </p:nvPr>
        </p:nvSpPr>
        <p:spPr/>
        <p:txBody>
          <a:bodyPr/>
          <a:lstStyle/>
          <a:p>
            <a:r>
              <a:rPr lang="en-US"/>
              <a:t>Telecom Network Planning</a:t>
            </a:r>
            <a:endParaRPr lang="en-US" dirty="0"/>
          </a:p>
        </p:txBody>
      </p:sp>
      <p:sp>
        <p:nvSpPr>
          <p:cNvPr id="7" name="Marcador de número de diapositiva 6">
            <a:extLst>
              <a:ext uri="{FF2B5EF4-FFF2-40B4-BE49-F238E27FC236}">
                <a16:creationId xmlns:a16="http://schemas.microsoft.com/office/drawing/2014/main" id="{E841F4D0-E471-4C99-8EFE-16702C09001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750544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Economical modelling and business plans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17674"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3" name="CuadroTexto 2">
            <a:extLst>
              <a:ext uri="{FF2B5EF4-FFF2-40B4-BE49-F238E27FC236}">
                <a16:creationId xmlns:a16="http://schemas.microsoft.com/office/drawing/2014/main" id="{2488E591-D33B-49EE-A7C7-34FC32AA0209}"/>
              </a:ext>
            </a:extLst>
          </p:cNvPr>
          <p:cNvSpPr txBox="1"/>
          <p:nvPr/>
        </p:nvSpPr>
        <p:spPr>
          <a:xfrm>
            <a:off x="797169" y="2403231"/>
            <a:ext cx="6701233"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A </a:t>
            </a:r>
            <a:r>
              <a:rPr lang="en-US" sz="2000" b="1" dirty="0">
                <a:solidFill>
                  <a:srgbClr val="0070C0"/>
                </a:solidFill>
              </a:rPr>
              <a:t>Business Plan </a:t>
            </a:r>
            <a:r>
              <a:rPr lang="en-US" sz="2000" dirty="0"/>
              <a:t>presents the calculation of the financial indicators that enable the managers to evaluate the financial performances of an enterprise in order to take best decisions for the overall operation. </a:t>
            </a:r>
          </a:p>
          <a:p>
            <a:pPr marL="285750" indent="-285750">
              <a:buFont typeface="Arial" panose="020B0604020202020204" pitchFamily="34" charset="0"/>
              <a:buChar char="•"/>
            </a:pPr>
            <a:endParaRPr lang="en-US" sz="2000" dirty="0"/>
          </a:p>
          <a:p>
            <a:pPr marL="285750" indent="-285750">
              <a:buFont typeface="Wingdings" panose="05000000000000000000" pitchFamily="2" charset="2"/>
              <a:buChar char="§"/>
            </a:pPr>
            <a:r>
              <a:rPr lang="en-US" sz="2000" dirty="0"/>
              <a:t>Due to the high number of alternatives today and the need to find economical feasibility in competition, the business evaluations are being used not only for the business plan itself but as an iterative evaluation of those techno-economical alternatives to select the ones that perform better in the competitive market.</a:t>
            </a:r>
            <a:endParaRPr lang="es-CO" sz="2000" dirty="0"/>
          </a:p>
        </p:txBody>
      </p:sp>
      <p:pic>
        <p:nvPicPr>
          <p:cNvPr id="4" name="Imagen 3">
            <a:extLst>
              <a:ext uri="{FF2B5EF4-FFF2-40B4-BE49-F238E27FC236}">
                <a16:creationId xmlns:a16="http://schemas.microsoft.com/office/drawing/2014/main" id="{E1F45964-DAD0-42DF-A240-C3969A182BC6}"/>
              </a:ext>
            </a:extLst>
          </p:cNvPr>
          <p:cNvPicPr>
            <a:picLocks noChangeAspect="1"/>
          </p:cNvPicPr>
          <p:nvPr/>
        </p:nvPicPr>
        <p:blipFill>
          <a:blip r:embed="rId2"/>
          <a:stretch>
            <a:fillRect/>
          </a:stretch>
        </p:blipFill>
        <p:spPr>
          <a:xfrm>
            <a:off x="7959970" y="2643699"/>
            <a:ext cx="3963596" cy="2378158"/>
          </a:xfrm>
          <a:prstGeom prst="rect">
            <a:avLst/>
          </a:prstGeom>
        </p:spPr>
      </p:pic>
    </p:spTree>
    <p:extLst>
      <p:ext uri="{BB962C8B-B14F-4D97-AF65-F5344CB8AC3E}">
        <p14:creationId xmlns:p14="http://schemas.microsoft.com/office/powerpoint/2010/main" val="1203083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business plan</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8" name="CuadroTexto 7">
            <a:extLst>
              <a:ext uri="{FF2B5EF4-FFF2-40B4-BE49-F238E27FC236}">
                <a16:creationId xmlns:a16="http://schemas.microsoft.com/office/drawing/2014/main" id="{8A496FF5-0F34-4BFE-90FE-1D97CAF46465}"/>
              </a:ext>
            </a:extLst>
          </p:cNvPr>
          <p:cNvSpPr txBox="1"/>
          <p:nvPr/>
        </p:nvSpPr>
        <p:spPr>
          <a:xfrm>
            <a:off x="581193" y="2344615"/>
            <a:ext cx="6917210" cy="2677656"/>
          </a:xfrm>
          <a:prstGeom prst="rect">
            <a:avLst/>
          </a:prstGeom>
          <a:noFill/>
        </p:spPr>
        <p:txBody>
          <a:bodyPr wrap="square" rtlCol="0">
            <a:spAutoFit/>
          </a:bodyPr>
          <a:lstStyle/>
          <a:p>
            <a:r>
              <a:rPr lang="en-US" sz="2000" dirty="0"/>
              <a:t>A </a:t>
            </a:r>
            <a:r>
              <a:rPr lang="en-US" sz="2000" b="1" dirty="0">
                <a:solidFill>
                  <a:srgbClr val="0070C0"/>
                </a:solidFill>
              </a:rPr>
              <a:t>Business Plan </a:t>
            </a:r>
            <a:r>
              <a:rPr lang="en-US" sz="2000" dirty="0" err="1"/>
              <a:t>summarises</a:t>
            </a:r>
            <a:r>
              <a:rPr lang="en-US" sz="2000" dirty="0"/>
              <a:t> the results of the planning process:</a:t>
            </a:r>
          </a:p>
          <a:p>
            <a:endParaRPr lang="en-US" sz="2000" dirty="0"/>
          </a:p>
          <a:p>
            <a:pPr marL="539750" indent="-285750">
              <a:buFont typeface="Wingdings" panose="05000000000000000000" pitchFamily="2" charset="2"/>
              <a:buChar char="§"/>
            </a:pPr>
            <a:r>
              <a:rPr lang="en-US" dirty="0"/>
              <a:t>the objectives to reach ( subscribers demand, sales)</a:t>
            </a:r>
          </a:p>
          <a:p>
            <a:pPr marL="539750" indent="-285750">
              <a:buFont typeface="Wingdings" panose="05000000000000000000" pitchFamily="2" charset="2"/>
              <a:buChar char="§"/>
            </a:pPr>
            <a:r>
              <a:rPr lang="en-US" dirty="0"/>
              <a:t>the future revenues expected from the plan and per service class;</a:t>
            </a:r>
          </a:p>
          <a:p>
            <a:pPr marL="539750" indent="-285750">
              <a:buFont typeface="Wingdings" panose="05000000000000000000" pitchFamily="2" charset="2"/>
              <a:buChar char="§"/>
            </a:pPr>
            <a:r>
              <a:rPr lang="en-US" dirty="0"/>
              <a:t>the planned expenses (investment and operations) as overall and per service class;</a:t>
            </a:r>
          </a:p>
          <a:p>
            <a:pPr marL="539750" indent="-285750">
              <a:buFont typeface="Wingdings" panose="05000000000000000000" pitchFamily="2" charset="2"/>
              <a:buChar char="§"/>
            </a:pPr>
            <a:r>
              <a:rPr lang="en-US" dirty="0"/>
              <a:t>the accounting statements and the financial indicators </a:t>
            </a:r>
            <a:r>
              <a:rPr lang="en-US" dirty="0" err="1"/>
              <a:t>characterising</a:t>
            </a:r>
            <a:r>
              <a:rPr lang="en-US" dirty="0"/>
              <a:t> the profitability of the project</a:t>
            </a:r>
            <a:endParaRPr lang="es-CO" dirty="0"/>
          </a:p>
        </p:txBody>
      </p:sp>
      <p:pic>
        <p:nvPicPr>
          <p:cNvPr id="9" name="Imagen 8">
            <a:extLst>
              <a:ext uri="{FF2B5EF4-FFF2-40B4-BE49-F238E27FC236}">
                <a16:creationId xmlns:a16="http://schemas.microsoft.com/office/drawing/2014/main" id="{9FB3733D-A930-4363-B205-B33C759615D9}"/>
              </a:ext>
            </a:extLst>
          </p:cNvPr>
          <p:cNvPicPr>
            <a:picLocks noChangeAspect="1"/>
          </p:cNvPicPr>
          <p:nvPr/>
        </p:nvPicPr>
        <p:blipFill>
          <a:blip r:embed="rId2"/>
          <a:stretch>
            <a:fillRect/>
          </a:stretch>
        </p:blipFill>
        <p:spPr>
          <a:xfrm>
            <a:off x="7955200" y="2908732"/>
            <a:ext cx="3658360" cy="2694899"/>
          </a:xfrm>
          <a:prstGeom prst="rect">
            <a:avLst/>
          </a:prstGeom>
        </p:spPr>
      </p:pic>
    </p:spTree>
    <p:extLst>
      <p:ext uri="{BB962C8B-B14F-4D97-AF65-F5344CB8AC3E}">
        <p14:creationId xmlns:p14="http://schemas.microsoft.com/office/powerpoint/2010/main" val="120453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Business model structure for planning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4" name="Imagen 3">
            <a:extLst>
              <a:ext uri="{FF2B5EF4-FFF2-40B4-BE49-F238E27FC236}">
                <a16:creationId xmlns:a16="http://schemas.microsoft.com/office/drawing/2014/main" id="{E6DAE621-A26F-459F-9408-D1AC008AFB61}"/>
              </a:ext>
            </a:extLst>
          </p:cNvPr>
          <p:cNvPicPr>
            <a:picLocks noChangeAspect="1"/>
          </p:cNvPicPr>
          <p:nvPr/>
        </p:nvPicPr>
        <p:blipFill>
          <a:blip r:embed="rId2"/>
          <a:stretch>
            <a:fillRect/>
          </a:stretch>
        </p:blipFill>
        <p:spPr>
          <a:xfrm>
            <a:off x="2631583" y="2435879"/>
            <a:ext cx="6928834" cy="3515932"/>
          </a:xfrm>
          <a:prstGeom prst="rect">
            <a:avLst/>
          </a:prstGeom>
        </p:spPr>
      </p:pic>
    </p:spTree>
    <p:extLst>
      <p:ext uri="{BB962C8B-B14F-4D97-AF65-F5344CB8AC3E}">
        <p14:creationId xmlns:p14="http://schemas.microsoft.com/office/powerpoint/2010/main" val="737813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Economic</a:t>
            </a:r>
            <a:r>
              <a:rPr lang="es-CO" dirty="0"/>
              <a:t> </a:t>
            </a:r>
            <a:r>
              <a:rPr lang="es-CO" dirty="0" err="1"/>
              <a:t>modelling</a:t>
            </a:r>
            <a:r>
              <a:rPr lang="es-CO" dirty="0"/>
              <a:t> </a:t>
            </a:r>
            <a:r>
              <a:rPr lang="es-CO" dirty="0" err="1"/>
              <a:t>for</a:t>
            </a:r>
            <a:r>
              <a:rPr lang="es-CO" dirty="0"/>
              <a:t> </a:t>
            </a:r>
            <a:r>
              <a:rPr lang="es-CO" dirty="0" err="1"/>
              <a:t>planning</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3" name="CuadroTexto 2">
            <a:extLst>
              <a:ext uri="{FF2B5EF4-FFF2-40B4-BE49-F238E27FC236}">
                <a16:creationId xmlns:a16="http://schemas.microsoft.com/office/drawing/2014/main" id="{ECD54BCE-DA5C-40A4-9327-389ABC4C15AC}"/>
              </a:ext>
            </a:extLst>
          </p:cNvPr>
          <p:cNvSpPr txBox="1"/>
          <p:nvPr/>
        </p:nvSpPr>
        <p:spPr>
          <a:xfrm>
            <a:off x="797169" y="2391508"/>
            <a:ext cx="5657896" cy="2616101"/>
          </a:xfrm>
          <a:prstGeom prst="rect">
            <a:avLst/>
          </a:prstGeom>
          <a:noFill/>
        </p:spPr>
        <p:txBody>
          <a:bodyPr wrap="none" rtlCol="0">
            <a:spAutoFit/>
          </a:bodyPr>
          <a:lstStyle/>
          <a:p>
            <a:r>
              <a:rPr lang="en-US" sz="2000" dirty="0"/>
              <a:t>Economical modelling to evaluate network solutions:</a:t>
            </a:r>
          </a:p>
          <a:p>
            <a:endParaRPr lang="en-US" dirty="0"/>
          </a:p>
          <a:p>
            <a:pPr marL="539750" indent="-285750">
              <a:buFont typeface="Wingdings" panose="05000000000000000000" pitchFamily="2" charset="2"/>
              <a:buChar char="§"/>
            </a:pPr>
            <a:r>
              <a:rPr lang="en-US" dirty="0"/>
              <a:t>modelling tariffs,</a:t>
            </a:r>
          </a:p>
          <a:p>
            <a:pPr marL="539750" indent="-285750">
              <a:buFont typeface="Wingdings" panose="05000000000000000000" pitchFamily="2" charset="2"/>
              <a:buChar char="§"/>
            </a:pPr>
            <a:r>
              <a:rPr lang="en-US" dirty="0"/>
              <a:t>equipment costs per type, </a:t>
            </a:r>
          </a:p>
          <a:p>
            <a:pPr marL="539750" indent="-285750">
              <a:buFont typeface="Wingdings" panose="05000000000000000000" pitchFamily="2" charset="2"/>
              <a:buChar char="§"/>
            </a:pPr>
            <a:r>
              <a:rPr lang="en-US" dirty="0"/>
              <a:t>economy of scale, </a:t>
            </a:r>
          </a:p>
          <a:p>
            <a:pPr marL="539750" indent="-285750">
              <a:buFont typeface="Wingdings" panose="05000000000000000000" pitchFamily="2" charset="2"/>
              <a:buChar char="§"/>
            </a:pPr>
            <a:r>
              <a:rPr lang="en-US" dirty="0"/>
              <a:t>lifecycle, </a:t>
            </a:r>
          </a:p>
          <a:p>
            <a:pPr marL="539750" indent="-285750">
              <a:buFont typeface="Wingdings" panose="05000000000000000000" pitchFamily="2" charset="2"/>
              <a:buChar char="§"/>
            </a:pPr>
            <a:r>
              <a:rPr lang="en-US" dirty="0"/>
              <a:t>equipment deployment, </a:t>
            </a:r>
          </a:p>
          <a:p>
            <a:pPr marL="539750" indent="-285750">
              <a:buFont typeface="Wingdings" panose="05000000000000000000" pitchFamily="2" charset="2"/>
              <a:buChar char="§"/>
            </a:pPr>
            <a:r>
              <a:rPr lang="en-US" dirty="0"/>
              <a:t>elasticity, </a:t>
            </a:r>
          </a:p>
          <a:p>
            <a:pPr marL="539750" indent="-285750">
              <a:buFont typeface="Wingdings" panose="05000000000000000000" pitchFamily="2" charset="2"/>
              <a:buChar char="§"/>
            </a:pPr>
            <a:r>
              <a:rPr lang="en-US" dirty="0"/>
              <a:t>trends with time</a:t>
            </a:r>
            <a:endParaRPr lang="es-CO" dirty="0"/>
          </a:p>
        </p:txBody>
      </p:sp>
      <p:pic>
        <p:nvPicPr>
          <p:cNvPr id="8" name="Imagen 7">
            <a:extLst>
              <a:ext uri="{FF2B5EF4-FFF2-40B4-BE49-F238E27FC236}">
                <a16:creationId xmlns:a16="http://schemas.microsoft.com/office/drawing/2014/main" id="{262F6029-475B-4D38-85DF-941D242F01B0}"/>
              </a:ext>
            </a:extLst>
          </p:cNvPr>
          <p:cNvPicPr>
            <a:picLocks noChangeAspect="1"/>
          </p:cNvPicPr>
          <p:nvPr/>
        </p:nvPicPr>
        <p:blipFill>
          <a:blip r:embed="rId3"/>
          <a:stretch>
            <a:fillRect/>
          </a:stretch>
        </p:blipFill>
        <p:spPr>
          <a:xfrm>
            <a:off x="7087699" y="2933963"/>
            <a:ext cx="3005871" cy="3005871"/>
          </a:xfrm>
          <a:prstGeom prst="rect">
            <a:avLst/>
          </a:prstGeom>
        </p:spPr>
      </p:pic>
    </p:spTree>
    <p:extLst>
      <p:ext uri="{BB962C8B-B14F-4D97-AF65-F5344CB8AC3E}">
        <p14:creationId xmlns:p14="http://schemas.microsoft.com/office/powerpoint/2010/main" val="199632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Economic</a:t>
            </a:r>
            <a:r>
              <a:rPr lang="es-CO" dirty="0"/>
              <a:t> </a:t>
            </a:r>
            <a:r>
              <a:rPr lang="es-CO" dirty="0" err="1"/>
              <a:t>concepts</a:t>
            </a:r>
            <a:r>
              <a:rPr lang="es-CO" dirty="0"/>
              <a:t> and </a:t>
            </a:r>
            <a:r>
              <a:rPr lang="es-CO" dirty="0" err="1"/>
              <a:t>terms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4" name="CuadroTexto 3">
            <a:extLst>
              <a:ext uri="{FF2B5EF4-FFF2-40B4-BE49-F238E27FC236}">
                <a16:creationId xmlns:a16="http://schemas.microsoft.com/office/drawing/2014/main" id="{B300D01D-646A-43E3-ACD0-6E3C0E32F022}"/>
              </a:ext>
            </a:extLst>
          </p:cNvPr>
          <p:cNvSpPr txBox="1"/>
          <p:nvPr/>
        </p:nvSpPr>
        <p:spPr>
          <a:xfrm>
            <a:off x="581192" y="2145323"/>
            <a:ext cx="7202934" cy="4524315"/>
          </a:xfrm>
          <a:prstGeom prst="rect">
            <a:avLst/>
          </a:prstGeom>
          <a:noFill/>
        </p:spPr>
        <p:txBody>
          <a:bodyPr wrap="none" rtlCol="0">
            <a:spAutoFit/>
          </a:bodyPr>
          <a:lstStyle/>
          <a:p>
            <a:pPr marL="285750" indent="-285750">
              <a:buFont typeface="Wingdings" panose="05000000000000000000" pitchFamily="2" charset="2"/>
              <a:buChar char="q"/>
            </a:pPr>
            <a:r>
              <a:rPr lang="es-CO" dirty="0" err="1"/>
              <a:t>Amortisation</a:t>
            </a:r>
            <a:endParaRPr lang="es-CO" dirty="0"/>
          </a:p>
          <a:p>
            <a:pPr marL="285750" indent="-285750">
              <a:buFont typeface="Wingdings" panose="05000000000000000000" pitchFamily="2" charset="2"/>
              <a:buChar char="q"/>
            </a:pPr>
            <a:r>
              <a:rPr lang="es-CO" dirty="0" err="1"/>
              <a:t>Assets</a:t>
            </a:r>
            <a:endParaRPr lang="es-CO" dirty="0"/>
          </a:p>
          <a:p>
            <a:pPr marL="285750" indent="-285750">
              <a:buFont typeface="Wingdings" panose="05000000000000000000" pitchFamily="2" charset="2"/>
              <a:buChar char="q"/>
            </a:pPr>
            <a:r>
              <a:rPr lang="es-CO" dirty="0" err="1"/>
              <a:t>Breakeven</a:t>
            </a:r>
            <a:r>
              <a:rPr lang="es-CO" dirty="0"/>
              <a:t> </a:t>
            </a:r>
            <a:r>
              <a:rPr lang="es-CO" dirty="0" err="1"/>
              <a:t>period</a:t>
            </a:r>
            <a:endParaRPr lang="es-CO" dirty="0"/>
          </a:p>
          <a:p>
            <a:pPr marL="285750" indent="-285750">
              <a:buFont typeface="Wingdings" panose="05000000000000000000" pitchFamily="2" charset="2"/>
              <a:buChar char="q"/>
            </a:pPr>
            <a:r>
              <a:rPr lang="es-CO" dirty="0" err="1"/>
              <a:t>Capacity</a:t>
            </a:r>
            <a:r>
              <a:rPr lang="es-CO" dirty="0"/>
              <a:t> </a:t>
            </a:r>
            <a:r>
              <a:rPr lang="es-CO" dirty="0">
                <a:sym typeface="Wingdings" panose="05000000000000000000" pitchFamily="2" charset="2"/>
              </a:rPr>
              <a:t></a:t>
            </a:r>
            <a:r>
              <a:rPr lang="es-CO" dirty="0" err="1">
                <a:sym typeface="Wingdings" panose="05000000000000000000" pitchFamily="2" charset="2"/>
              </a:rPr>
              <a:t>Maximum</a:t>
            </a:r>
            <a:r>
              <a:rPr lang="es-CO" dirty="0">
                <a:sym typeface="Wingdings" panose="05000000000000000000" pitchFamily="2" charset="2"/>
              </a:rPr>
              <a:t> </a:t>
            </a:r>
            <a:r>
              <a:rPr lang="es-CO" dirty="0" err="1">
                <a:sym typeface="Wingdings" panose="05000000000000000000" pitchFamily="2" charset="2"/>
              </a:rPr>
              <a:t>capacity</a:t>
            </a:r>
            <a:endParaRPr lang="es-CO" dirty="0">
              <a:sym typeface="Wingdings" panose="05000000000000000000" pitchFamily="2" charset="2"/>
            </a:endParaRPr>
          </a:p>
          <a:p>
            <a:pPr marL="285750" indent="-285750">
              <a:buFont typeface="Wingdings" panose="05000000000000000000" pitchFamily="2" charset="2"/>
              <a:buChar char="q"/>
            </a:pPr>
            <a:r>
              <a:rPr lang="es-CO" dirty="0">
                <a:sym typeface="Wingdings" panose="05000000000000000000" pitchFamily="2" charset="2"/>
              </a:rPr>
              <a:t>			Nominal </a:t>
            </a:r>
            <a:r>
              <a:rPr lang="es-CO" dirty="0" err="1">
                <a:sym typeface="Wingdings" panose="05000000000000000000" pitchFamily="2" charset="2"/>
              </a:rPr>
              <a:t>capacity</a:t>
            </a:r>
            <a:endParaRPr lang="es-CO" dirty="0">
              <a:sym typeface="Wingdings" panose="05000000000000000000" pitchFamily="2" charset="2"/>
            </a:endParaRPr>
          </a:p>
          <a:p>
            <a:pPr marL="285750" indent="-285750">
              <a:buFont typeface="Wingdings" panose="05000000000000000000" pitchFamily="2" charset="2"/>
              <a:buChar char="q"/>
            </a:pPr>
            <a:r>
              <a:rPr lang="es-CO" dirty="0">
                <a:sym typeface="Wingdings" panose="05000000000000000000" pitchFamily="2" charset="2"/>
              </a:rPr>
              <a:t>			</a:t>
            </a:r>
            <a:r>
              <a:rPr lang="es-CO" dirty="0" err="1">
                <a:sym typeface="Wingdings" panose="05000000000000000000" pitchFamily="2" charset="2"/>
              </a:rPr>
              <a:t>Operational</a:t>
            </a:r>
            <a:r>
              <a:rPr lang="es-CO" dirty="0">
                <a:sym typeface="Wingdings" panose="05000000000000000000" pitchFamily="2" charset="2"/>
              </a:rPr>
              <a:t> </a:t>
            </a:r>
            <a:r>
              <a:rPr lang="es-CO" dirty="0" err="1">
                <a:sym typeface="Wingdings" panose="05000000000000000000" pitchFamily="2" charset="2"/>
              </a:rPr>
              <a:t>occupancy</a:t>
            </a:r>
            <a:endParaRPr lang="es-CO" dirty="0">
              <a:sym typeface="Wingdings" panose="05000000000000000000" pitchFamily="2" charset="2"/>
            </a:endParaRPr>
          </a:p>
          <a:p>
            <a:pPr marL="285750" indent="-285750">
              <a:buFont typeface="Wingdings" panose="05000000000000000000" pitchFamily="2" charset="2"/>
              <a:buChar char="q"/>
            </a:pPr>
            <a:r>
              <a:rPr lang="es-CO" dirty="0" err="1">
                <a:sym typeface="Wingdings" panose="05000000000000000000" pitchFamily="2" charset="2"/>
              </a:rPr>
              <a:t>Capex</a:t>
            </a:r>
            <a:r>
              <a:rPr lang="es-CO" dirty="0">
                <a:sym typeface="Wingdings" panose="05000000000000000000" pitchFamily="2" charset="2"/>
              </a:rPr>
              <a:t>- Capital </a:t>
            </a:r>
            <a:r>
              <a:rPr lang="es-CO" dirty="0" err="1">
                <a:sym typeface="Wingdings" panose="05000000000000000000" pitchFamily="2" charset="2"/>
              </a:rPr>
              <a:t>expenditures</a:t>
            </a:r>
            <a:endParaRPr lang="es-CO" dirty="0">
              <a:sym typeface="Wingdings" panose="05000000000000000000" pitchFamily="2" charset="2"/>
            </a:endParaRPr>
          </a:p>
          <a:p>
            <a:pPr marL="285750" indent="-285750">
              <a:buFont typeface="Wingdings" panose="05000000000000000000" pitchFamily="2" charset="2"/>
              <a:buChar char="q"/>
            </a:pPr>
            <a:r>
              <a:rPr lang="es-CO" dirty="0">
                <a:sym typeface="Wingdings" panose="05000000000000000000" pitchFamily="2" charset="2"/>
              </a:rPr>
              <a:t>Cash Flow</a:t>
            </a:r>
          </a:p>
          <a:p>
            <a:pPr marL="285750" indent="-285750">
              <a:buFont typeface="Wingdings" panose="05000000000000000000" pitchFamily="2" charset="2"/>
              <a:buChar char="q"/>
            </a:pPr>
            <a:r>
              <a:rPr lang="es-CO" dirty="0" err="1">
                <a:sym typeface="Wingdings" panose="05000000000000000000" pitchFamily="2" charset="2"/>
              </a:rPr>
              <a:t>Churn</a:t>
            </a:r>
            <a:r>
              <a:rPr lang="es-CO" dirty="0">
                <a:sym typeface="Wingdings" panose="05000000000000000000" pitchFamily="2" charset="2"/>
              </a:rPr>
              <a:t> (</a:t>
            </a:r>
            <a:r>
              <a:rPr lang="es-CO" dirty="0" err="1">
                <a:sym typeface="Wingdings" panose="05000000000000000000" pitchFamily="2" charset="2"/>
              </a:rPr>
              <a:t>Churn</a:t>
            </a:r>
            <a:r>
              <a:rPr lang="es-CO" dirty="0">
                <a:sym typeface="Wingdings" panose="05000000000000000000" pitchFamily="2" charset="2"/>
              </a:rPr>
              <a:t> </a:t>
            </a:r>
            <a:r>
              <a:rPr lang="es-CO" dirty="0" err="1">
                <a:sym typeface="Wingdings" panose="05000000000000000000" pitchFamily="2" charset="2"/>
              </a:rPr>
              <a:t>Rate</a:t>
            </a:r>
            <a:r>
              <a:rPr lang="es-CO" dirty="0">
                <a:sym typeface="Wingdings" panose="05000000000000000000" pitchFamily="2" charset="2"/>
              </a:rPr>
              <a:t> o Tasa de Abandono)</a:t>
            </a:r>
          </a:p>
          <a:p>
            <a:pPr marL="285750" indent="-285750">
              <a:buFont typeface="Wingdings" panose="05000000000000000000" pitchFamily="2" charset="2"/>
              <a:buChar char="q"/>
            </a:pPr>
            <a:r>
              <a:rPr lang="es-CO" dirty="0" err="1">
                <a:sym typeface="Wingdings" panose="05000000000000000000" pitchFamily="2" charset="2"/>
              </a:rPr>
              <a:t>Depreciation</a:t>
            </a:r>
            <a:endParaRPr lang="es-CO" dirty="0">
              <a:sym typeface="Wingdings" panose="05000000000000000000" pitchFamily="2" charset="2"/>
            </a:endParaRPr>
          </a:p>
          <a:p>
            <a:pPr marL="285750" indent="-285750">
              <a:buFont typeface="Wingdings" panose="05000000000000000000" pitchFamily="2" charset="2"/>
              <a:buChar char="q"/>
            </a:pPr>
            <a:r>
              <a:rPr lang="es-CO" dirty="0" err="1">
                <a:sym typeface="Wingdings" panose="05000000000000000000" pitchFamily="2" charset="2"/>
              </a:rPr>
              <a:t>Discounted</a:t>
            </a:r>
            <a:r>
              <a:rPr lang="es-CO" dirty="0">
                <a:sym typeface="Wingdings" panose="05000000000000000000" pitchFamily="2" charset="2"/>
              </a:rPr>
              <a:t> Cash </a:t>
            </a:r>
            <a:r>
              <a:rPr lang="es-CO" dirty="0" err="1">
                <a:sym typeface="Wingdings" panose="05000000000000000000" pitchFamily="2" charset="2"/>
              </a:rPr>
              <a:t>Flows</a:t>
            </a:r>
            <a:endParaRPr lang="es-CO" dirty="0">
              <a:sym typeface="Wingdings" panose="05000000000000000000" pitchFamily="2" charset="2"/>
            </a:endParaRPr>
          </a:p>
          <a:p>
            <a:pPr marL="285750" indent="-285750">
              <a:buFont typeface="Wingdings" panose="05000000000000000000" pitchFamily="2" charset="2"/>
              <a:buChar char="q"/>
            </a:pPr>
            <a:r>
              <a:rPr lang="es-CO" dirty="0" err="1">
                <a:sym typeface="Wingdings" panose="05000000000000000000" pitchFamily="2" charset="2"/>
              </a:rPr>
              <a:t>Discount</a:t>
            </a:r>
            <a:r>
              <a:rPr lang="es-CO" dirty="0">
                <a:sym typeface="Wingdings" panose="05000000000000000000" pitchFamily="2" charset="2"/>
              </a:rPr>
              <a:t> factor</a:t>
            </a:r>
          </a:p>
          <a:p>
            <a:pPr marL="285750" indent="-285750">
              <a:buFont typeface="Wingdings" panose="05000000000000000000" pitchFamily="2" charset="2"/>
              <a:buChar char="q"/>
            </a:pPr>
            <a:r>
              <a:rPr lang="es-CO" dirty="0">
                <a:sym typeface="Wingdings" panose="05000000000000000000" pitchFamily="2" charset="2"/>
              </a:rPr>
              <a:t>EBITDA (</a:t>
            </a:r>
            <a:r>
              <a:rPr lang="en-US" dirty="0">
                <a:sym typeface="Wingdings" panose="05000000000000000000" pitchFamily="2" charset="2"/>
              </a:rPr>
              <a:t>Earnings Before Interest Taxes Depreciation and Amortization)</a:t>
            </a:r>
            <a:endParaRPr lang="es-CO" dirty="0">
              <a:sym typeface="Wingdings" panose="05000000000000000000" pitchFamily="2" charset="2"/>
            </a:endParaRPr>
          </a:p>
          <a:p>
            <a:pPr marL="285750" indent="-285750">
              <a:buFont typeface="Wingdings" panose="05000000000000000000" pitchFamily="2" charset="2"/>
              <a:buChar char="q"/>
            </a:pPr>
            <a:r>
              <a:rPr lang="es-CO" dirty="0">
                <a:sym typeface="Wingdings" panose="05000000000000000000" pitchFamily="2" charset="2"/>
              </a:rPr>
              <a:t>EVA (</a:t>
            </a:r>
            <a:r>
              <a:rPr lang="es-CO" dirty="0" err="1">
                <a:sym typeface="Wingdings" panose="05000000000000000000" pitchFamily="2" charset="2"/>
              </a:rPr>
              <a:t>Economic</a:t>
            </a:r>
            <a:r>
              <a:rPr lang="es-CO" dirty="0">
                <a:sym typeface="Wingdings" panose="05000000000000000000" pitchFamily="2" charset="2"/>
              </a:rPr>
              <a:t> </a:t>
            </a:r>
            <a:r>
              <a:rPr lang="es-CO" dirty="0" err="1">
                <a:sym typeface="Wingdings" panose="05000000000000000000" pitchFamily="2" charset="2"/>
              </a:rPr>
              <a:t>Value</a:t>
            </a:r>
            <a:r>
              <a:rPr lang="es-CO" dirty="0">
                <a:sym typeface="Wingdings" panose="05000000000000000000" pitchFamily="2" charset="2"/>
              </a:rPr>
              <a:t> </a:t>
            </a:r>
            <a:r>
              <a:rPr lang="es-CO" dirty="0" err="1">
                <a:sym typeface="Wingdings" panose="05000000000000000000" pitchFamily="2" charset="2"/>
              </a:rPr>
              <a:t>Agreggated</a:t>
            </a:r>
            <a:r>
              <a:rPr lang="es-CO" dirty="0">
                <a:sym typeface="Wingdings" panose="05000000000000000000" pitchFamily="2" charset="2"/>
              </a:rPr>
              <a:t>)</a:t>
            </a:r>
          </a:p>
          <a:p>
            <a:endParaRPr lang="es-CO" dirty="0">
              <a:sym typeface="Wingdings" panose="05000000000000000000" pitchFamily="2" charset="2"/>
            </a:endParaRPr>
          </a:p>
          <a:p>
            <a:endParaRPr lang="es-CO" dirty="0"/>
          </a:p>
        </p:txBody>
      </p:sp>
      <p:sp>
        <p:nvSpPr>
          <p:cNvPr id="9" name="CuadroTexto 8">
            <a:extLst>
              <a:ext uri="{FF2B5EF4-FFF2-40B4-BE49-F238E27FC236}">
                <a16:creationId xmlns:a16="http://schemas.microsoft.com/office/drawing/2014/main" id="{1CD70772-1DD1-4A3E-AD8C-278848BC7297}"/>
              </a:ext>
            </a:extLst>
          </p:cNvPr>
          <p:cNvSpPr txBox="1"/>
          <p:nvPr/>
        </p:nvSpPr>
        <p:spPr>
          <a:xfrm>
            <a:off x="5404338" y="2356338"/>
            <a:ext cx="4080284" cy="3416320"/>
          </a:xfrm>
          <a:prstGeom prst="rect">
            <a:avLst/>
          </a:prstGeom>
          <a:noFill/>
        </p:spPr>
        <p:txBody>
          <a:bodyPr wrap="none" rtlCol="0">
            <a:spAutoFit/>
          </a:bodyPr>
          <a:lstStyle/>
          <a:p>
            <a:pPr marL="285750" indent="-285750">
              <a:buFont typeface="Wingdings" panose="05000000000000000000" pitchFamily="2" charset="2"/>
              <a:buChar char="q"/>
            </a:pPr>
            <a:r>
              <a:rPr lang="es-CO" dirty="0"/>
              <a:t>Future </a:t>
            </a:r>
            <a:r>
              <a:rPr lang="es-CO" dirty="0" err="1"/>
              <a:t>Value</a:t>
            </a:r>
            <a:r>
              <a:rPr lang="es-CO" dirty="0"/>
              <a:t> (FV)</a:t>
            </a:r>
          </a:p>
          <a:p>
            <a:pPr marL="285750" indent="-285750">
              <a:buFont typeface="Wingdings" panose="05000000000000000000" pitchFamily="2" charset="2"/>
              <a:buChar char="q"/>
            </a:pPr>
            <a:r>
              <a:rPr lang="en-US" dirty="0"/>
              <a:t>Internal rate of return (IRR)</a:t>
            </a:r>
            <a:endParaRPr lang="es-CO" dirty="0"/>
          </a:p>
          <a:p>
            <a:pPr marL="285750" indent="-285750">
              <a:buFont typeface="Wingdings" panose="05000000000000000000" pitchFamily="2" charset="2"/>
              <a:buChar char="q"/>
            </a:pPr>
            <a:r>
              <a:rPr lang="es-CO" dirty="0" err="1"/>
              <a:t>Life</a:t>
            </a:r>
            <a:r>
              <a:rPr lang="es-CO" dirty="0"/>
              <a:t> </a:t>
            </a:r>
            <a:r>
              <a:rPr lang="es-CO" dirty="0" err="1"/>
              <a:t>cycle</a:t>
            </a:r>
            <a:r>
              <a:rPr lang="es-CO" dirty="0"/>
              <a:t> </a:t>
            </a:r>
            <a:r>
              <a:rPr lang="es-CO" dirty="0" err="1"/>
              <a:t>costing</a:t>
            </a:r>
            <a:endParaRPr lang="es-CO" dirty="0"/>
          </a:p>
          <a:p>
            <a:pPr marL="285750" indent="-285750">
              <a:buFont typeface="Wingdings" panose="05000000000000000000" pitchFamily="2" charset="2"/>
              <a:buChar char="q"/>
            </a:pPr>
            <a:r>
              <a:rPr lang="es-CO" dirty="0"/>
              <a:t>Net </a:t>
            </a:r>
            <a:r>
              <a:rPr lang="es-CO" dirty="0" err="1"/>
              <a:t>Present</a:t>
            </a:r>
            <a:r>
              <a:rPr lang="es-CO" dirty="0"/>
              <a:t> </a:t>
            </a:r>
            <a:r>
              <a:rPr lang="es-CO" dirty="0" err="1"/>
              <a:t>Value</a:t>
            </a:r>
            <a:r>
              <a:rPr lang="es-CO" dirty="0"/>
              <a:t> (NPV)</a:t>
            </a:r>
          </a:p>
          <a:p>
            <a:pPr marL="285750" indent="-285750">
              <a:buFont typeface="Wingdings" panose="05000000000000000000" pitchFamily="2" charset="2"/>
              <a:buChar char="q"/>
            </a:pPr>
            <a:r>
              <a:rPr lang="es-CO" dirty="0" err="1"/>
              <a:t>Opex</a:t>
            </a:r>
            <a:endParaRPr lang="es-CO" dirty="0"/>
          </a:p>
          <a:p>
            <a:pPr marL="285750" indent="-285750">
              <a:buFont typeface="Wingdings" panose="05000000000000000000" pitchFamily="2" charset="2"/>
              <a:buChar char="q"/>
            </a:pPr>
            <a:r>
              <a:rPr lang="es-CO" dirty="0" err="1"/>
              <a:t>Payback</a:t>
            </a:r>
            <a:r>
              <a:rPr lang="es-CO" dirty="0"/>
              <a:t> </a:t>
            </a:r>
            <a:r>
              <a:rPr lang="es-CO" dirty="0" err="1"/>
              <a:t>period</a:t>
            </a:r>
            <a:endParaRPr lang="es-CO" dirty="0"/>
          </a:p>
          <a:p>
            <a:pPr marL="285750" indent="-285750">
              <a:buFont typeface="Wingdings" panose="05000000000000000000" pitchFamily="2" charset="2"/>
              <a:buChar char="q"/>
            </a:pPr>
            <a:r>
              <a:rPr lang="es-CO" dirty="0" err="1"/>
              <a:t>Present</a:t>
            </a:r>
            <a:r>
              <a:rPr lang="es-CO" dirty="0"/>
              <a:t> </a:t>
            </a:r>
            <a:r>
              <a:rPr lang="es-CO" dirty="0" err="1"/>
              <a:t>Value</a:t>
            </a:r>
            <a:r>
              <a:rPr lang="es-CO" dirty="0"/>
              <a:t> (PV)</a:t>
            </a:r>
          </a:p>
          <a:p>
            <a:pPr marL="285750" indent="-285750">
              <a:buFont typeface="Wingdings" panose="05000000000000000000" pitchFamily="2" charset="2"/>
              <a:buChar char="q"/>
            </a:pPr>
            <a:r>
              <a:rPr lang="es-CO" dirty="0" err="1"/>
              <a:t>Profit</a:t>
            </a:r>
            <a:r>
              <a:rPr lang="es-CO" dirty="0"/>
              <a:t>: Net </a:t>
            </a:r>
            <a:r>
              <a:rPr lang="es-CO" dirty="0" err="1"/>
              <a:t>Income</a:t>
            </a:r>
            <a:r>
              <a:rPr lang="es-CO" dirty="0"/>
              <a:t> </a:t>
            </a:r>
            <a:r>
              <a:rPr lang="es-CO" dirty="0" err="1"/>
              <a:t>or</a:t>
            </a:r>
            <a:r>
              <a:rPr lang="es-CO" dirty="0"/>
              <a:t> </a:t>
            </a:r>
            <a:r>
              <a:rPr lang="es-CO" dirty="0" err="1"/>
              <a:t>Earnings</a:t>
            </a:r>
            <a:endParaRPr lang="es-CO" dirty="0"/>
          </a:p>
          <a:p>
            <a:pPr marL="285750" indent="-285750">
              <a:buFont typeface="Wingdings" panose="05000000000000000000" pitchFamily="2" charset="2"/>
              <a:buChar char="q"/>
            </a:pPr>
            <a:r>
              <a:rPr lang="es-CO" dirty="0"/>
              <a:t>Residual </a:t>
            </a:r>
            <a:r>
              <a:rPr lang="es-CO" dirty="0" err="1"/>
              <a:t>value</a:t>
            </a:r>
            <a:endParaRPr lang="es-CO" dirty="0"/>
          </a:p>
          <a:p>
            <a:pPr marL="285750" indent="-285750">
              <a:buFont typeface="Wingdings" panose="05000000000000000000" pitchFamily="2" charset="2"/>
              <a:buChar char="q"/>
            </a:pPr>
            <a:r>
              <a:rPr lang="es-CO" dirty="0" err="1"/>
              <a:t>Revenues</a:t>
            </a:r>
            <a:endParaRPr lang="es-CO" dirty="0"/>
          </a:p>
          <a:p>
            <a:pPr marL="285750" indent="-285750">
              <a:buFont typeface="Wingdings" panose="05000000000000000000" pitchFamily="2" charset="2"/>
              <a:buChar char="q"/>
            </a:pPr>
            <a:r>
              <a:rPr lang="es-CO" dirty="0"/>
              <a:t>ROCE (</a:t>
            </a:r>
            <a:r>
              <a:rPr lang="es-CO" dirty="0" err="1"/>
              <a:t>Return</a:t>
            </a:r>
            <a:r>
              <a:rPr lang="es-CO" dirty="0"/>
              <a:t> </a:t>
            </a:r>
            <a:r>
              <a:rPr lang="es-CO" dirty="0" err="1"/>
              <a:t>On</a:t>
            </a:r>
            <a:r>
              <a:rPr lang="es-CO" dirty="0"/>
              <a:t> Capital </a:t>
            </a:r>
            <a:r>
              <a:rPr lang="es-CO" dirty="0" err="1"/>
              <a:t>Employed</a:t>
            </a:r>
            <a:r>
              <a:rPr lang="es-CO" dirty="0"/>
              <a:t>)</a:t>
            </a:r>
          </a:p>
          <a:p>
            <a:endParaRPr lang="es-CO" dirty="0"/>
          </a:p>
        </p:txBody>
      </p:sp>
    </p:spTree>
    <p:extLst>
      <p:ext uri="{BB962C8B-B14F-4D97-AF65-F5344CB8AC3E}">
        <p14:creationId xmlns:p14="http://schemas.microsoft.com/office/powerpoint/2010/main" val="35036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Main Inflows and Outflows contributing to the cash flow generation</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9" name="Imagen 8">
            <a:extLst>
              <a:ext uri="{FF2B5EF4-FFF2-40B4-BE49-F238E27FC236}">
                <a16:creationId xmlns:a16="http://schemas.microsoft.com/office/drawing/2014/main" id="{89959EF7-D205-4BBE-B802-5F28F45D9A3D}"/>
              </a:ext>
            </a:extLst>
          </p:cNvPr>
          <p:cNvPicPr>
            <a:picLocks noChangeAspect="1"/>
          </p:cNvPicPr>
          <p:nvPr/>
        </p:nvPicPr>
        <p:blipFill>
          <a:blip r:embed="rId3"/>
          <a:stretch>
            <a:fillRect/>
          </a:stretch>
        </p:blipFill>
        <p:spPr>
          <a:xfrm>
            <a:off x="2557758" y="1996074"/>
            <a:ext cx="7083380" cy="4320862"/>
          </a:xfrm>
          <a:prstGeom prst="rect">
            <a:avLst/>
          </a:prstGeom>
        </p:spPr>
      </p:pic>
    </p:spTree>
    <p:extLst>
      <p:ext uri="{BB962C8B-B14F-4D97-AF65-F5344CB8AC3E}">
        <p14:creationId xmlns:p14="http://schemas.microsoft.com/office/powerpoint/2010/main" val="402323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Economic</a:t>
            </a:r>
            <a:r>
              <a:rPr lang="es-CO" dirty="0"/>
              <a:t> </a:t>
            </a:r>
            <a:r>
              <a:rPr lang="es-CO" dirty="0" err="1"/>
              <a:t>modelling</a:t>
            </a:r>
            <a:r>
              <a:rPr lang="es-CO" dirty="0"/>
              <a:t> </a:t>
            </a:r>
            <a:r>
              <a:rPr lang="es-CO" dirty="0" err="1"/>
              <a:t>for</a:t>
            </a:r>
            <a:r>
              <a:rPr lang="es-CO" dirty="0"/>
              <a:t> </a:t>
            </a:r>
            <a:r>
              <a:rPr lang="es-CO" dirty="0" err="1"/>
              <a:t>services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4" name="CuadroTexto 3">
            <a:extLst>
              <a:ext uri="{FF2B5EF4-FFF2-40B4-BE49-F238E27FC236}">
                <a16:creationId xmlns:a16="http://schemas.microsoft.com/office/drawing/2014/main" id="{8FAA3C3E-44B6-46D5-BED9-30CDF9F290AF}"/>
              </a:ext>
            </a:extLst>
          </p:cNvPr>
          <p:cNvSpPr txBox="1"/>
          <p:nvPr/>
        </p:nvSpPr>
        <p:spPr>
          <a:xfrm>
            <a:off x="581192" y="2262554"/>
            <a:ext cx="7859423" cy="3139321"/>
          </a:xfrm>
          <a:prstGeom prst="rect">
            <a:avLst/>
          </a:prstGeom>
          <a:noFill/>
        </p:spPr>
        <p:txBody>
          <a:bodyPr wrap="square" rtlCol="0">
            <a:spAutoFit/>
          </a:bodyPr>
          <a:lstStyle/>
          <a:p>
            <a:r>
              <a:rPr lang="en-US" dirty="0"/>
              <a:t>The service related modelling is a subset of the overall NGN economic modelling that represents with less detail the analysis of technological variants and for a given network solution models with more detail the demand, dimensioning, tariffs, revenues and profitability of the services themselves.</a:t>
            </a:r>
          </a:p>
          <a:p>
            <a:endParaRPr lang="en-US" b="1" dirty="0"/>
          </a:p>
          <a:p>
            <a:r>
              <a:rPr lang="en-US" b="1" dirty="0">
                <a:solidFill>
                  <a:srgbClr val="0070C0"/>
                </a:solidFill>
              </a:rPr>
              <a:t>Service impacts on the network and business:</a:t>
            </a:r>
          </a:p>
          <a:p>
            <a:endParaRPr lang="en-US" dirty="0"/>
          </a:p>
          <a:p>
            <a:r>
              <a:rPr lang="en-US" dirty="0"/>
              <a:t>- the overall operation company</a:t>
            </a:r>
          </a:p>
          <a:p>
            <a:r>
              <a:rPr lang="en-US" dirty="0"/>
              <a:t>- the global network solution</a:t>
            </a:r>
          </a:p>
          <a:p>
            <a:r>
              <a:rPr lang="en-US" dirty="0"/>
              <a:t>- the broadband platform needed for all new services</a:t>
            </a:r>
          </a:p>
          <a:p>
            <a:r>
              <a:rPr lang="en-US" dirty="0"/>
              <a:t>- the specific platform for each service type</a:t>
            </a:r>
            <a:endParaRPr lang="es-CO" dirty="0"/>
          </a:p>
        </p:txBody>
      </p:sp>
      <p:pic>
        <p:nvPicPr>
          <p:cNvPr id="10" name="Imagen 9">
            <a:extLst>
              <a:ext uri="{FF2B5EF4-FFF2-40B4-BE49-F238E27FC236}">
                <a16:creationId xmlns:a16="http://schemas.microsoft.com/office/drawing/2014/main" id="{B349FE22-6A5C-4B7A-814F-8EAF19D90B1B}"/>
              </a:ext>
            </a:extLst>
          </p:cNvPr>
          <p:cNvPicPr>
            <a:picLocks noChangeAspect="1"/>
          </p:cNvPicPr>
          <p:nvPr/>
        </p:nvPicPr>
        <p:blipFill>
          <a:blip r:embed="rId3"/>
          <a:stretch>
            <a:fillRect/>
          </a:stretch>
        </p:blipFill>
        <p:spPr>
          <a:xfrm>
            <a:off x="8295902" y="2866349"/>
            <a:ext cx="3087206" cy="3073485"/>
          </a:xfrm>
          <a:prstGeom prst="rect">
            <a:avLst/>
          </a:prstGeom>
        </p:spPr>
      </p:pic>
    </p:spTree>
    <p:extLst>
      <p:ext uri="{BB962C8B-B14F-4D97-AF65-F5344CB8AC3E}">
        <p14:creationId xmlns:p14="http://schemas.microsoft.com/office/powerpoint/2010/main" val="1724763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err="1"/>
              <a:t>Economic</a:t>
            </a:r>
            <a:r>
              <a:rPr lang="es-CO" dirty="0"/>
              <a:t> </a:t>
            </a:r>
            <a:r>
              <a:rPr lang="es-CO" dirty="0" err="1"/>
              <a:t>modelling</a:t>
            </a:r>
            <a:r>
              <a:rPr lang="es-CO" dirty="0"/>
              <a:t> </a:t>
            </a:r>
            <a:r>
              <a:rPr lang="es-CO" dirty="0" err="1"/>
              <a:t>for</a:t>
            </a:r>
            <a:r>
              <a:rPr lang="es-CO" dirty="0"/>
              <a:t> </a:t>
            </a:r>
            <a:r>
              <a:rPr lang="es-CO" dirty="0" err="1"/>
              <a:t>services</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3" name="CuadroTexto 2">
            <a:extLst>
              <a:ext uri="{FF2B5EF4-FFF2-40B4-BE49-F238E27FC236}">
                <a16:creationId xmlns:a16="http://schemas.microsoft.com/office/drawing/2014/main" id="{4C9BEC89-58BA-4B0E-9B76-5D7002EBFD65}"/>
              </a:ext>
            </a:extLst>
          </p:cNvPr>
          <p:cNvSpPr txBox="1"/>
          <p:nvPr/>
        </p:nvSpPr>
        <p:spPr>
          <a:xfrm>
            <a:off x="879230" y="2161952"/>
            <a:ext cx="6619171" cy="4154984"/>
          </a:xfrm>
          <a:prstGeom prst="rect">
            <a:avLst/>
          </a:prstGeom>
          <a:noFill/>
        </p:spPr>
        <p:txBody>
          <a:bodyPr wrap="square" rtlCol="0">
            <a:spAutoFit/>
          </a:bodyPr>
          <a:lstStyle/>
          <a:p>
            <a:r>
              <a:rPr lang="en-US" sz="2000" dirty="0"/>
              <a:t>Modelling and differentiation of resources, cost drivers, revenue drivers with the corresponding cost allocation per service type is a must for the knowledge of impact from each service and to decide the introduction strategy per service or service bundle:</a:t>
            </a:r>
          </a:p>
          <a:p>
            <a:endParaRPr lang="en-US" sz="2000" dirty="0"/>
          </a:p>
          <a:p>
            <a:pPr marL="285750" indent="-285750">
              <a:buFontTx/>
              <a:buChar char="-"/>
            </a:pPr>
            <a:r>
              <a:rPr lang="en-US" dirty="0"/>
              <a:t>Major cost drivers for multimedia service require the evaluation of all dimensioning</a:t>
            </a:r>
          </a:p>
          <a:p>
            <a:pPr marL="285750" indent="-285750">
              <a:buFontTx/>
              <a:buChar char="-"/>
            </a:pPr>
            <a:r>
              <a:rPr lang="en-US" dirty="0"/>
              <a:t>Those units, dimensioning and costing has to be performed for the  network resources</a:t>
            </a:r>
          </a:p>
          <a:p>
            <a:pPr marL="285750" indent="-285750">
              <a:buFontTx/>
              <a:buChar char="-"/>
            </a:pPr>
            <a:r>
              <a:rPr lang="en-US" dirty="0"/>
              <a:t>Major revenue drivers for multimedia services need to consider the contract fee, monthly fee and usage/traffic dependent fee, either in erlangs, </a:t>
            </a:r>
            <a:r>
              <a:rPr lang="en-US" dirty="0" err="1"/>
              <a:t>Mbs</a:t>
            </a:r>
            <a:r>
              <a:rPr lang="en-US" dirty="0"/>
              <a:t>, time, delivery unit.</a:t>
            </a:r>
          </a:p>
          <a:p>
            <a:pPr marL="285750" indent="-285750">
              <a:buFontTx/>
              <a:buChar char="-"/>
            </a:pPr>
            <a:endParaRPr lang="es-CO" dirty="0"/>
          </a:p>
        </p:txBody>
      </p:sp>
      <p:pic>
        <p:nvPicPr>
          <p:cNvPr id="8" name="Imagen 7">
            <a:extLst>
              <a:ext uri="{FF2B5EF4-FFF2-40B4-BE49-F238E27FC236}">
                <a16:creationId xmlns:a16="http://schemas.microsoft.com/office/drawing/2014/main" id="{5E43CF40-4AAA-4AE1-8FA4-5A7195D1DB17}"/>
              </a:ext>
            </a:extLst>
          </p:cNvPr>
          <p:cNvPicPr>
            <a:picLocks noChangeAspect="1"/>
          </p:cNvPicPr>
          <p:nvPr/>
        </p:nvPicPr>
        <p:blipFill>
          <a:blip r:embed="rId3"/>
          <a:stretch>
            <a:fillRect/>
          </a:stretch>
        </p:blipFill>
        <p:spPr>
          <a:xfrm>
            <a:off x="8374299" y="2055315"/>
            <a:ext cx="3020531" cy="3200654"/>
          </a:xfrm>
          <a:prstGeom prst="rect">
            <a:avLst/>
          </a:prstGeom>
        </p:spPr>
      </p:pic>
    </p:spTree>
    <p:extLst>
      <p:ext uri="{BB962C8B-B14F-4D97-AF65-F5344CB8AC3E}">
        <p14:creationId xmlns:p14="http://schemas.microsoft.com/office/powerpoint/2010/main" val="3643265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n-US" dirty="0"/>
              <a:t>Cycle life amortization versus modernization</a:t>
            </a:r>
            <a:endParaRPr lang="es-CO" dirty="0"/>
          </a:p>
        </p:txBody>
      </p:sp>
      <p:sp>
        <p:nvSpPr>
          <p:cNvPr id="5" name="Marcador de fecha 4">
            <a:extLst>
              <a:ext uri="{FF2B5EF4-FFF2-40B4-BE49-F238E27FC236}">
                <a16:creationId xmlns:a16="http://schemas.microsoft.com/office/drawing/2014/main" id="{16CFED56-8E1C-42F7-B8FE-9FEFA4ED00E2}"/>
              </a:ext>
            </a:extLst>
          </p:cNvPr>
          <p:cNvSpPr>
            <a:spLocks noGrp="1"/>
          </p:cNvSpPr>
          <p:nvPr>
            <p:ph type="dt" sz="half" idx="10"/>
          </p:nvPr>
        </p:nvSpPr>
        <p:spPr>
          <a:xfrm>
            <a:off x="7605951" y="5939834"/>
            <a:ext cx="2844799" cy="365125"/>
          </a:xfrm>
        </p:spPr>
        <p:txBody>
          <a:bodyPr/>
          <a:lstStyle/>
          <a:p>
            <a:fld id="{DA36FBBB-37F8-40FD-B23B-F6274E4F3494}" type="datetime1">
              <a:rPr lang="es-CO" smtClean="0"/>
              <a:t>21/02/2023</a:t>
            </a:fld>
            <a:endParaRPr lang="en-US" dirty="0"/>
          </a:p>
        </p:txBody>
      </p:sp>
      <p:sp>
        <p:nvSpPr>
          <p:cNvPr id="6" name="Marcador de pie de página 5">
            <a:extLst>
              <a:ext uri="{FF2B5EF4-FFF2-40B4-BE49-F238E27FC236}">
                <a16:creationId xmlns:a16="http://schemas.microsoft.com/office/drawing/2014/main" id="{FD63605E-F1A4-4D13-91F2-86F7ED41BE7B}"/>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5AA28695-8507-4950-A957-57C9BC805DF1}"/>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9" name="Imagen 8">
            <a:extLst>
              <a:ext uri="{FF2B5EF4-FFF2-40B4-BE49-F238E27FC236}">
                <a16:creationId xmlns:a16="http://schemas.microsoft.com/office/drawing/2014/main" id="{21879604-F68F-4B2D-835E-D1C7C8C5647D}"/>
              </a:ext>
            </a:extLst>
          </p:cNvPr>
          <p:cNvPicPr>
            <a:picLocks noChangeAspect="1"/>
          </p:cNvPicPr>
          <p:nvPr/>
        </p:nvPicPr>
        <p:blipFill>
          <a:blip r:embed="rId3"/>
          <a:stretch>
            <a:fillRect/>
          </a:stretch>
        </p:blipFill>
        <p:spPr>
          <a:xfrm>
            <a:off x="2451279" y="2294211"/>
            <a:ext cx="7289442" cy="3657600"/>
          </a:xfrm>
          <a:prstGeom prst="rect">
            <a:avLst/>
          </a:prstGeom>
        </p:spPr>
      </p:pic>
      <p:sp>
        <p:nvSpPr>
          <p:cNvPr id="11" name="CuadroTexto 10">
            <a:extLst>
              <a:ext uri="{FF2B5EF4-FFF2-40B4-BE49-F238E27FC236}">
                <a16:creationId xmlns:a16="http://schemas.microsoft.com/office/drawing/2014/main" id="{96695E62-A410-49F2-BE0D-851C59436D63}"/>
              </a:ext>
            </a:extLst>
          </p:cNvPr>
          <p:cNvSpPr txBox="1"/>
          <p:nvPr/>
        </p:nvSpPr>
        <p:spPr>
          <a:xfrm>
            <a:off x="4039797" y="5971178"/>
            <a:ext cx="6096000" cy="400110"/>
          </a:xfrm>
          <a:prstGeom prst="rect">
            <a:avLst/>
          </a:prstGeom>
          <a:noFill/>
        </p:spPr>
        <p:txBody>
          <a:bodyPr wrap="square">
            <a:spAutoFit/>
          </a:bodyPr>
          <a:lstStyle/>
          <a:p>
            <a:r>
              <a:rPr lang="en-US" sz="2000" dirty="0">
                <a:solidFill>
                  <a:srgbClr val="0070C0"/>
                </a:solidFill>
              </a:rPr>
              <a:t>Examples of deployment scenarios over time</a:t>
            </a:r>
            <a:endParaRPr lang="es-CO" sz="2000" dirty="0">
              <a:solidFill>
                <a:srgbClr val="0070C0"/>
              </a:solidFill>
            </a:endParaRPr>
          </a:p>
        </p:txBody>
      </p:sp>
    </p:spTree>
    <p:extLst>
      <p:ext uri="{BB962C8B-B14F-4D97-AF65-F5344CB8AC3E}">
        <p14:creationId xmlns:p14="http://schemas.microsoft.com/office/powerpoint/2010/main" val="387340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err="1">
                <a:solidFill>
                  <a:srgbClr val="FFFFFF"/>
                </a:solidFill>
              </a:rPr>
              <a:t>Referencias</a:t>
            </a:r>
            <a:endParaRPr lang="en-US" sz="3200" dirty="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ITU.  Telecom Network Planning for evolving Network Architectures. Reference Manual. Part 1.</a:t>
            </a:r>
          </a:p>
          <a:p>
            <a:r>
              <a:rPr lang="en-US" dirty="0"/>
              <a:t>ITU.  Telecom Network Planning for evolving Network Architectures. Reference Manual. Part 2.</a:t>
            </a:r>
          </a:p>
          <a:p>
            <a:endParaRPr lang="en-US" dirty="0"/>
          </a:p>
          <a:p>
            <a:endParaRPr dirty="0"/>
          </a:p>
        </p:txBody>
      </p:sp>
      <p:sp>
        <p:nvSpPr>
          <p:cNvPr id="4" name="Marcador de fecha 3">
            <a:extLst>
              <a:ext uri="{FF2B5EF4-FFF2-40B4-BE49-F238E27FC236}">
                <a16:creationId xmlns:a16="http://schemas.microsoft.com/office/drawing/2014/main" id="{DB534CD5-3F28-482E-9912-05E62830D9E2}"/>
              </a:ext>
            </a:extLst>
          </p:cNvPr>
          <p:cNvSpPr>
            <a:spLocks noGrp="1"/>
          </p:cNvSpPr>
          <p:nvPr>
            <p:ph type="dt" sz="half" idx="10"/>
          </p:nvPr>
        </p:nvSpPr>
        <p:spPr/>
        <p:txBody>
          <a:bodyPr/>
          <a:lstStyle/>
          <a:p>
            <a:fld id="{B950CED6-0E04-4D78-9116-D9CB44500134}" type="datetime1">
              <a:rPr lang="es-CO" smtClean="0"/>
              <a:t>21/02/2023</a:t>
            </a:fld>
            <a:endParaRPr lang="en-US" dirty="0"/>
          </a:p>
        </p:txBody>
      </p:sp>
      <p:sp>
        <p:nvSpPr>
          <p:cNvPr id="5" name="Marcador de pie de página 4">
            <a:extLst>
              <a:ext uri="{FF2B5EF4-FFF2-40B4-BE49-F238E27FC236}">
                <a16:creationId xmlns:a16="http://schemas.microsoft.com/office/drawing/2014/main" id="{92E9EB32-4175-4A4B-8C7F-BC8D66A99249}"/>
              </a:ext>
            </a:extLst>
          </p:cNvPr>
          <p:cNvSpPr>
            <a:spLocks noGrp="1"/>
          </p:cNvSpPr>
          <p:nvPr>
            <p:ph type="ftr" sz="quarter" idx="11"/>
          </p:nvPr>
        </p:nvSpPr>
        <p:spPr/>
        <p:txBody>
          <a:bodyPr/>
          <a:lstStyle/>
          <a:p>
            <a:r>
              <a:rPr lang="en-US"/>
              <a:t>Telecom Network Planning</a:t>
            </a:r>
            <a:endParaRPr lang="en-US" dirty="0"/>
          </a:p>
        </p:txBody>
      </p:sp>
      <p:sp>
        <p:nvSpPr>
          <p:cNvPr id="6" name="Marcador de número de diapositiva 5">
            <a:extLst>
              <a:ext uri="{FF2B5EF4-FFF2-40B4-BE49-F238E27FC236}">
                <a16:creationId xmlns:a16="http://schemas.microsoft.com/office/drawing/2014/main" id="{CD3DBC64-B083-4AEE-A08E-1D0494A4F000}"/>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87403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err="1"/>
              <a:t>Requirements</a:t>
            </a:r>
            <a:r>
              <a:rPr lang="es-CO" dirty="0"/>
              <a:t> </a:t>
            </a:r>
            <a:r>
              <a:rPr lang="es-CO" dirty="0" err="1"/>
              <a:t>to</a:t>
            </a:r>
            <a:r>
              <a:rPr lang="es-CO" dirty="0"/>
              <a:t> </a:t>
            </a:r>
            <a:r>
              <a:rPr lang="es-CO" dirty="0" err="1"/>
              <a:t>the</a:t>
            </a:r>
            <a:r>
              <a:rPr lang="es-CO" dirty="0"/>
              <a:t> </a:t>
            </a:r>
            <a:r>
              <a:rPr lang="es-CO" dirty="0" err="1"/>
              <a:t>planners</a:t>
            </a:r>
            <a:endParaRPr lang="es-CO" dirty="0"/>
          </a:p>
        </p:txBody>
      </p:sp>
      <p:sp>
        <p:nvSpPr>
          <p:cNvPr id="3" name="Marcador de contenido 2">
            <a:extLst>
              <a:ext uri="{FF2B5EF4-FFF2-40B4-BE49-F238E27FC236}">
                <a16:creationId xmlns:a16="http://schemas.microsoft.com/office/drawing/2014/main" id="{43B88AB4-B46A-4E38-B1AF-88F30BEEC765}"/>
              </a:ext>
            </a:extLst>
          </p:cNvPr>
          <p:cNvSpPr>
            <a:spLocks noGrp="1"/>
          </p:cNvSpPr>
          <p:nvPr>
            <p:ph idx="1"/>
          </p:nvPr>
        </p:nvSpPr>
        <p:spPr>
          <a:xfrm>
            <a:off x="581192" y="2049459"/>
            <a:ext cx="6827793" cy="3975348"/>
          </a:xfrm>
        </p:spPr>
        <p:txBody>
          <a:bodyPr>
            <a:normAutofit fontScale="25000" lnSpcReduction="20000"/>
          </a:bodyPr>
          <a:lstStyle/>
          <a:p>
            <a:pPr marL="0" indent="0" algn="l">
              <a:buNone/>
            </a:pPr>
            <a:r>
              <a:rPr lang="en-US" sz="7400" b="1" dirty="0">
                <a:latin typeface="+mj-lt"/>
              </a:rPr>
              <a:t>o </a:t>
            </a:r>
            <a:r>
              <a:rPr lang="en-US" sz="8000" b="1" dirty="0">
                <a:latin typeface="+mj-lt"/>
              </a:rPr>
              <a:t>Network Oriented Needs</a:t>
            </a:r>
          </a:p>
          <a:p>
            <a:pPr marL="714375" indent="-304800" algn="l">
              <a:buFont typeface="Wingdings" panose="05000000000000000000" pitchFamily="2" charset="2"/>
              <a:buChar char="§"/>
            </a:pPr>
            <a:r>
              <a:rPr lang="en-US" sz="7200" dirty="0">
                <a:latin typeface="+mj-lt"/>
              </a:rPr>
              <a:t>How to forecast multimedia services and related traffic demands?</a:t>
            </a:r>
          </a:p>
          <a:p>
            <a:pPr marL="714375" indent="-304800" algn="l">
              <a:buFont typeface="Wingdings" panose="05000000000000000000" pitchFamily="2" charset="2"/>
              <a:buChar char="§"/>
            </a:pPr>
            <a:r>
              <a:rPr lang="en-US" sz="7200" dirty="0">
                <a:latin typeface="+mj-lt"/>
              </a:rPr>
              <a:t>How many nodes to install, especially for NGN?</a:t>
            </a:r>
          </a:p>
          <a:p>
            <a:pPr marL="714375" indent="-304800" algn="l">
              <a:buFont typeface="Wingdings" panose="05000000000000000000" pitchFamily="2" charset="2"/>
              <a:buChar char="§"/>
            </a:pPr>
            <a:r>
              <a:rPr lang="en-US" sz="7200" dirty="0">
                <a:latin typeface="+mj-lt"/>
              </a:rPr>
              <a:t>What is best location for new systems and related communication media?</a:t>
            </a:r>
          </a:p>
          <a:p>
            <a:pPr marL="714375" indent="-304800" algn="l">
              <a:buFont typeface="Wingdings" panose="05000000000000000000" pitchFamily="2" charset="2"/>
              <a:buChar char="§"/>
            </a:pPr>
            <a:r>
              <a:rPr lang="en-US" sz="7200" dirty="0">
                <a:latin typeface="+mj-lt"/>
              </a:rPr>
              <a:t>What is the best network architecture and routing in NGN?</a:t>
            </a:r>
          </a:p>
          <a:p>
            <a:pPr marL="714375" indent="-304800" algn="l">
              <a:buFont typeface="Wingdings" panose="05000000000000000000" pitchFamily="2" charset="2"/>
              <a:buChar char="§"/>
            </a:pPr>
            <a:r>
              <a:rPr lang="en-US" sz="7200" dirty="0">
                <a:latin typeface="+mj-lt"/>
              </a:rPr>
              <a:t>Best balance between built and lease for infrastructure?</a:t>
            </a:r>
          </a:p>
          <a:p>
            <a:pPr marL="714375" indent="-304800" algn="l">
              <a:buFont typeface="Wingdings" panose="05000000000000000000" pitchFamily="2" charset="2"/>
              <a:buChar char="§"/>
            </a:pPr>
            <a:r>
              <a:rPr lang="en-US" sz="7200" dirty="0">
                <a:latin typeface="+mj-lt"/>
              </a:rPr>
              <a:t>How to plan capacity evolution and solutions migration towards NGN and towards 4G, 5G.</a:t>
            </a:r>
          </a:p>
          <a:p>
            <a:pPr marL="714375" indent="-304800" algn="l">
              <a:buFont typeface="Wingdings" panose="05000000000000000000" pitchFamily="2" charset="2"/>
              <a:buChar char="§"/>
            </a:pPr>
            <a:r>
              <a:rPr lang="en-US" sz="7200" dirty="0">
                <a:latin typeface="+mj-lt"/>
              </a:rPr>
              <a:t>How to converge service applications and platforms through different access technologies?</a:t>
            </a:r>
          </a:p>
          <a:p>
            <a:pPr marL="714375" indent="-304800" algn="l">
              <a:buFont typeface="Wingdings" panose="05000000000000000000" pitchFamily="2" charset="2"/>
              <a:buChar char="§"/>
            </a:pPr>
            <a:r>
              <a:rPr lang="en-US" sz="7200" dirty="0">
                <a:latin typeface="+mj-lt"/>
              </a:rPr>
              <a:t>How to ensure SLA and protection level?</a:t>
            </a:r>
            <a:endParaRPr lang="en-US" sz="3600" dirty="0">
              <a:latin typeface="+mj-lt"/>
            </a:endParaRPr>
          </a:p>
        </p:txBody>
      </p:sp>
      <p:pic>
        <p:nvPicPr>
          <p:cNvPr id="4" name="Imagen 3">
            <a:extLst>
              <a:ext uri="{FF2B5EF4-FFF2-40B4-BE49-F238E27FC236}">
                <a16:creationId xmlns:a16="http://schemas.microsoft.com/office/drawing/2014/main" id="{48A21247-11AF-48F8-82C1-7077F69F5D23}"/>
              </a:ext>
            </a:extLst>
          </p:cNvPr>
          <p:cNvPicPr>
            <a:picLocks noChangeAspect="1"/>
          </p:cNvPicPr>
          <p:nvPr/>
        </p:nvPicPr>
        <p:blipFill>
          <a:blip r:embed="rId2"/>
          <a:stretch>
            <a:fillRect/>
          </a:stretch>
        </p:blipFill>
        <p:spPr>
          <a:xfrm>
            <a:off x="7644912" y="3115406"/>
            <a:ext cx="4026494" cy="1843455"/>
          </a:xfrm>
          <a:prstGeom prst="rect">
            <a:avLst/>
          </a:prstGeom>
        </p:spPr>
      </p:pic>
      <p:sp>
        <p:nvSpPr>
          <p:cNvPr id="5" name="Marcador de fecha 4">
            <a:extLst>
              <a:ext uri="{FF2B5EF4-FFF2-40B4-BE49-F238E27FC236}">
                <a16:creationId xmlns:a16="http://schemas.microsoft.com/office/drawing/2014/main" id="{44EF3C94-7803-4A44-A740-A3F4FDD9A94F}"/>
              </a:ext>
            </a:extLst>
          </p:cNvPr>
          <p:cNvSpPr>
            <a:spLocks noGrp="1"/>
          </p:cNvSpPr>
          <p:nvPr>
            <p:ph type="dt" sz="half" idx="10"/>
          </p:nvPr>
        </p:nvSpPr>
        <p:spPr/>
        <p:txBody>
          <a:bodyPr/>
          <a:lstStyle/>
          <a:p>
            <a:fld id="{042A27FD-E99B-4566-8124-77B099FF2F91}" type="datetime1">
              <a:rPr lang="es-CO" smtClean="0"/>
              <a:t>21/02/2023</a:t>
            </a:fld>
            <a:endParaRPr lang="en-US" dirty="0"/>
          </a:p>
        </p:txBody>
      </p:sp>
      <p:sp>
        <p:nvSpPr>
          <p:cNvPr id="6" name="Marcador de pie de página 5">
            <a:extLst>
              <a:ext uri="{FF2B5EF4-FFF2-40B4-BE49-F238E27FC236}">
                <a16:creationId xmlns:a16="http://schemas.microsoft.com/office/drawing/2014/main" id="{B5419592-25A8-4E7B-82BB-D7D292A077EC}"/>
              </a:ext>
            </a:extLst>
          </p:cNvPr>
          <p:cNvSpPr>
            <a:spLocks noGrp="1"/>
          </p:cNvSpPr>
          <p:nvPr>
            <p:ph type="ftr" sz="quarter" idx="11"/>
          </p:nvPr>
        </p:nvSpPr>
        <p:spPr/>
        <p:txBody>
          <a:bodyPr/>
          <a:lstStyle/>
          <a:p>
            <a:r>
              <a:rPr lang="en-US"/>
              <a:t>Telecom Network Planning</a:t>
            </a:r>
            <a:endParaRPr lang="en-US" dirty="0"/>
          </a:p>
        </p:txBody>
      </p:sp>
      <p:sp>
        <p:nvSpPr>
          <p:cNvPr id="7" name="Marcador de número de diapositiva 6">
            <a:extLst>
              <a:ext uri="{FF2B5EF4-FFF2-40B4-BE49-F238E27FC236}">
                <a16:creationId xmlns:a16="http://schemas.microsoft.com/office/drawing/2014/main" id="{EAC3FF57-57EE-493C-A7DB-AE67BF61216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40256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err="1"/>
              <a:t>Requirements</a:t>
            </a:r>
            <a:r>
              <a:rPr lang="es-CO" dirty="0"/>
              <a:t> </a:t>
            </a:r>
            <a:r>
              <a:rPr lang="es-CO" dirty="0" err="1"/>
              <a:t>to</a:t>
            </a:r>
            <a:r>
              <a:rPr lang="es-CO" dirty="0"/>
              <a:t> </a:t>
            </a:r>
            <a:r>
              <a:rPr lang="es-CO" dirty="0" err="1"/>
              <a:t>the</a:t>
            </a:r>
            <a:r>
              <a:rPr lang="es-CO" dirty="0"/>
              <a:t> </a:t>
            </a:r>
            <a:r>
              <a:rPr lang="es-CO" dirty="0" err="1"/>
              <a:t>planners</a:t>
            </a:r>
            <a:endParaRPr lang="es-CO" dirty="0"/>
          </a:p>
        </p:txBody>
      </p:sp>
      <p:sp>
        <p:nvSpPr>
          <p:cNvPr id="3" name="Marcador de contenido 2">
            <a:extLst>
              <a:ext uri="{FF2B5EF4-FFF2-40B4-BE49-F238E27FC236}">
                <a16:creationId xmlns:a16="http://schemas.microsoft.com/office/drawing/2014/main" id="{43B88AB4-B46A-4E38-B1AF-88F30BEEC765}"/>
              </a:ext>
            </a:extLst>
          </p:cNvPr>
          <p:cNvSpPr>
            <a:spLocks noGrp="1"/>
          </p:cNvSpPr>
          <p:nvPr>
            <p:ph idx="1"/>
          </p:nvPr>
        </p:nvSpPr>
        <p:spPr>
          <a:xfrm>
            <a:off x="581192" y="1715956"/>
            <a:ext cx="6218193" cy="3975348"/>
          </a:xfrm>
        </p:spPr>
        <p:txBody>
          <a:bodyPr>
            <a:normAutofit fontScale="92500" lnSpcReduction="10000"/>
          </a:bodyPr>
          <a:lstStyle/>
          <a:p>
            <a:pPr marL="0" indent="0" algn="l">
              <a:buNone/>
            </a:pPr>
            <a:r>
              <a:rPr lang="en-US" sz="3600" b="1" dirty="0">
                <a:latin typeface="+mj-lt"/>
              </a:rPr>
              <a:t>o</a:t>
            </a:r>
            <a:r>
              <a:rPr lang="en-US" sz="7400" b="1" dirty="0">
                <a:latin typeface="+mj-lt"/>
              </a:rPr>
              <a:t> </a:t>
            </a:r>
            <a:r>
              <a:rPr lang="en-US" sz="3000" b="1" dirty="0">
                <a:latin typeface="+mj-lt"/>
              </a:rPr>
              <a:t>Operation Support Needs</a:t>
            </a:r>
            <a:endParaRPr lang="en-US" sz="7100" b="1" dirty="0">
              <a:latin typeface="+mj-lt"/>
            </a:endParaRPr>
          </a:p>
          <a:p>
            <a:pPr marL="714375" indent="-304800" algn="l">
              <a:buFont typeface="Wingdings" panose="05000000000000000000" pitchFamily="2" charset="2"/>
              <a:buChar char="§"/>
            </a:pPr>
            <a:r>
              <a:rPr lang="en-US" sz="2200" dirty="0">
                <a:latin typeface="+mj-lt"/>
              </a:rPr>
              <a:t>How to evaluate alternatives for direct operation and outsourcing?</a:t>
            </a:r>
          </a:p>
          <a:p>
            <a:pPr marL="714375" indent="-304800" algn="l">
              <a:buFont typeface="Wingdings" panose="05000000000000000000" pitchFamily="2" charset="2"/>
              <a:buChar char="§"/>
            </a:pPr>
            <a:r>
              <a:rPr lang="en-US" sz="2200" dirty="0">
                <a:latin typeface="+mj-lt"/>
              </a:rPr>
              <a:t>How to organize and engineer the new operation processes?</a:t>
            </a:r>
          </a:p>
          <a:p>
            <a:pPr marL="714375" indent="-304800" algn="l">
              <a:buFont typeface="Wingdings" panose="05000000000000000000" pitchFamily="2" charset="2"/>
              <a:buChar char="§"/>
            </a:pPr>
            <a:r>
              <a:rPr lang="en-US" sz="2200" dirty="0">
                <a:latin typeface="+mj-lt"/>
              </a:rPr>
              <a:t>Which IT applications ensure an efficient support to operation?</a:t>
            </a:r>
          </a:p>
          <a:p>
            <a:pPr marL="714375" indent="-304800" algn="l">
              <a:buFont typeface="Wingdings" panose="05000000000000000000" pitchFamily="2" charset="2"/>
              <a:buChar char="§"/>
            </a:pPr>
            <a:r>
              <a:rPr lang="en-US" sz="2200" dirty="0">
                <a:latin typeface="+mj-lt"/>
              </a:rPr>
              <a:t>How to train labor force on the new operational activities?</a:t>
            </a:r>
          </a:p>
        </p:txBody>
      </p:sp>
      <p:pic>
        <p:nvPicPr>
          <p:cNvPr id="4" name="Imagen 3">
            <a:extLst>
              <a:ext uri="{FF2B5EF4-FFF2-40B4-BE49-F238E27FC236}">
                <a16:creationId xmlns:a16="http://schemas.microsoft.com/office/drawing/2014/main" id="{48A21247-11AF-48F8-82C1-7077F69F5D23}"/>
              </a:ext>
            </a:extLst>
          </p:cNvPr>
          <p:cNvPicPr>
            <a:picLocks noChangeAspect="1"/>
          </p:cNvPicPr>
          <p:nvPr/>
        </p:nvPicPr>
        <p:blipFill>
          <a:blip r:embed="rId2"/>
          <a:stretch>
            <a:fillRect/>
          </a:stretch>
        </p:blipFill>
        <p:spPr>
          <a:xfrm>
            <a:off x="7644912" y="3115406"/>
            <a:ext cx="4026494" cy="1843455"/>
          </a:xfrm>
          <a:prstGeom prst="rect">
            <a:avLst/>
          </a:prstGeom>
        </p:spPr>
      </p:pic>
      <p:sp>
        <p:nvSpPr>
          <p:cNvPr id="5" name="Marcador de fecha 4">
            <a:extLst>
              <a:ext uri="{FF2B5EF4-FFF2-40B4-BE49-F238E27FC236}">
                <a16:creationId xmlns:a16="http://schemas.microsoft.com/office/drawing/2014/main" id="{9D7A70F7-D9CF-4233-84BE-DE3D5DFEFA46}"/>
              </a:ext>
            </a:extLst>
          </p:cNvPr>
          <p:cNvSpPr>
            <a:spLocks noGrp="1"/>
          </p:cNvSpPr>
          <p:nvPr>
            <p:ph type="dt" sz="half" idx="10"/>
          </p:nvPr>
        </p:nvSpPr>
        <p:spPr/>
        <p:txBody>
          <a:bodyPr/>
          <a:lstStyle/>
          <a:p>
            <a:fld id="{10818603-FB6E-458B-A77D-6C018D528FA7}" type="datetime1">
              <a:rPr lang="es-CO" smtClean="0"/>
              <a:t>21/02/2023</a:t>
            </a:fld>
            <a:endParaRPr lang="en-US" dirty="0"/>
          </a:p>
        </p:txBody>
      </p:sp>
      <p:sp>
        <p:nvSpPr>
          <p:cNvPr id="6" name="Marcador de pie de página 5">
            <a:extLst>
              <a:ext uri="{FF2B5EF4-FFF2-40B4-BE49-F238E27FC236}">
                <a16:creationId xmlns:a16="http://schemas.microsoft.com/office/drawing/2014/main" id="{DFDAF9EE-E325-4E93-98D1-9605A5287FEE}"/>
              </a:ext>
            </a:extLst>
          </p:cNvPr>
          <p:cNvSpPr>
            <a:spLocks noGrp="1"/>
          </p:cNvSpPr>
          <p:nvPr>
            <p:ph type="ftr" sz="quarter" idx="11"/>
          </p:nvPr>
        </p:nvSpPr>
        <p:spPr/>
        <p:txBody>
          <a:bodyPr/>
          <a:lstStyle/>
          <a:p>
            <a:r>
              <a:rPr lang="en-US" dirty="0"/>
              <a:t>Telecom Network Planning</a:t>
            </a:r>
          </a:p>
        </p:txBody>
      </p:sp>
      <p:sp>
        <p:nvSpPr>
          <p:cNvPr id="7" name="Marcador de número de diapositiva 6">
            <a:extLst>
              <a:ext uri="{FF2B5EF4-FFF2-40B4-BE49-F238E27FC236}">
                <a16:creationId xmlns:a16="http://schemas.microsoft.com/office/drawing/2014/main" id="{F8B19796-C6CB-4404-B329-5CE442F9302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6269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err="1"/>
              <a:t>Typical</a:t>
            </a:r>
            <a:r>
              <a:rPr lang="es-CO" dirty="0"/>
              <a:t> </a:t>
            </a:r>
            <a:r>
              <a:rPr lang="es-CO" dirty="0" err="1"/>
              <a:t>network</a:t>
            </a:r>
            <a:r>
              <a:rPr lang="es-CO" dirty="0"/>
              <a:t> </a:t>
            </a:r>
            <a:r>
              <a:rPr lang="es-CO" dirty="0" err="1"/>
              <a:t>planning</a:t>
            </a:r>
            <a:r>
              <a:rPr lang="es-CO" dirty="0"/>
              <a:t> </a:t>
            </a:r>
            <a:r>
              <a:rPr lang="es-CO" dirty="0" err="1"/>
              <a:t>tasks</a:t>
            </a:r>
            <a:endParaRPr lang="es-CO" dirty="0"/>
          </a:p>
        </p:txBody>
      </p:sp>
      <p:sp>
        <p:nvSpPr>
          <p:cNvPr id="3" name="Marcador de contenido 2">
            <a:extLst>
              <a:ext uri="{FF2B5EF4-FFF2-40B4-BE49-F238E27FC236}">
                <a16:creationId xmlns:a16="http://schemas.microsoft.com/office/drawing/2014/main" id="{43B88AB4-B46A-4E38-B1AF-88F30BEEC765}"/>
              </a:ext>
            </a:extLst>
          </p:cNvPr>
          <p:cNvSpPr>
            <a:spLocks noGrp="1"/>
          </p:cNvSpPr>
          <p:nvPr>
            <p:ph idx="1"/>
          </p:nvPr>
        </p:nvSpPr>
        <p:spPr>
          <a:xfrm>
            <a:off x="581192" y="2049459"/>
            <a:ext cx="6218193" cy="3975348"/>
          </a:xfrm>
        </p:spPr>
        <p:txBody>
          <a:bodyPr>
            <a:normAutofit fontScale="25000" lnSpcReduction="20000"/>
          </a:bodyPr>
          <a:lstStyle/>
          <a:p>
            <a:pPr marL="363538" indent="-187325" algn="l">
              <a:buFont typeface="Wingdings" panose="05000000000000000000" pitchFamily="2" charset="2"/>
              <a:buChar char="§"/>
            </a:pPr>
            <a:r>
              <a:rPr lang="en-US" sz="8000" dirty="0">
                <a:latin typeface="+mj-lt"/>
              </a:rPr>
              <a:t>Initial situation analysis for economy, customers, services and network</a:t>
            </a:r>
          </a:p>
          <a:p>
            <a:pPr marL="363538" indent="-187325" algn="l">
              <a:buFont typeface="Wingdings" panose="05000000000000000000" pitchFamily="2" charset="2"/>
              <a:buChar char="§"/>
            </a:pPr>
            <a:r>
              <a:rPr lang="en-US" sz="8000" dirty="0">
                <a:latin typeface="+mj-lt"/>
              </a:rPr>
              <a:t>Problem partitioning</a:t>
            </a:r>
          </a:p>
          <a:p>
            <a:pPr marL="363538" indent="-187325" algn="l">
              <a:buFont typeface="Wingdings" panose="05000000000000000000" pitchFamily="2" charset="2"/>
              <a:buChar char="§"/>
            </a:pPr>
            <a:r>
              <a:rPr lang="en-US" sz="8000" dirty="0">
                <a:latin typeface="+mj-lt"/>
              </a:rPr>
              <a:t>Data gathering</a:t>
            </a:r>
          </a:p>
          <a:p>
            <a:pPr marL="363538" indent="-187325" algn="l">
              <a:buFont typeface="Wingdings" panose="05000000000000000000" pitchFamily="2" charset="2"/>
              <a:buChar char="§"/>
            </a:pPr>
            <a:r>
              <a:rPr lang="en-US" sz="8000" dirty="0">
                <a:latin typeface="+mj-lt"/>
              </a:rPr>
              <a:t>Definition of alternatives per scenario</a:t>
            </a:r>
          </a:p>
          <a:p>
            <a:pPr marL="363538" indent="-187325" algn="l">
              <a:buFont typeface="Wingdings" panose="05000000000000000000" pitchFamily="2" charset="2"/>
              <a:buChar char="§"/>
            </a:pPr>
            <a:r>
              <a:rPr lang="en-US" sz="8000" dirty="0">
                <a:latin typeface="+mj-lt"/>
              </a:rPr>
              <a:t>Mapping solutions per scenario</a:t>
            </a:r>
          </a:p>
          <a:p>
            <a:pPr marL="363538" indent="-187325" algn="l">
              <a:buFont typeface="Wingdings" panose="05000000000000000000" pitchFamily="2" charset="2"/>
              <a:buChar char="§"/>
            </a:pPr>
            <a:r>
              <a:rPr lang="en-US" sz="8000" dirty="0">
                <a:latin typeface="+mj-lt"/>
              </a:rPr>
              <a:t>Design, dimensioning, location and costing</a:t>
            </a:r>
          </a:p>
          <a:p>
            <a:pPr marL="363538" indent="-187325" algn="l">
              <a:buFont typeface="Wingdings" panose="05000000000000000000" pitchFamily="2" charset="2"/>
              <a:buChar char="§"/>
            </a:pPr>
            <a:r>
              <a:rPr lang="en-US" sz="8000" dirty="0">
                <a:latin typeface="+mj-lt"/>
              </a:rPr>
              <a:t>Optimization</a:t>
            </a:r>
          </a:p>
          <a:p>
            <a:pPr marL="363538" indent="-187325" algn="l">
              <a:buFont typeface="Wingdings" panose="05000000000000000000" pitchFamily="2" charset="2"/>
              <a:buChar char="§"/>
            </a:pPr>
            <a:r>
              <a:rPr lang="en-US" sz="8000" dirty="0">
                <a:latin typeface="+mj-lt"/>
              </a:rPr>
              <a:t>Sensitivity analysis to uncertain variables</a:t>
            </a:r>
          </a:p>
          <a:p>
            <a:pPr marL="363538" indent="-187325" algn="l">
              <a:buFont typeface="Wingdings" panose="05000000000000000000" pitchFamily="2" charset="2"/>
              <a:buChar char="§"/>
            </a:pPr>
            <a:r>
              <a:rPr lang="en-US" sz="8000" dirty="0">
                <a:latin typeface="+mj-lt"/>
              </a:rPr>
              <a:t>Plan selection and consolidation</a:t>
            </a:r>
          </a:p>
          <a:p>
            <a:pPr marL="363538" indent="-187325" algn="l">
              <a:buFont typeface="Wingdings" panose="05000000000000000000" pitchFamily="2" charset="2"/>
              <a:buChar char="§"/>
            </a:pPr>
            <a:r>
              <a:rPr lang="en-US" sz="8000" dirty="0">
                <a:latin typeface="+mj-lt"/>
              </a:rPr>
              <a:t>Reporting</a:t>
            </a:r>
            <a:endParaRPr lang="en-US" sz="7400" dirty="0">
              <a:latin typeface="+mj-lt"/>
            </a:endParaRPr>
          </a:p>
        </p:txBody>
      </p:sp>
      <p:pic>
        <p:nvPicPr>
          <p:cNvPr id="4" name="Imagen 3">
            <a:extLst>
              <a:ext uri="{FF2B5EF4-FFF2-40B4-BE49-F238E27FC236}">
                <a16:creationId xmlns:a16="http://schemas.microsoft.com/office/drawing/2014/main" id="{48A21247-11AF-48F8-82C1-7077F69F5D23}"/>
              </a:ext>
            </a:extLst>
          </p:cNvPr>
          <p:cNvPicPr>
            <a:picLocks noChangeAspect="1"/>
          </p:cNvPicPr>
          <p:nvPr/>
        </p:nvPicPr>
        <p:blipFill>
          <a:blip r:embed="rId2"/>
          <a:stretch>
            <a:fillRect/>
          </a:stretch>
        </p:blipFill>
        <p:spPr>
          <a:xfrm>
            <a:off x="7644912" y="3115406"/>
            <a:ext cx="4026494" cy="1843455"/>
          </a:xfrm>
          <a:prstGeom prst="rect">
            <a:avLst/>
          </a:prstGeom>
        </p:spPr>
      </p:pic>
      <p:sp>
        <p:nvSpPr>
          <p:cNvPr id="5" name="Marcador de fecha 4">
            <a:extLst>
              <a:ext uri="{FF2B5EF4-FFF2-40B4-BE49-F238E27FC236}">
                <a16:creationId xmlns:a16="http://schemas.microsoft.com/office/drawing/2014/main" id="{746A1BEF-1068-4BDA-9E44-5FA988EEFA14}"/>
              </a:ext>
            </a:extLst>
          </p:cNvPr>
          <p:cNvSpPr>
            <a:spLocks noGrp="1"/>
          </p:cNvSpPr>
          <p:nvPr>
            <p:ph type="dt" sz="half" idx="10"/>
          </p:nvPr>
        </p:nvSpPr>
        <p:spPr/>
        <p:txBody>
          <a:bodyPr/>
          <a:lstStyle/>
          <a:p>
            <a:fld id="{345A5CF1-3AD0-4BF2-91B5-9DB833E56C36}" type="datetime1">
              <a:rPr lang="es-CO" smtClean="0"/>
              <a:t>21/02/2023</a:t>
            </a:fld>
            <a:endParaRPr lang="en-US" dirty="0"/>
          </a:p>
        </p:txBody>
      </p:sp>
      <p:sp>
        <p:nvSpPr>
          <p:cNvPr id="6" name="Marcador de pie de página 5">
            <a:extLst>
              <a:ext uri="{FF2B5EF4-FFF2-40B4-BE49-F238E27FC236}">
                <a16:creationId xmlns:a16="http://schemas.microsoft.com/office/drawing/2014/main" id="{ED9B362F-221F-484E-A766-F5A9F5753032}"/>
              </a:ext>
            </a:extLst>
          </p:cNvPr>
          <p:cNvSpPr>
            <a:spLocks noGrp="1"/>
          </p:cNvSpPr>
          <p:nvPr>
            <p:ph type="ftr" sz="quarter" idx="11"/>
          </p:nvPr>
        </p:nvSpPr>
        <p:spPr/>
        <p:txBody>
          <a:bodyPr/>
          <a:lstStyle/>
          <a:p>
            <a:r>
              <a:rPr lang="en-US"/>
              <a:t>Telecom Network Planning</a:t>
            </a:r>
            <a:endParaRPr lang="en-US" dirty="0"/>
          </a:p>
        </p:txBody>
      </p:sp>
      <p:sp>
        <p:nvSpPr>
          <p:cNvPr id="7" name="Marcador de número de diapositiva 6">
            <a:extLst>
              <a:ext uri="{FF2B5EF4-FFF2-40B4-BE49-F238E27FC236}">
                <a16:creationId xmlns:a16="http://schemas.microsoft.com/office/drawing/2014/main" id="{C1C6EFC0-F577-4496-8087-3D9E8FB3FE3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5629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a:t>Network </a:t>
            </a:r>
            <a:r>
              <a:rPr lang="es-CO" dirty="0" err="1"/>
              <a:t>planning</a:t>
            </a:r>
            <a:r>
              <a:rPr lang="es-CO" dirty="0"/>
              <a:t> </a:t>
            </a:r>
            <a:r>
              <a:rPr lang="es-CO" dirty="0" err="1"/>
              <a:t>processes</a:t>
            </a:r>
            <a:endParaRPr lang="es-CO" dirty="0"/>
          </a:p>
        </p:txBody>
      </p:sp>
      <p:pic>
        <p:nvPicPr>
          <p:cNvPr id="6" name="Imagen 5">
            <a:extLst>
              <a:ext uri="{FF2B5EF4-FFF2-40B4-BE49-F238E27FC236}">
                <a16:creationId xmlns:a16="http://schemas.microsoft.com/office/drawing/2014/main" id="{4BE99E28-D4A9-494A-9935-00D4CF83E94F}"/>
              </a:ext>
            </a:extLst>
          </p:cNvPr>
          <p:cNvPicPr>
            <a:picLocks noChangeAspect="1"/>
          </p:cNvPicPr>
          <p:nvPr/>
        </p:nvPicPr>
        <p:blipFill>
          <a:blip r:embed="rId2"/>
          <a:stretch>
            <a:fillRect/>
          </a:stretch>
        </p:blipFill>
        <p:spPr>
          <a:xfrm>
            <a:off x="1794456" y="1837094"/>
            <a:ext cx="8603087" cy="4662152"/>
          </a:xfrm>
          <a:prstGeom prst="rect">
            <a:avLst/>
          </a:prstGeom>
        </p:spPr>
      </p:pic>
      <p:sp>
        <p:nvSpPr>
          <p:cNvPr id="7" name="Marcador de fecha 6">
            <a:extLst>
              <a:ext uri="{FF2B5EF4-FFF2-40B4-BE49-F238E27FC236}">
                <a16:creationId xmlns:a16="http://schemas.microsoft.com/office/drawing/2014/main" id="{96E4E83B-877C-493A-B9BD-885473E3F384}"/>
              </a:ext>
            </a:extLst>
          </p:cNvPr>
          <p:cNvSpPr>
            <a:spLocks noGrp="1"/>
          </p:cNvSpPr>
          <p:nvPr>
            <p:ph type="dt" sz="half" idx="10"/>
          </p:nvPr>
        </p:nvSpPr>
        <p:spPr/>
        <p:txBody>
          <a:bodyPr/>
          <a:lstStyle/>
          <a:p>
            <a:fld id="{714E1F3F-E071-4FB0-86D8-9A63633E83BB}" type="datetime1">
              <a:rPr lang="es-CO" smtClean="0"/>
              <a:t>21/02/2023</a:t>
            </a:fld>
            <a:endParaRPr lang="en-US" dirty="0"/>
          </a:p>
        </p:txBody>
      </p:sp>
      <p:sp>
        <p:nvSpPr>
          <p:cNvPr id="8" name="Marcador de pie de página 7">
            <a:extLst>
              <a:ext uri="{FF2B5EF4-FFF2-40B4-BE49-F238E27FC236}">
                <a16:creationId xmlns:a16="http://schemas.microsoft.com/office/drawing/2014/main" id="{3BEE6156-89F9-47DF-8082-0758DFBD29EC}"/>
              </a:ext>
            </a:extLst>
          </p:cNvPr>
          <p:cNvSpPr>
            <a:spLocks noGrp="1"/>
          </p:cNvSpPr>
          <p:nvPr>
            <p:ph type="ftr" sz="quarter" idx="11"/>
          </p:nvPr>
        </p:nvSpPr>
        <p:spPr/>
        <p:txBody>
          <a:bodyPr/>
          <a:lstStyle/>
          <a:p>
            <a:r>
              <a:rPr lang="en-US"/>
              <a:t>Telecom Network Planning</a:t>
            </a:r>
            <a:endParaRPr lang="en-US" dirty="0"/>
          </a:p>
        </p:txBody>
      </p:sp>
      <p:sp>
        <p:nvSpPr>
          <p:cNvPr id="9" name="Marcador de número de diapositiva 8">
            <a:extLst>
              <a:ext uri="{FF2B5EF4-FFF2-40B4-BE49-F238E27FC236}">
                <a16:creationId xmlns:a16="http://schemas.microsoft.com/office/drawing/2014/main" id="{FE6D9331-7819-494A-B1AA-1C129DFD67D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93515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lstStyle/>
          <a:p>
            <a:r>
              <a:rPr lang="es-CO" dirty="0"/>
              <a:t>Network </a:t>
            </a:r>
            <a:r>
              <a:rPr lang="es-CO" dirty="0" err="1"/>
              <a:t>planning</a:t>
            </a:r>
            <a:r>
              <a:rPr lang="es-CO" dirty="0"/>
              <a:t> </a:t>
            </a:r>
            <a:r>
              <a:rPr lang="es-CO" dirty="0" err="1"/>
              <a:t>processes</a:t>
            </a:r>
            <a:endParaRPr lang="es-CO" dirty="0"/>
          </a:p>
        </p:txBody>
      </p:sp>
      <p:sp>
        <p:nvSpPr>
          <p:cNvPr id="3" name="CuadroTexto 2">
            <a:extLst>
              <a:ext uri="{FF2B5EF4-FFF2-40B4-BE49-F238E27FC236}">
                <a16:creationId xmlns:a16="http://schemas.microsoft.com/office/drawing/2014/main" id="{6789896D-A7B4-4682-ACAB-DE11EF186918}"/>
              </a:ext>
            </a:extLst>
          </p:cNvPr>
          <p:cNvSpPr txBox="1"/>
          <p:nvPr/>
        </p:nvSpPr>
        <p:spPr>
          <a:xfrm>
            <a:off x="844062" y="2485292"/>
            <a:ext cx="6623538" cy="3231654"/>
          </a:xfrm>
          <a:prstGeom prst="rect">
            <a:avLst/>
          </a:prstGeom>
          <a:noFill/>
        </p:spPr>
        <p:txBody>
          <a:bodyPr wrap="square" rtlCol="0">
            <a:spAutoFit/>
          </a:bodyPr>
          <a:lstStyle/>
          <a:p>
            <a:pPr marL="285750" indent="-285750">
              <a:buFont typeface="Courier New" panose="02070309020205020404" pitchFamily="49" charset="0"/>
              <a:buChar char="o"/>
            </a:pPr>
            <a:r>
              <a:rPr lang="en-US" sz="2400" b="1" dirty="0">
                <a:solidFill>
                  <a:srgbClr val="0070C0"/>
                </a:solidFill>
              </a:rPr>
              <a:t>New planning process:</a:t>
            </a:r>
          </a:p>
          <a:p>
            <a:endParaRPr lang="en-US" dirty="0"/>
          </a:p>
          <a:p>
            <a:pPr marL="461963" indent="-285750">
              <a:buFont typeface="Wingdings" panose="05000000000000000000" pitchFamily="2" charset="2"/>
              <a:buChar char="§"/>
              <a:tabLst>
                <a:tab pos="363538" algn="l"/>
              </a:tabLst>
            </a:pPr>
            <a:r>
              <a:rPr lang="en-US" dirty="0"/>
              <a:t>Data on topologies, architectures, location, routing, </a:t>
            </a:r>
            <a:r>
              <a:rPr lang="en-US" dirty="0" err="1"/>
              <a:t>etc</a:t>
            </a:r>
            <a:r>
              <a:rPr lang="en-US" dirty="0"/>
              <a:t> from long term planning are transferred to the medium term and iteratively to short term activities</a:t>
            </a:r>
          </a:p>
          <a:p>
            <a:pPr marL="461963" indent="-285750">
              <a:buFont typeface="Wingdings" panose="05000000000000000000" pitchFamily="2" charset="2"/>
              <a:buChar char="§"/>
              <a:tabLst>
                <a:tab pos="363538" algn="l"/>
              </a:tabLst>
            </a:pPr>
            <a:r>
              <a:rPr lang="en-US" dirty="0"/>
              <a:t>Planning results are transferred to NM applications and vice versa, NM measurements and status are provided as inputs to the planning activities</a:t>
            </a:r>
          </a:p>
          <a:p>
            <a:pPr marL="461963" indent="-285750">
              <a:buFont typeface="Wingdings" panose="05000000000000000000" pitchFamily="2" charset="2"/>
              <a:buChar char="§"/>
              <a:tabLst>
                <a:tab pos="363538" algn="l"/>
              </a:tabLst>
            </a:pPr>
            <a:r>
              <a:rPr lang="en-US" dirty="0"/>
              <a:t>Operating System Processes also provide data to the short/medium term planning activities on the traffic demand, performance and origin/destination flows.</a:t>
            </a:r>
            <a:endParaRPr lang="es-CO" dirty="0"/>
          </a:p>
        </p:txBody>
      </p:sp>
      <p:pic>
        <p:nvPicPr>
          <p:cNvPr id="4" name="Imagen 3">
            <a:extLst>
              <a:ext uri="{FF2B5EF4-FFF2-40B4-BE49-F238E27FC236}">
                <a16:creationId xmlns:a16="http://schemas.microsoft.com/office/drawing/2014/main" id="{13802900-5964-4E84-A12F-00EACB3CB44E}"/>
              </a:ext>
            </a:extLst>
          </p:cNvPr>
          <p:cNvPicPr>
            <a:picLocks noChangeAspect="1"/>
          </p:cNvPicPr>
          <p:nvPr/>
        </p:nvPicPr>
        <p:blipFill>
          <a:blip r:embed="rId2"/>
          <a:stretch>
            <a:fillRect/>
          </a:stretch>
        </p:blipFill>
        <p:spPr>
          <a:xfrm>
            <a:off x="7139354" y="3103568"/>
            <a:ext cx="4756446" cy="2038477"/>
          </a:xfrm>
          <a:prstGeom prst="rect">
            <a:avLst/>
          </a:prstGeom>
        </p:spPr>
      </p:pic>
      <p:sp>
        <p:nvSpPr>
          <p:cNvPr id="5" name="Marcador de fecha 4">
            <a:extLst>
              <a:ext uri="{FF2B5EF4-FFF2-40B4-BE49-F238E27FC236}">
                <a16:creationId xmlns:a16="http://schemas.microsoft.com/office/drawing/2014/main" id="{A9AE134B-F808-4406-906A-4B66A0749AA6}"/>
              </a:ext>
            </a:extLst>
          </p:cNvPr>
          <p:cNvSpPr>
            <a:spLocks noGrp="1"/>
          </p:cNvSpPr>
          <p:nvPr>
            <p:ph type="dt" sz="half" idx="10"/>
          </p:nvPr>
        </p:nvSpPr>
        <p:spPr/>
        <p:txBody>
          <a:bodyPr/>
          <a:lstStyle/>
          <a:p>
            <a:fld id="{C838A033-DC3A-4C48-AAA2-5EB55613E608}" type="datetime1">
              <a:rPr lang="es-CO" smtClean="0"/>
              <a:t>21/02/2023</a:t>
            </a:fld>
            <a:endParaRPr lang="en-US" dirty="0"/>
          </a:p>
        </p:txBody>
      </p:sp>
      <p:sp>
        <p:nvSpPr>
          <p:cNvPr id="7" name="Marcador de pie de página 6">
            <a:extLst>
              <a:ext uri="{FF2B5EF4-FFF2-40B4-BE49-F238E27FC236}">
                <a16:creationId xmlns:a16="http://schemas.microsoft.com/office/drawing/2014/main" id="{1E0BD5E9-1FB4-4696-B807-6CC0055F9BD9}"/>
              </a:ext>
            </a:extLst>
          </p:cNvPr>
          <p:cNvSpPr>
            <a:spLocks noGrp="1"/>
          </p:cNvSpPr>
          <p:nvPr>
            <p:ph type="ftr" sz="quarter" idx="11"/>
          </p:nvPr>
        </p:nvSpPr>
        <p:spPr/>
        <p:txBody>
          <a:bodyPr/>
          <a:lstStyle/>
          <a:p>
            <a:r>
              <a:rPr lang="en-US" dirty="0"/>
              <a:t>Telecom Network Planning</a:t>
            </a:r>
          </a:p>
        </p:txBody>
      </p:sp>
      <p:sp>
        <p:nvSpPr>
          <p:cNvPr id="8" name="Marcador de número de diapositiva 7">
            <a:extLst>
              <a:ext uri="{FF2B5EF4-FFF2-40B4-BE49-F238E27FC236}">
                <a16:creationId xmlns:a16="http://schemas.microsoft.com/office/drawing/2014/main" id="{1C9B2C54-63E0-4D5A-A85D-1E2BE07FBF7C}"/>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60563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CB4EC-894C-429A-AB81-3994251CDF57}"/>
              </a:ext>
            </a:extLst>
          </p:cNvPr>
          <p:cNvSpPr>
            <a:spLocks noGrp="1"/>
          </p:cNvSpPr>
          <p:nvPr>
            <p:ph type="title"/>
          </p:nvPr>
        </p:nvSpPr>
        <p:spPr/>
        <p:txBody>
          <a:bodyPr>
            <a:normAutofit/>
          </a:bodyPr>
          <a:lstStyle/>
          <a:p>
            <a:r>
              <a:rPr lang="es-CO" dirty="0"/>
              <a:t>Network </a:t>
            </a:r>
            <a:r>
              <a:rPr lang="es-CO" dirty="0" err="1"/>
              <a:t>planning</a:t>
            </a:r>
            <a:r>
              <a:rPr lang="es-CO" dirty="0"/>
              <a:t> </a:t>
            </a:r>
            <a:r>
              <a:rPr lang="es-CO" dirty="0" err="1"/>
              <a:t>processes</a:t>
            </a:r>
            <a:br>
              <a:rPr lang="es-CO" dirty="0"/>
            </a:br>
            <a:r>
              <a:rPr lang="en-US" sz="2200" dirty="0"/>
              <a:t>Iterative Planning Sub-Processes for Competition Scenarios</a:t>
            </a:r>
            <a:endParaRPr lang="es-CO" dirty="0"/>
          </a:p>
        </p:txBody>
      </p:sp>
      <p:pic>
        <p:nvPicPr>
          <p:cNvPr id="5" name="Imagen 4">
            <a:extLst>
              <a:ext uri="{FF2B5EF4-FFF2-40B4-BE49-F238E27FC236}">
                <a16:creationId xmlns:a16="http://schemas.microsoft.com/office/drawing/2014/main" id="{CC93DCB2-3DB8-4B9F-94D1-857998F952E5}"/>
              </a:ext>
            </a:extLst>
          </p:cNvPr>
          <p:cNvPicPr>
            <a:picLocks noChangeAspect="1"/>
          </p:cNvPicPr>
          <p:nvPr/>
        </p:nvPicPr>
        <p:blipFill>
          <a:blip r:embed="rId2"/>
          <a:stretch>
            <a:fillRect/>
          </a:stretch>
        </p:blipFill>
        <p:spPr>
          <a:xfrm>
            <a:off x="1874205" y="1904009"/>
            <a:ext cx="8654603" cy="4855335"/>
          </a:xfrm>
          <a:prstGeom prst="rect">
            <a:avLst/>
          </a:prstGeom>
        </p:spPr>
      </p:pic>
      <p:sp>
        <p:nvSpPr>
          <p:cNvPr id="6" name="Marcador de fecha 5">
            <a:extLst>
              <a:ext uri="{FF2B5EF4-FFF2-40B4-BE49-F238E27FC236}">
                <a16:creationId xmlns:a16="http://schemas.microsoft.com/office/drawing/2014/main" id="{9C7D7BE6-2CE5-4985-890E-72380BBC85FD}"/>
              </a:ext>
            </a:extLst>
          </p:cNvPr>
          <p:cNvSpPr>
            <a:spLocks noGrp="1"/>
          </p:cNvSpPr>
          <p:nvPr>
            <p:ph type="dt" sz="half" idx="10"/>
          </p:nvPr>
        </p:nvSpPr>
        <p:spPr/>
        <p:txBody>
          <a:bodyPr/>
          <a:lstStyle/>
          <a:p>
            <a:fld id="{6BF90895-873F-4418-AA46-24D5C90F20F8}" type="datetime1">
              <a:rPr lang="es-CO" smtClean="0"/>
              <a:t>21/02/2023</a:t>
            </a:fld>
            <a:endParaRPr lang="en-US" dirty="0"/>
          </a:p>
        </p:txBody>
      </p:sp>
      <p:sp>
        <p:nvSpPr>
          <p:cNvPr id="7" name="Marcador de pie de página 6">
            <a:extLst>
              <a:ext uri="{FF2B5EF4-FFF2-40B4-BE49-F238E27FC236}">
                <a16:creationId xmlns:a16="http://schemas.microsoft.com/office/drawing/2014/main" id="{01132A5C-4FFD-428D-9B13-5C79A224F056}"/>
              </a:ext>
            </a:extLst>
          </p:cNvPr>
          <p:cNvSpPr>
            <a:spLocks noGrp="1"/>
          </p:cNvSpPr>
          <p:nvPr>
            <p:ph type="ftr" sz="quarter" idx="11"/>
          </p:nvPr>
        </p:nvSpPr>
        <p:spPr/>
        <p:txBody>
          <a:bodyPr/>
          <a:lstStyle/>
          <a:p>
            <a:r>
              <a:rPr lang="en-US"/>
              <a:t>Telecom Network Planning</a:t>
            </a:r>
            <a:endParaRPr lang="en-US" dirty="0"/>
          </a:p>
        </p:txBody>
      </p:sp>
      <p:sp>
        <p:nvSpPr>
          <p:cNvPr id="8" name="Marcador de número de diapositiva 7">
            <a:extLst>
              <a:ext uri="{FF2B5EF4-FFF2-40B4-BE49-F238E27FC236}">
                <a16:creationId xmlns:a16="http://schemas.microsoft.com/office/drawing/2014/main" id="{73054CD8-3E2D-4D99-97BA-67342C0B30F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697325382"/>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Web2F05</Template>
  <TotalTime>1056</TotalTime>
  <Words>2512</Words>
  <Application>Microsoft Office PowerPoint</Application>
  <PresentationFormat>Panorámica</PresentationFormat>
  <Paragraphs>340</Paragraphs>
  <Slides>39</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Courier New</vt:lpstr>
      <vt:lpstr>Gill Sans MT</vt:lpstr>
      <vt:lpstr>Wingdings</vt:lpstr>
      <vt:lpstr>Wingdings 2</vt:lpstr>
      <vt:lpstr>Dividendo</vt:lpstr>
      <vt:lpstr>TELECOM Network planning</vt:lpstr>
      <vt:lpstr>Network planning</vt:lpstr>
      <vt:lpstr>Requirements to the planners</vt:lpstr>
      <vt:lpstr>Requirements to the planners</vt:lpstr>
      <vt:lpstr>Requirements to the planners</vt:lpstr>
      <vt:lpstr>Typical network planning tasks</vt:lpstr>
      <vt:lpstr>Network planning processes</vt:lpstr>
      <vt:lpstr>Network planning processes</vt:lpstr>
      <vt:lpstr>Network planning processes Iterative Planning Sub-Processes for Competition Scenarios</vt:lpstr>
      <vt:lpstr>Network planning processes Iterative Planning Sub-Processes for Competition Scenarios</vt:lpstr>
      <vt:lpstr>planning activities</vt:lpstr>
      <vt:lpstr>Long-term planning</vt:lpstr>
      <vt:lpstr>Long-term planning</vt:lpstr>
      <vt:lpstr>Long-term planning</vt:lpstr>
      <vt:lpstr>medium-term planning</vt:lpstr>
      <vt:lpstr>medium-term planning</vt:lpstr>
      <vt:lpstr>medium-term planning</vt:lpstr>
      <vt:lpstr>medium-term planning</vt:lpstr>
      <vt:lpstr>The breakdown approach for LTP and MTP solving</vt:lpstr>
      <vt:lpstr>The breakdown approach for LTP and MTP solving</vt:lpstr>
      <vt:lpstr>The breakdown approach for LTP and MTP solving</vt:lpstr>
      <vt:lpstr>The breakdown approach for LTP and MTP solving</vt:lpstr>
      <vt:lpstr>Overall plans per network layer and technology</vt:lpstr>
      <vt:lpstr>Network Layer Modeling for Planning and Design</vt:lpstr>
      <vt:lpstr>Phases of The planning process related to Network Layers</vt:lpstr>
      <vt:lpstr>Solution mapping per scenario</vt:lpstr>
      <vt:lpstr>Methodology to obtain best techno-economical solutions per scenario</vt:lpstr>
      <vt:lpstr>Relation among technical, business and operational plans</vt:lpstr>
      <vt:lpstr>Relation among technical, business and operational plans</vt:lpstr>
      <vt:lpstr>Economical modelling and business plans</vt:lpstr>
      <vt:lpstr>business plan</vt:lpstr>
      <vt:lpstr>Business model structure for planning</vt:lpstr>
      <vt:lpstr>Economic modelling for planning</vt:lpstr>
      <vt:lpstr>Economic concepts and terms</vt:lpstr>
      <vt:lpstr>Main Inflows and Outflows contributing to the cash flow generation</vt:lpstr>
      <vt:lpstr>Economic modelling for services</vt:lpstr>
      <vt:lpstr>Economic modelling for services</vt:lpstr>
      <vt:lpstr>Cycle life amortization versus modernization</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planning</dc:title>
  <dc:creator>Jairo Hernández Gutiérrez</dc:creator>
  <cp:lastModifiedBy>Jairo Hernández Gutiérrez</cp:lastModifiedBy>
  <cp:revision>18</cp:revision>
  <dcterms:created xsi:type="dcterms:W3CDTF">2021-11-09T21:22:43Z</dcterms:created>
  <dcterms:modified xsi:type="dcterms:W3CDTF">2023-02-21T20:56:43Z</dcterms:modified>
</cp:coreProperties>
</file>