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notesMasterIdLst>
    <p:notesMasterId r:id="rId30"/>
  </p:notesMasterIdLst>
  <p:sldIdLst>
    <p:sldId id="343" r:id="rId2"/>
    <p:sldId id="344" r:id="rId3"/>
    <p:sldId id="395" r:id="rId4"/>
    <p:sldId id="345" r:id="rId5"/>
    <p:sldId id="346" r:id="rId6"/>
    <p:sldId id="347" r:id="rId7"/>
    <p:sldId id="348" r:id="rId8"/>
    <p:sldId id="349" r:id="rId9"/>
    <p:sldId id="396" r:id="rId10"/>
    <p:sldId id="394" r:id="rId11"/>
    <p:sldId id="350" r:id="rId12"/>
    <p:sldId id="351" r:id="rId13"/>
    <p:sldId id="352" r:id="rId14"/>
    <p:sldId id="353" r:id="rId15"/>
    <p:sldId id="354" r:id="rId16"/>
    <p:sldId id="365" r:id="rId17"/>
    <p:sldId id="366" r:id="rId18"/>
    <p:sldId id="355" r:id="rId19"/>
    <p:sldId id="356" r:id="rId20"/>
    <p:sldId id="357" r:id="rId21"/>
    <p:sldId id="358" r:id="rId22"/>
    <p:sldId id="359" r:id="rId23"/>
    <p:sldId id="360" r:id="rId24"/>
    <p:sldId id="361" r:id="rId25"/>
    <p:sldId id="364" r:id="rId26"/>
    <p:sldId id="393" r:id="rId27"/>
    <p:sldId id="362" r:id="rId28"/>
    <p:sldId id="397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>
      <p:cViewPr varScale="1">
        <p:scale>
          <a:sx n="120" d="100"/>
          <a:sy n="120" d="100"/>
        </p:scale>
        <p:origin x="19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05E65F0-632F-CD87-9120-BDDA42AECBA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31272E6-7F4B-0167-4E1E-9C3CDF52A6C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48B25677-B181-0D2C-560A-D83C5869A9C8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86B6C40-3ED9-DD28-65AB-A325E77661A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CO" noProof="0"/>
              <a:t>Haga clic para modificar el estilo de texto del patrón</a:t>
            </a:r>
          </a:p>
          <a:p>
            <a:pPr lvl="1"/>
            <a:r>
              <a:rPr lang="en-US" altLang="es-CO" noProof="0"/>
              <a:t>Segundo nivel</a:t>
            </a:r>
          </a:p>
          <a:p>
            <a:pPr lvl="2"/>
            <a:r>
              <a:rPr lang="en-US" altLang="es-CO" noProof="0"/>
              <a:t>Tercer nivel</a:t>
            </a:r>
          </a:p>
          <a:p>
            <a:pPr lvl="3"/>
            <a:r>
              <a:rPr lang="en-US" altLang="es-CO" noProof="0"/>
              <a:t>Cuarto nivel</a:t>
            </a:r>
          </a:p>
          <a:p>
            <a:pPr lvl="4"/>
            <a:r>
              <a:rPr lang="en-US" altLang="es-CO" noProof="0"/>
              <a:t>Quinto nivel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2F56440B-0EC5-A7F6-6A8B-01B9FD3B5B3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C95FB96F-2744-22B4-FCB8-72CDD24D18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2236726-63C1-3746-8643-99A29C6F95DA}" type="slidenum">
              <a:rPr lang="en-US" altLang="es-CO"/>
              <a:pPr>
                <a:defRPr/>
              </a:pPr>
              <a:t>‹Nº›</a:t>
            </a:fld>
            <a:endParaRPr lang="en-US" alt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Marcador de imagen de diapositiva 1">
            <a:extLst>
              <a:ext uri="{FF2B5EF4-FFF2-40B4-BE49-F238E27FC236}">
                <a16:creationId xmlns:a16="http://schemas.microsoft.com/office/drawing/2014/main" id="{6DD39FD7-D6D9-E1B2-8D85-34A4934176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2" name="Marcador de notas 2">
            <a:extLst>
              <a:ext uri="{FF2B5EF4-FFF2-40B4-BE49-F238E27FC236}">
                <a16:creationId xmlns:a16="http://schemas.microsoft.com/office/drawing/2014/main" id="{52197529-A5F3-E32F-86F5-321D527AD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O" altLang="es-CO">
              <a:latin typeface="Arial" panose="020B0604020202020204" pitchFamily="34" charset="0"/>
            </a:endParaRPr>
          </a:p>
        </p:txBody>
      </p:sp>
      <p:sp>
        <p:nvSpPr>
          <p:cNvPr id="30723" name="Marcador de número de diapositiva 3">
            <a:extLst>
              <a:ext uri="{FF2B5EF4-FFF2-40B4-BE49-F238E27FC236}">
                <a16:creationId xmlns:a16="http://schemas.microsoft.com/office/drawing/2014/main" id="{E71A653E-31ED-D206-9932-28DE110AE0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A7A5D816-A0CD-F34E-BF5B-E7C4F2BC6074}" type="slidenum">
              <a:rPr lang="en-US" altLang="es-CO" sz="1200"/>
              <a:pPr/>
              <a:t>16</a:t>
            </a:fld>
            <a:endParaRPr lang="en-US" altLang="es-CO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1 Marcador de imagen de diapositiva">
            <a:extLst>
              <a:ext uri="{FF2B5EF4-FFF2-40B4-BE49-F238E27FC236}">
                <a16:creationId xmlns:a16="http://schemas.microsoft.com/office/drawing/2014/main" id="{A8866DA5-D242-285E-5A76-3082447BBB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8" name="2 Marcador de notas">
            <a:extLst>
              <a:ext uri="{FF2B5EF4-FFF2-40B4-BE49-F238E27FC236}">
                <a16:creationId xmlns:a16="http://schemas.microsoft.com/office/drawing/2014/main" id="{462CF2FE-C313-6FE9-E9F8-E6264C52A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s-CO">
                <a:latin typeface="Arial" panose="020B0604020202020204" pitchFamily="34" charset="0"/>
              </a:rPr>
              <a:t>El orden en </a:t>
            </a:r>
          </a:p>
        </p:txBody>
      </p:sp>
      <p:sp>
        <p:nvSpPr>
          <p:cNvPr id="34819" name="3 Marcador de número de diapositiva">
            <a:extLst>
              <a:ext uri="{FF2B5EF4-FFF2-40B4-BE49-F238E27FC236}">
                <a16:creationId xmlns:a16="http://schemas.microsoft.com/office/drawing/2014/main" id="{CEE3BE63-A2C4-9312-54D4-235D4C5C0E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16F069DE-B320-CC49-B520-59A304D502A2}" type="slidenum">
              <a:rPr lang="en-US" altLang="es-CO" sz="1200"/>
              <a:pPr/>
              <a:t>19</a:t>
            </a:fld>
            <a:endParaRPr lang="en-US" altLang="es-CO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B30EBA-FD65-7053-8907-DE7FD41ECA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8F2F5-3A8C-3A45-BFF8-E07785F0A60C}" type="datetime1">
              <a:rPr lang="en-US" altLang="es-CO"/>
              <a:pPr>
                <a:defRPr/>
              </a:pPr>
              <a:t>9/15/24</a:t>
            </a:fld>
            <a:endParaRPr lang="en-US" altLang="es-CO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FE7108-0C6E-31EB-A352-734755313F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Carina Villar, MAG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24C80F-123D-E3D9-57CE-C5F220BCF9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584D0-4322-7A47-B4AC-804EAEF6383D}" type="slidenum">
              <a:rPr lang="en-US" altLang="es-CO"/>
              <a:pPr>
                <a:defRPr/>
              </a:pPr>
              <a:t>‹Nº›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790334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FC0B183-2A1E-B9CE-3FB2-7E47F095CB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A74A6-C840-FE46-BA6D-58A56355C59B}" type="datetime1">
              <a:rPr lang="en-US" altLang="es-CO"/>
              <a:pPr>
                <a:defRPr/>
              </a:pPr>
              <a:t>9/15/24</a:t>
            </a:fld>
            <a:endParaRPr lang="en-US" altLang="es-CO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AD863AA-5A41-7E11-00E3-809D957D8D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Carina Villar, MAG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C752EED-BF61-D646-608A-6B89510D26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1DDEC-D537-E14B-88BA-688C13AC8133}" type="slidenum">
              <a:rPr lang="en-US" altLang="es-CO"/>
              <a:pPr>
                <a:defRPr/>
              </a:pPr>
              <a:t>‹Nº›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103281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327D4D8-DD83-6230-ADBD-4BF1FB0F7C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47F6C-8BBC-6E47-8BFB-92BC4B5B1CD8}" type="datetime1">
              <a:rPr lang="en-US" altLang="es-CO"/>
              <a:pPr>
                <a:defRPr/>
              </a:pPr>
              <a:t>9/15/24</a:t>
            </a:fld>
            <a:endParaRPr lang="en-US" altLang="es-CO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4CA997-664D-5D4D-0F33-BEFA59CC30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Carina Villar, MAG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ACB351D-40E2-DCB1-4E29-53CC666CA3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A9D3D-6765-6B4D-AE2F-B61993B95DAF}" type="slidenum">
              <a:rPr lang="en-US" altLang="es-CO"/>
              <a:pPr>
                <a:defRPr/>
              </a:pPr>
              <a:t>‹Nº›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211410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ADB8BA-6963-320E-7E64-3646C8F032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EA117-5E42-D74B-BF61-B28D8D67DC04}" type="datetime1">
              <a:rPr lang="en-US" altLang="es-CO"/>
              <a:pPr>
                <a:defRPr/>
              </a:pPr>
              <a:t>9/15/24</a:t>
            </a:fld>
            <a:endParaRPr lang="en-US" altLang="es-CO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CC167B-994C-948C-E733-22A8C009FE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Carina Villar, MAG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E37599-8260-8B3D-CCB7-8BE5198E41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CC9E6-F016-2A4D-8287-3DABD42CED60}" type="slidenum">
              <a:rPr lang="en-US" altLang="es-CO"/>
              <a:pPr>
                <a:defRPr/>
              </a:pPr>
              <a:t>‹Nº›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1881725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ED03AF5-DBB4-05C2-7C53-EDEDAF6C6F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D9076-AF6B-2A4F-A511-838CC9349A05}" type="datetime1">
              <a:rPr lang="en-US" altLang="es-CO"/>
              <a:pPr>
                <a:defRPr/>
              </a:pPr>
              <a:t>9/15/24</a:t>
            </a:fld>
            <a:endParaRPr lang="en-US" altLang="es-CO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61E932-37D4-DCC3-10DF-E9C8C2BF5E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Carina Villar, MAG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1A305A5-3356-EC19-CD2C-DDC478A89D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5257A-2109-7247-80D7-C688324FB460}" type="slidenum">
              <a:rPr lang="en-US" altLang="es-CO"/>
              <a:pPr>
                <a:defRPr/>
              </a:pPr>
              <a:t>‹Nº›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2801843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3C8395-A242-7B91-EF33-99700A88C5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885D0-F93D-5F4C-B41E-86E0728B9813}" type="datetime1">
              <a:rPr lang="en-US" altLang="es-CO"/>
              <a:pPr>
                <a:defRPr/>
              </a:pPr>
              <a:t>9/15/24</a:t>
            </a:fld>
            <a:endParaRPr lang="en-US" altLang="es-CO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B5A0E0-CD26-DEE5-D4BC-D0DC1DA454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Carina Villar, MAG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542D24-FAE9-4C46-987C-8770955ABA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5B209-B48C-E641-BC49-72C87800E89D}" type="slidenum">
              <a:rPr lang="en-US" altLang="es-CO"/>
              <a:pPr>
                <a:defRPr/>
              </a:pPr>
              <a:t>‹Nº›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3688231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5C4CA18-A329-D363-4C40-B09A2B1108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96C61-87BB-7045-BDE5-00024042067D}" type="datetime1">
              <a:rPr lang="en-US" altLang="es-CO"/>
              <a:pPr>
                <a:defRPr/>
              </a:pPr>
              <a:t>9/15/24</a:t>
            </a:fld>
            <a:endParaRPr lang="en-US" altLang="es-CO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9B9CCDB-3EB5-7806-8CE8-5995044D9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Carina Villar, MAG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EDAA6CC-BC12-A44E-B134-62A8BFB937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85767-E18D-5243-9165-D24095D32FD0}" type="slidenum">
              <a:rPr lang="en-US" altLang="es-CO"/>
              <a:pPr>
                <a:defRPr/>
              </a:pPr>
              <a:t>‹Nº›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744582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AE80ECD-6C9B-2857-5D6A-326AF39237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7036E-99FF-C04F-9A86-A25C654DA053}" type="datetime1">
              <a:rPr lang="en-US" altLang="es-CO"/>
              <a:pPr>
                <a:defRPr/>
              </a:pPr>
              <a:t>9/15/24</a:t>
            </a:fld>
            <a:endParaRPr lang="en-US" altLang="es-CO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7864647-CAE0-DC65-D812-F1CEA4F50C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Carina Villar, MAG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E23D85E-3766-2A51-5CA7-59B18AA6FD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59DCC-17D1-4D4B-813C-CD7A61DB020C}" type="slidenum">
              <a:rPr lang="en-US" altLang="es-CO"/>
              <a:pPr>
                <a:defRPr/>
              </a:pPr>
              <a:t>‹Nº›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1514808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D2945BC-CA9E-E720-9B09-E01B5383BF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775FB-1D17-9341-83C6-6452377DC333}" type="datetime1">
              <a:rPr lang="en-US" altLang="es-CO"/>
              <a:pPr>
                <a:defRPr/>
              </a:pPr>
              <a:t>9/15/24</a:t>
            </a:fld>
            <a:endParaRPr lang="en-US" altLang="es-CO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38BD590-885D-313A-1D1F-FA8182EA50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Carina Villar, MAG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D6AB98F-E62F-F969-07C5-98529D84B2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7DEB7-AFA1-C14B-B5BC-1BA054110527}" type="slidenum">
              <a:rPr lang="en-US" altLang="es-CO"/>
              <a:pPr>
                <a:defRPr/>
              </a:pPr>
              <a:t>‹Nº›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4293663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AA6214-DC0F-55C5-9DC4-49639A3255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0A208-3687-1845-9868-06DD1F888F20}" type="datetime1">
              <a:rPr lang="en-US" altLang="es-CO"/>
              <a:pPr>
                <a:defRPr/>
              </a:pPr>
              <a:t>9/15/24</a:t>
            </a:fld>
            <a:endParaRPr lang="en-US" altLang="es-CO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0A43B3-9BEC-8F84-34DE-6CE443C9ED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Carina Villar, MAG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85E381-7797-A7D2-A519-2DA283A66B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D6665-5AAF-4740-9B77-5A4C7689FE2E}" type="slidenum">
              <a:rPr lang="en-US" altLang="es-CO"/>
              <a:pPr>
                <a:defRPr/>
              </a:pPr>
              <a:t>‹Nº›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1272042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FFEFD7-539F-8BF6-33F8-6FA136DBE2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BDA4D-432F-5245-9DE9-ABEA6E9E1794}" type="datetime1">
              <a:rPr lang="en-US" altLang="es-CO"/>
              <a:pPr>
                <a:defRPr/>
              </a:pPr>
              <a:t>9/15/24</a:t>
            </a:fld>
            <a:endParaRPr lang="en-US" altLang="es-CO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7BA2AC-CA52-549F-2135-04EC6D8B2E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Carina Villar, MAG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990017-5120-28DC-56C1-88860DE589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5257C-8083-274A-8897-F53C60E5B086}" type="slidenum">
              <a:rPr lang="en-US" altLang="es-CO"/>
              <a:pPr>
                <a:defRPr/>
              </a:pPr>
              <a:t>‹Nº›</a:t>
            </a:fld>
            <a:endParaRPr lang="en-US" altLang="es-CO"/>
          </a:p>
        </p:txBody>
      </p:sp>
    </p:spTree>
    <p:extLst>
      <p:ext uri="{BB962C8B-B14F-4D97-AF65-F5344CB8AC3E}">
        <p14:creationId xmlns:p14="http://schemas.microsoft.com/office/powerpoint/2010/main" val="1296030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chemeClr val="bg1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98253E6-16F0-311A-3175-2CF928ED33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CO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DECE58B-A415-9EA0-7460-3F10893800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CO"/>
              <a:t>Haga clic para modificar el estilo de texto del patrón</a:t>
            </a:r>
          </a:p>
          <a:p>
            <a:pPr lvl="1"/>
            <a:r>
              <a:rPr lang="en-US" altLang="es-CO"/>
              <a:t>Segundo nivel</a:t>
            </a:r>
          </a:p>
          <a:p>
            <a:pPr lvl="2"/>
            <a:r>
              <a:rPr lang="en-US" altLang="es-CO"/>
              <a:t>Tercer nivel</a:t>
            </a:r>
          </a:p>
          <a:p>
            <a:pPr lvl="3"/>
            <a:r>
              <a:rPr lang="en-US" altLang="es-CO"/>
              <a:t>Cuarto nivel</a:t>
            </a:r>
          </a:p>
          <a:p>
            <a:pPr lvl="4"/>
            <a:r>
              <a:rPr lang="en-US" altLang="es-CO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DDD7721-D524-5E73-E825-6A749FCED2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fld id="{5167A1EB-5E52-8D42-896E-27ACD9693AA7}" type="datetime1">
              <a:rPr lang="en-US" altLang="es-CO"/>
              <a:pPr>
                <a:defRPr/>
              </a:pPr>
              <a:t>9/15/24</a:t>
            </a:fld>
            <a:endParaRPr lang="en-US" altLang="es-CO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BBD8D22-AEE6-172E-DA70-3201C856932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Carina Villar, MAG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DA7803E-0510-1013-3FBA-91F6F1AA8A2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3D9FE800-87E6-0440-9321-D8728A752FBB}" type="slidenum">
              <a:rPr lang="en-US" altLang="es-CO"/>
              <a:pPr>
                <a:defRPr/>
              </a:pPr>
              <a:t>‹Nº›</a:t>
            </a:fld>
            <a:endParaRPr lang="en-US" alt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MS PGothic" pitchFamily="3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MS PGothic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MS PGothic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entagon 10">
            <a:extLst>
              <a:ext uri="{FF2B5EF4-FFF2-40B4-BE49-F238E27FC236}">
                <a16:creationId xmlns:a16="http://schemas.microsoft.com/office/drawing/2014/main" id="{53204452-AB25-2AEF-58A3-33CCC4E20799}"/>
              </a:ext>
            </a:extLst>
          </p:cNvPr>
          <p:cNvSpPr/>
          <p:nvPr/>
        </p:nvSpPr>
        <p:spPr>
          <a:xfrm>
            <a:off x="1524000" y="1698730"/>
            <a:ext cx="6790660" cy="282470"/>
          </a:xfrm>
          <a:prstGeom prst="homePlate">
            <a:avLst/>
          </a:prstGeom>
          <a:solidFill>
            <a:srgbClr val="0070C0"/>
          </a:solidFill>
          <a:ln>
            <a:solidFill>
              <a:srgbClr val="CC66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>
              <a:defRPr/>
            </a:pPr>
            <a:endParaRPr lang="es-ES_tradnl" altLang="en-US">
              <a:solidFill>
                <a:srgbClr val="FFFFFF"/>
              </a:solidFill>
            </a:endParaRPr>
          </a:p>
        </p:txBody>
      </p:sp>
      <p:sp>
        <p:nvSpPr>
          <p:cNvPr id="14340" name="3 Marcador de fecha">
            <a:extLst>
              <a:ext uri="{FF2B5EF4-FFF2-40B4-BE49-F238E27FC236}">
                <a16:creationId xmlns:a16="http://schemas.microsoft.com/office/drawing/2014/main" id="{4B73299A-51D4-CE20-0E6E-24E8670865C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14E585F-599F-2746-A2AC-3C7BC8189AFB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4B0CFF81-5F62-1D0C-DF7F-CA41B8C064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328863"/>
            <a:ext cx="5791200" cy="246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s-CO" sz="4400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APA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altLang="es-CO" sz="4400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Citas, Parafrasis y Referencias</a:t>
            </a:r>
          </a:p>
        </p:txBody>
      </p:sp>
      <p:pic>
        <p:nvPicPr>
          <p:cNvPr id="14342" name="Picture 3">
            <a:extLst>
              <a:ext uri="{FF2B5EF4-FFF2-40B4-BE49-F238E27FC236}">
                <a16:creationId xmlns:a16="http://schemas.microsoft.com/office/drawing/2014/main" id="{0A6E2B0F-1D97-5579-E21F-1351F45C45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81163"/>
            <a:ext cx="1447800" cy="228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entagon 5">
            <a:extLst>
              <a:ext uri="{FF2B5EF4-FFF2-40B4-BE49-F238E27FC236}">
                <a16:creationId xmlns:a16="http://schemas.microsoft.com/office/drawing/2014/main" id="{826F2A6F-6CD1-A66C-D1C0-AD7056BDE7DB}"/>
              </a:ext>
            </a:extLst>
          </p:cNvPr>
          <p:cNvSpPr/>
          <p:nvPr/>
        </p:nvSpPr>
        <p:spPr>
          <a:xfrm>
            <a:off x="457200" y="5562600"/>
            <a:ext cx="8458200" cy="228600"/>
          </a:xfrm>
          <a:prstGeom prst="homePlate">
            <a:avLst/>
          </a:prstGeom>
          <a:ln>
            <a:solidFill>
              <a:srgbClr val="CC66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>
              <a:defRPr/>
            </a:pPr>
            <a:endParaRPr lang="es-ES_tradnl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Date Placeholder 1">
            <a:extLst>
              <a:ext uri="{FF2B5EF4-FFF2-40B4-BE49-F238E27FC236}">
                <a16:creationId xmlns:a16="http://schemas.microsoft.com/office/drawing/2014/main" id="{3A0F4F8A-EC5C-83D6-0698-D15CE0758F8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953D7FE-3E87-5849-A384-504C780FDDA7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23554" name="Text Box 4">
            <a:extLst>
              <a:ext uri="{FF2B5EF4-FFF2-40B4-BE49-F238E27FC236}">
                <a16:creationId xmlns:a16="http://schemas.microsoft.com/office/drawing/2014/main" id="{1191B502-0BD5-E26C-9DC3-706E9155C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239963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s-CO" sz="2400"/>
              <a:t>Ejemplo 1:</a:t>
            </a:r>
            <a:endParaRPr lang="es-ES" altLang="es-CO" sz="2400"/>
          </a:p>
        </p:txBody>
      </p:sp>
      <p:sp>
        <p:nvSpPr>
          <p:cNvPr id="23555" name="Text Box 5">
            <a:extLst>
              <a:ext uri="{FF2B5EF4-FFF2-40B4-BE49-F238E27FC236}">
                <a16:creationId xmlns:a16="http://schemas.microsoft.com/office/drawing/2014/main" id="{856EA3ED-0C47-0EA4-DD35-C30FE23522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078163"/>
            <a:ext cx="74676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AR" altLang="es-CO" sz="2400">
                <a:latin typeface="Times New Roman" panose="02020603050405020304" pitchFamily="18" charset="0"/>
              </a:rPr>
              <a:t>	El informe oficial del año 2016 del Ministerio de Educación sobre las pruebas nacionales, especifica que los niveles de dominio de los estudiantes son esencialmente bajos </a:t>
            </a:r>
            <a:r>
              <a:rPr lang="es-AR" altLang="es-CO" sz="2400">
                <a:solidFill>
                  <a:srgbClr val="000066"/>
                </a:solidFill>
                <a:latin typeface="Times New Roman" panose="02020603050405020304" pitchFamily="18" charset="0"/>
              </a:rPr>
              <a:t>(MINERD, 2016).</a:t>
            </a:r>
            <a:r>
              <a:rPr lang="es-AR" altLang="es-CO" sz="2400">
                <a:latin typeface="Times New Roman" panose="02020603050405020304" pitchFamily="18" charset="0"/>
              </a:rPr>
              <a:t> El valor que se tiene…</a:t>
            </a:r>
            <a:endParaRPr lang="es-ES" altLang="es-CO" sz="2400">
              <a:latin typeface="Times New Roman" panose="02020603050405020304" pitchFamily="18" charset="0"/>
            </a:endParaRPr>
          </a:p>
        </p:txBody>
      </p:sp>
      <p:sp>
        <p:nvSpPr>
          <p:cNvPr id="23556" name="TextBox 5">
            <a:extLst>
              <a:ext uri="{FF2B5EF4-FFF2-40B4-BE49-F238E27FC236}">
                <a16:creationId xmlns:a16="http://schemas.microsoft.com/office/drawing/2014/main" id="{3180ABE7-710C-1F25-D4BA-4BB6B28BB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130300"/>
            <a:ext cx="7543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CO" b="1">
                <a:solidFill>
                  <a:srgbClr val="FF0000"/>
                </a:solidFill>
              </a:rPr>
              <a:t>COMO PARAFRASEAR?</a:t>
            </a:r>
          </a:p>
        </p:txBody>
      </p:sp>
      <p:sp>
        <p:nvSpPr>
          <p:cNvPr id="23557" name="WordArt 2">
            <a:extLst>
              <a:ext uri="{FF2B5EF4-FFF2-40B4-BE49-F238E27FC236}">
                <a16:creationId xmlns:a16="http://schemas.microsoft.com/office/drawing/2014/main" id="{362A6D70-D74F-41D3-15ED-454137B0C83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0" y="228600"/>
            <a:ext cx="46482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CO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>
                      <a:alpha val="74997"/>
                    </a:srgbClr>
                  </a:outerShdw>
                </a:effectLst>
                <a:latin typeface="Impact" panose="020B0806030902050204" pitchFamily="34" charset="0"/>
              </a:rPr>
              <a:t>CITAS INDIRECTAS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1 Marcador de fecha">
            <a:extLst>
              <a:ext uri="{FF2B5EF4-FFF2-40B4-BE49-F238E27FC236}">
                <a16:creationId xmlns:a16="http://schemas.microsoft.com/office/drawing/2014/main" id="{F7A0E6B8-71C1-D724-76D7-80509CBCFA5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04785AE-EE3D-A643-B83D-544E6599C608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24578" name="WordArt 2">
            <a:extLst>
              <a:ext uri="{FF2B5EF4-FFF2-40B4-BE49-F238E27FC236}">
                <a16:creationId xmlns:a16="http://schemas.microsoft.com/office/drawing/2014/main" id="{C7D72873-25EE-52CF-2B84-6E11E253234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0" y="228600"/>
            <a:ext cx="46482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CO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>
                      <a:alpha val="74997"/>
                    </a:srgbClr>
                  </a:outerShdw>
                </a:effectLst>
                <a:latin typeface="Impact" panose="020B0806030902050204" pitchFamily="34" charset="0"/>
              </a:rPr>
              <a:t>CITAS INDIRECTAS</a:t>
            </a:r>
          </a:p>
        </p:txBody>
      </p:sp>
      <p:sp>
        <p:nvSpPr>
          <p:cNvPr id="24579" name="Text Box 3">
            <a:extLst>
              <a:ext uri="{FF2B5EF4-FFF2-40B4-BE49-F238E27FC236}">
                <a16:creationId xmlns:a16="http://schemas.microsoft.com/office/drawing/2014/main" id="{AC2271EE-86AD-D139-3F44-63F333E78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192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s-CO" sz="2400"/>
              <a:t>Ejemplo 2:</a:t>
            </a:r>
            <a:endParaRPr lang="es-ES" altLang="es-CO" sz="2400"/>
          </a:p>
        </p:txBody>
      </p:sp>
      <p:sp>
        <p:nvSpPr>
          <p:cNvPr id="24580" name="Text Box 4">
            <a:extLst>
              <a:ext uri="{FF2B5EF4-FFF2-40B4-BE49-F238E27FC236}">
                <a16:creationId xmlns:a16="http://schemas.microsoft.com/office/drawing/2014/main" id="{ED79535C-D9FB-1C12-0A56-D947BDC7B9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209800"/>
            <a:ext cx="7696200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800">
                <a:latin typeface="Times New Roman" panose="02020603050405020304" pitchFamily="18" charset="0"/>
              </a:rPr>
              <a:t>	Tradicionalmente, este planteamiento es considerado como el proceso para estimar el impacto financiero que puede ejercer decisiones alternativas gerenciales </a:t>
            </a:r>
            <a:r>
              <a:rPr lang="es-DO" altLang="es-CO" sz="2800">
                <a:solidFill>
                  <a:srgbClr val="000066"/>
                </a:solidFill>
                <a:latin typeface="Times New Roman" panose="02020603050405020304" pitchFamily="18" charset="0"/>
              </a:rPr>
              <a:t>(Shank y Govindarajan, 2011). Lo implica …</a:t>
            </a:r>
            <a:endParaRPr lang="es-ES" altLang="es-CO" sz="2800">
              <a:solidFill>
                <a:srgbClr val="000066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1 Marcador de fecha">
            <a:extLst>
              <a:ext uri="{FF2B5EF4-FFF2-40B4-BE49-F238E27FC236}">
                <a16:creationId xmlns:a16="http://schemas.microsoft.com/office/drawing/2014/main" id="{EE83DFCA-6FE4-2856-0036-53182D7D18C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2C5D79F-AC5F-3145-9E78-CDA6F7A7AA7A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25602" name="Text Box 2">
            <a:extLst>
              <a:ext uri="{FF2B5EF4-FFF2-40B4-BE49-F238E27FC236}">
                <a16:creationId xmlns:a16="http://schemas.microsoft.com/office/drawing/2014/main" id="{E04A2664-B360-066A-2EA0-B97C4E786A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1430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s-CO" sz="2400"/>
              <a:t>Ejemplo 3:</a:t>
            </a:r>
            <a:endParaRPr lang="es-ES" altLang="es-CO" sz="2400"/>
          </a:p>
        </p:txBody>
      </p:sp>
      <p:sp>
        <p:nvSpPr>
          <p:cNvPr id="25603" name="Text Box 3">
            <a:extLst>
              <a:ext uri="{FF2B5EF4-FFF2-40B4-BE49-F238E27FC236}">
                <a16:creationId xmlns:a16="http://schemas.microsoft.com/office/drawing/2014/main" id="{2DCFE52E-7C77-059A-74E5-CD54FF539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79600"/>
            <a:ext cx="79248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>
                <a:latin typeface="Times New Roman" panose="02020603050405020304" pitchFamily="18" charset="0"/>
              </a:rPr>
              <a:t>	La institución tiene que declarar, lo que afirma </a:t>
            </a:r>
            <a:r>
              <a:rPr lang="es-DO" altLang="es-CO" sz="2400">
                <a:solidFill>
                  <a:srgbClr val="0000FF"/>
                </a:solidFill>
                <a:latin typeface="Times New Roman" panose="02020603050405020304" pitchFamily="18" charset="0"/>
              </a:rPr>
              <a:t>Walker (2010)</a:t>
            </a:r>
            <a:r>
              <a:rPr lang="es-DO" altLang="es-CO" sz="2400">
                <a:latin typeface="Times New Roman" panose="02020603050405020304" pitchFamily="18" charset="0"/>
              </a:rPr>
              <a:t> cuando dice que los ejecutivos deben empezar a entender que mejorar la calidad que ofrecen a sus clientes no es una cuestión de elección, la vida de la organización depende de ellos. Se asume que el rol de un gerente moderno, de acuerdo a </a:t>
            </a:r>
            <a:r>
              <a:rPr lang="es-DO" altLang="es-CO" sz="2400">
                <a:solidFill>
                  <a:srgbClr val="0000FF"/>
                </a:solidFill>
                <a:latin typeface="Times New Roman" panose="02020603050405020304" pitchFamily="18" charset="0"/>
              </a:rPr>
              <a:t>Blanchard (2011)</a:t>
            </a:r>
            <a:r>
              <a:rPr lang="es-DO" altLang="es-CO" sz="2400">
                <a:latin typeface="Times New Roman" panose="02020603050405020304" pitchFamily="18" charset="0"/>
              </a:rPr>
              <a:t>, comprende seis funciones gerenciales básicas que son la planificación, organización, apoderamiento, coordinación, motivación y control. En ellas pueden enmarcarse…</a:t>
            </a:r>
            <a:endParaRPr lang="es-ES" altLang="es-CO" sz="2400">
              <a:latin typeface="Times New Roman" panose="02020603050405020304" pitchFamily="18" charset="0"/>
            </a:endParaRPr>
          </a:p>
        </p:txBody>
      </p:sp>
      <p:sp>
        <p:nvSpPr>
          <p:cNvPr id="25604" name="WordArt 4">
            <a:extLst>
              <a:ext uri="{FF2B5EF4-FFF2-40B4-BE49-F238E27FC236}">
                <a16:creationId xmlns:a16="http://schemas.microsoft.com/office/drawing/2014/main" id="{6991EB98-AF8E-38AC-B0E5-3CFDEE98E84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0" y="342900"/>
            <a:ext cx="46482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CO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>
                      <a:alpha val="74997"/>
                    </a:srgbClr>
                  </a:outerShdw>
                </a:effectLst>
                <a:latin typeface="Impact" panose="020B0806030902050204" pitchFamily="34" charset="0"/>
              </a:rPr>
              <a:t>CITAS INDIRECTAS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1 Marcador de fecha">
            <a:extLst>
              <a:ext uri="{FF2B5EF4-FFF2-40B4-BE49-F238E27FC236}">
                <a16:creationId xmlns:a16="http://schemas.microsoft.com/office/drawing/2014/main" id="{956FA2E8-7423-13D9-1412-AF4573E4A6D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ECA7B2C-BE10-0D41-9D3F-D5AAA70EF491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26626" name="Text Box 2">
            <a:extLst>
              <a:ext uri="{FF2B5EF4-FFF2-40B4-BE49-F238E27FC236}">
                <a16:creationId xmlns:a16="http://schemas.microsoft.com/office/drawing/2014/main" id="{305A8164-B1A2-9C4E-C248-332C434606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524000"/>
            <a:ext cx="7696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>
                <a:latin typeface="Times New Roman" panose="02020603050405020304" pitchFamily="18" charset="0"/>
              </a:rPr>
              <a:t>Cuando un autor se cita dos veces en un mismo párrafo, sólo se le coloca el año la primera vez.</a:t>
            </a:r>
            <a:endParaRPr lang="es-ES" altLang="es-CO" sz="2400">
              <a:latin typeface="Times New Roman" panose="02020603050405020304" pitchFamily="18" charset="0"/>
            </a:endParaRPr>
          </a:p>
        </p:txBody>
      </p:sp>
      <p:sp>
        <p:nvSpPr>
          <p:cNvPr id="26627" name="Text Box 3">
            <a:extLst>
              <a:ext uri="{FF2B5EF4-FFF2-40B4-BE49-F238E27FC236}">
                <a16:creationId xmlns:a16="http://schemas.microsoft.com/office/drawing/2014/main" id="{000DB83F-BB06-2CD5-12E1-364FA06F6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33400"/>
            <a:ext cx="739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s-CO" sz="2800" b="1"/>
              <a:t>CITAS EN UN MISMO PÁRRAFO</a:t>
            </a:r>
            <a:endParaRPr lang="es-ES" altLang="es-CO" sz="2800" b="1"/>
          </a:p>
        </p:txBody>
      </p:sp>
      <p:sp>
        <p:nvSpPr>
          <p:cNvPr id="26628" name="Text Box 4">
            <a:extLst>
              <a:ext uri="{FF2B5EF4-FFF2-40B4-BE49-F238E27FC236}">
                <a16:creationId xmlns:a16="http://schemas.microsoft.com/office/drawing/2014/main" id="{F24ECD4F-D150-BC35-6857-52EED401F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8194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s-CO" sz="2400"/>
              <a:t>EJEMPLO:</a:t>
            </a:r>
            <a:endParaRPr lang="es-ES" altLang="es-CO" sz="2400"/>
          </a:p>
        </p:txBody>
      </p:sp>
      <p:sp>
        <p:nvSpPr>
          <p:cNvPr id="26629" name="Text Box 5">
            <a:extLst>
              <a:ext uri="{FF2B5EF4-FFF2-40B4-BE49-F238E27FC236}">
                <a16:creationId xmlns:a16="http://schemas.microsoft.com/office/drawing/2014/main" id="{9359DB1A-3615-9E87-662C-D68D8F5B44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352800"/>
            <a:ext cx="78486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>
                <a:latin typeface="Times New Roman" panose="02020603050405020304" pitchFamily="18" charset="0"/>
              </a:rPr>
              <a:t>	Se asume que el rol de un gerente moderno, de acuerdo a </a:t>
            </a:r>
            <a:r>
              <a:rPr lang="es-DO" altLang="es-CO" sz="2400">
                <a:solidFill>
                  <a:schemeClr val="accent2"/>
                </a:solidFill>
                <a:latin typeface="Times New Roman" panose="02020603050405020304" pitchFamily="18" charset="0"/>
              </a:rPr>
              <a:t>Blanchard (2011)</a:t>
            </a:r>
            <a:r>
              <a:rPr lang="es-DO" altLang="es-CO" sz="2400">
                <a:latin typeface="Times New Roman" panose="02020603050405020304" pitchFamily="18" charset="0"/>
              </a:rPr>
              <a:t> comprende seis funciones gerenciales básicas que son la planificación, organización, apoderamiento, coordinación, motivación y control. También sugiere </a:t>
            </a:r>
            <a:r>
              <a:rPr lang="es-DO" altLang="es-CO" sz="2400">
                <a:solidFill>
                  <a:schemeClr val="accent2"/>
                </a:solidFill>
                <a:latin typeface="Times New Roman" panose="02020603050405020304" pitchFamily="18" charset="0"/>
              </a:rPr>
              <a:t>Blanchard</a:t>
            </a:r>
            <a:r>
              <a:rPr lang="es-DO" altLang="es-CO" sz="2400">
                <a:latin typeface="Times New Roman" panose="02020603050405020304" pitchFamily="18" charset="0"/>
              </a:rPr>
              <a:t> que más que gerentes son líderes…</a:t>
            </a:r>
            <a:endParaRPr lang="es-ES" altLang="es-CO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1 Marcador de fecha">
            <a:extLst>
              <a:ext uri="{FF2B5EF4-FFF2-40B4-BE49-F238E27FC236}">
                <a16:creationId xmlns:a16="http://schemas.microsoft.com/office/drawing/2014/main" id="{B5336189-A893-7714-E190-2F238151CF3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7CA4EE6-5FF5-EC4E-8B87-5A8A33698D21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27650" name="Text Box 2">
            <a:extLst>
              <a:ext uri="{FF2B5EF4-FFF2-40B4-BE49-F238E27FC236}">
                <a16:creationId xmlns:a16="http://schemas.microsoft.com/office/drawing/2014/main" id="{4B2F0476-1AB7-AAF3-2B08-0F2DF13CD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066800"/>
            <a:ext cx="7696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/>
              <a:t>Se estilan distintas formas de colocar los autores en las citas, cuando estos son de tres ó más.</a:t>
            </a:r>
            <a:endParaRPr lang="es-ES" altLang="es-CO" sz="2400"/>
          </a:p>
        </p:txBody>
      </p:sp>
      <p:sp>
        <p:nvSpPr>
          <p:cNvPr id="27651" name="Text Box 3">
            <a:extLst>
              <a:ext uri="{FF2B5EF4-FFF2-40B4-BE49-F238E27FC236}">
                <a16:creationId xmlns:a16="http://schemas.microsoft.com/office/drawing/2014/main" id="{BE995C4F-3D7C-E3C7-D937-9DEEE70FE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57200"/>
            <a:ext cx="723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DO" altLang="es-CO" sz="2400" b="1"/>
              <a:t>CITAS CON TRES O MÁS AUTORES </a:t>
            </a:r>
            <a:r>
              <a:rPr lang="es-DO" altLang="es-CO" sz="1000" b="1"/>
              <a:t>(APA 6.12).</a:t>
            </a:r>
            <a:endParaRPr lang="es-ES" altLang="es-CO" sz="2400" b="1"/>
          </a:p>
        </p:txBody>
      </p:sp>
      <p:sp>
        <p:nvSpPr>
          <p:cNvPr id="27652" name="Text Box 4">
            <a:extLst>
              <a:ext uri="{FF2B5EF4-FFF2-40B4-BE49-F238E27FC236}">
                <a16:creationId xmlns:a16="http://schemas.microsoft.com/office/drawing/2014/main" id="{1A2A97A1-B7D7-4A71-2A01-88D18785E1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362200"/>
            <a:ext cx="640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s-CO" sz="2400"/>
              <a:t>Ejemplo 1: De tres a 5 autores</a:t>
            </a:r>
            <a:endParaRPr lang="es-ES" altLang="es-CO" sz="2400"/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4B695B8A-8CFA-3A14-EBBC-4008B0CB0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124200"/>
            <a:ext cx="65532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 b="1" i="1">
                <a:latin typeface="Times New Roman" panose="02020603050405020304" pitchFamily="18" charset="0"/>
              </a:rPr>
              <a:t>1. Primera vez</a:t>
            </a:r>
            <a:endParaRPr lang="es-DO" altLang="es-CO" sz="2400" b="1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 b="1">
                <a:latin typeface="Times New Roman" panose="02020603050405020304" pitchFamily="18" charset="0"/>
              </a:rPr>
              <a:t>Villar, López y Gómez (2012)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 b="1">
                <a:latin typeface="Times New Roman" panose="02020603050405020304" pitchFamily="18" charset="0"/>
              </a:rPr>
              <a:t> 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 b="1">
                <a:latin typeface="Times New Roman" panose="02020603050405020304" pitchFamily="18" charset="0"/>
              </a:rPr>
              <a:t>      </a:t>
            </a:r>
            <a:r>
              <a:rPr lang="es-DO" altLang="es-CO" sz="2400" b="1" i="1">
                <a:latin typeface="Times New Roman" panose="02020603050405020304" pitchFamily="18" charset="0"/>
              </a:rPr>
              <a:t>2. Segunda vez</a:t>
            </a:r>
            <a:endParaRPr lang="es-DO" altLang="es-CO" sz="2400" b="1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 b="1">
                <a:latin typeface="Times New Roman" panose="02020603050405020304" pitchFamily="18" charset="0"/>
              </a:rPr>
              <a:t>Villar et al. (2012)</a:t>
            </a:r>
            <a:endParaRPr lang="es-ES" altLang="es-CO" sz="24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1 Marcador de fecha">
            <a:extLst>
              <a:ext uri="{FF2B5EF4-FFF2-40B4-BE49-F238E27FC236}">
                <a16:creationId xmlns:a16="http://schemas.microsoft.com/office/drawing/2014/main" id="{AE9DF564-CB4F-6668-C148-454C8DF7DD8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CB669EA-1218-1F4E-A6E8-3C840BE3BC33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28674" name="Text Box 2">
            <a:extLst>
              <a:ext uri="{FF2B5EF4-FFF2-40B4-BE49-F238E27FC236}">
                <a16:creationId xmlns:a16="http://schemas.microsoft.com/office/drawing/2014/main" id="{EE8C7C94-61DC-1468-A617-800254DB49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762000"/>
            <a:ext cx="7620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s-CO" sz="2400"/>
              <a:t>Ejemplo 2: </a:t>
            </a:r>
            <a:r>
              <a:rPr lang="en-US" altLang="es-CO" sz="2400" b="1" i="1"/>
              <a:t>Citas con autores múltiples</a:t>
            </a:r>
            <a:r>
              <a:rPr lang="en-US" altLang="es-CO" sz="2400"/>
              <a:t>. En el cuerpo del trabajo se citan documentos con seis autores o más, se coloca sólo el primer apellido seguido de et al. y el año.</a:t>
            </a:r>
            <a:r>
              <a:rPr lang="es-ES" altLang="es-CO" sz="2400"/>
              <a:t> 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E8C546D7-D51A-BCF6-8597-0061857F79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362200"/>
            <a:ext cx="70104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>
                <a:latin typeface="Times New Roman" panose="02020603050405020304" pitchFamily="18" charset="0"/>
              </a:rPr>
              <a:t>Martí, Magañas, Marién, Blanco, Ayala, López, Franco y Velez (2008). Estos se citan: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>
                <a:latin typeface="Times New Roman" panose="02020603050405020304" pitchFamily="18" charset="0"/>
              </a:rPr>
              <a:t>Martí et al. (2008).</a:t>
            </a:r>
            <a:endParaRPr lang="es-ES" altLang="es-CO" sz="2400">
              <a:latin typeface="Times New Roman" panose="02020603050405020304" pitchFamily="18" charset="0"/>
            </a:endParaRPr>
          </a:p>
        </p:txBody>
      </p:sp>
      <p:sp>
        <p:nvSpPr>
          <p:cNvPr id="28676" name="Text Box 4">
            <a:extLst>
              <a:ext uri="{FF2B5EF4-FFF2-40B4-BE49-F238E27FC236}">
                <a16:creationId xmlns:a16="http://schemas.microsoft.com/office/drawing/2014/main" id="{D50E979C-3513-E907-D2C1-E8F033559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28600"/>
            <a:ext cx="723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DO" altLang="es-CO" sz="2400" b="1">
                <a:solidFill>
                  <a:srgbClr val="000066"/>
                </a:solidFill>
              </a:rPr>
              <a:t>CITAS CON TRES O MÁS AUTORES</a:t>
            </a:r>
            <a:endParaRPr lang="es-ES" altLang="es-CO" sz="2400" b="1">
              <a:solidFill>
                <a:srgbClr val="000066"/>
              </a:solidFill>
            </a:endParaRPr>
          </a:p>
        </p:txBody>
      </p:sp>
      <p:sp>
        <p:nvSpPr>
          <p:cNvPr id="28677" name="Text Box 5">
            <a:extLst>
              <a:ext uri="{FF2B5EF4-FFF2-40B4-BE49-F238E27FC236}">
                <a16:creationId xmlns:a16="http://schemas.microsoft.com/office/drawing/2014/main" id="{A02DE186-D682-9E68-452A-7131CEA83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886200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s-CO" sz="2400"/>
              <a:t>En la lista de referencias se colocan:</a:t>
            </a:r>
            <a:endParaRPr lang="es-ES" altLang="es-CO" sz="2400"/>
          </a:p>
        </p:txBody>
      </p:sp>
      <p:sp>
        <p:nvSpPr>
          <p:cNvPr id="3" name="Text Box 6">
            <a:extLst>
              <a:ext uri="{FF2B5EF4-FFF2-40B4-BE49-F238E27FC236}">
                <a16:creationId xmlns:a16="http://schemas.microsoft.com/office/drawing/2014/main" id="{4D6E55B2-9E22-C271-E6DC-DB8F1F7BA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495800"/>
            <a:ext cx="838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2000">
                <a:latin typeface="Times New Roman" panose="02020603050405020304" pitchFamily="18" charset="0"/>
              </a:rPr>
              <a:t>Martí, L., Magañas, R., Marién, P., Blanco, C., Ayala, J. P., &amp; López, F., ...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2000">
                <a:latin typeface="Times New Roman" panose="02020603050405020304" pitchFamily="18" charset="0"/>
              </a:rPr>
              <a:t>      Velez, F.  (2008). </a:t>
            </a:r>
            <a:r>
              <a:rPr lang="es-DO" altLang="es-CO" sz="2000" i="1">
                <a:latin typeface="Times New Roman" panose="02020603050405020304" pitchFamily="18" charset="0"/>
              </a:rPr>
              <a:t>Manual de psicología experimental</a:t>
            </a:r>
            <a:r>
              <a:rPr lang="es-DO" altLang="es-CO" sz="2000">
                <a:latin typeface="Times New Roman" panose="02020603050405020304" pitchFamily="18" charset="0"/>
              </a:rPr>
              <a:t>. San Juan, Puerto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2000">
                <a:latin typeface="Times New Roman" panose="02020603050405020304" pitchFamily="18" charset="0"/>
              </a:rPr>
              <a:t>      Rico: Milux.    </a:t>
            </a:r>
            <a:endParaRPr lang="es-ES" altLang="es-CO" sz="2000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79" name="CuadroTexto 1">
            <a:extLst>
              <a:ext uri="{FF2B5EF4-FFF2-40B4-BE49-F238E27FC236}">
                <a16:creationId xmlns:a16="http://schemas.microsoft.com/office/drawing/2014/main" id="{16F26779-1DE1-29F4-62C3-86A9022AB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5638800"/>
            <a:ext cx="525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s-CO" sz="2000" b="1">
                <a:solidFill>
                  <a:srgbClr val="FF0000"/>
                </a:solidFill>
              </a:rPr>
              <a:t>Nota</a:t>
            </a:r>
            <a:r>
              <a:rPr lang="en-US" altLang="es-CO" sz="2000"/>
              <a:t>. Si son solo 7, se colocan todos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Marcador de fecha 1">
            <a:extLst>
              <a:ext uri="{FF2B5EF4-FFF2-40B4-BE49-F238E27FC236}">
                <a16:creationId xmlns:a16="http://schemas.microsoft.com/office/drawing/2014/main" id="{4827A914-F4F1-1679-555A-AFA5501CF40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FF8FC7C-1308-D449-8009-F1C3D7AD0862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29698" name="Text Box 4">
            <a:extLst>
              <a:ext uri="{FF2B5EF4-FFF2-40B4-BE49-F238E27FC236}">
                <a16:creationId xmlns:a16="http://schemas.microsoft.com/office/drawing/2014/main" id="{5CFFA251-534B-EB60-1937-1F73F732B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28600"/>
            <a:ext cx="723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DO" altLang="es-CO" sz="2400" b="1">
                <a:solidFill>
                  <a:srgbClr val="000066"/>
                </a:solidFill>
              </a:rPr>
              <a:t>CITAS AUTORES CON UN MISMO APELLIDO</a:t>
            </a:r>
            <a:endParaRPr lang="es-ES" altLang="es-CO" sz="2400" b="1">
              <a:solidFill>
                <a:srgbClr val="000066"/>
              </a:solidFill>
            </a:endParaRPr>
          </a:p>
        </p:txBody>
      </p:sp>
      <p:sp>
        <p:nvSpPr>
          <p:cNvPr id="29699" name="Text Box 2">
            <a:extLst>
              <a:ext uri="{FF2B5EF4-FFF2-40B4-BE49-F238E27FC236}">
                <a16:creationId xmlns:a16="http://schemas.microsoft.com/office/drawing/2014/main" id="{B724E17E-B78A-3AD2-E12D-B513931BC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762000"/>
            <a:ext cx="7620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s-CO" sz="2400"/>
              <a:t>Si aparecen dos o mas </a:t>
            </a:r>
            <a:r>
              <a:rPr lang="es-ES_tradnl" altLang="es-CO" sz="2400"/>
              <a:t>autores</a:t>
            </a:r>
            <a:r>
              <a:rPr lang="en-US" altLang="es-CO" sz="2400"/>
              <a:t> principals con un mismo apellido, dentro del texo se incluyen las iniciales del primer autor en todas las citas, aun si el </a:t>
            </a:r>
            <a:r>
              <a:rPr lang="es-ES" altLang="es-CO" sz="2400"/>
              <a:t>año</a:t>
            </a:r>
            <a:r>
              <a:rPr lang="en-US" altLang="es-CO" sz="2400"/>
              <a:t> es diferente.</a:t>
            </a:r>
            <a:r>
              <a:rPr lang="es-ES" altLang="es-CO" sz="2400"/>
              <a:t> </a:t>
            </a:r>
          </a:p>
        </p:txBody>
      </p:sp>
      <p:sp>
        <p:nvSpPr>
          <p:cNvPr id="29700" name="CuadroTexto 5">
            <a:extLst>
              <a:ext uri="{FF2B5EF4-FFF2-40B4-BE49-F238E27FC236}">
                <a16:creationId xmlns:a16="http://schemas.microsoft.com/office/drawing/2014/main" id="{B1ADCDDC-A176-DC93-7B16-8FF84140E8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048000"/>
            <a:ext cx="7467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CO" sz="2400"/>
              <a:t>Entre los estudios se revisaron a M.A. Ligth y Lght (2008)</a:t>
            </a:r>
          </a:p>
        </p:txBody>
      </p:sp>
      <p:sp>
        <p:nvSpPr>
          <p:cNvPr id="29701" name="Text Box 2">
            <a:extLst>
              <a:ext uri="{FF2B5EF4-FFF2-40B4-BE49-F238E27FC236}">
                <a16:creationId xmlns:a16="http://schemas.microsoft.com/office/drawing/2014/main" id="{39C9FA10-5A5B-6101-1522-07929ADAA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086225"/>
            <a:ext cx="7620000" cy="17843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s-CO" sz="2000"/>
              <a:t>Light, I. (2006). </a:t>
            </a:r>
            <a:r>
              <a:rPr lang="en-US" altLang="es-CO" sz="2000" i="1"/>
              <a:t>Deffecting inmigration: Networks, markets and reulation in Los Angeles</a:t>
            </a:r>
            <a:r>
              <a:rPr lang="en-US" altLang="es-CO" sz="2000"/>
              <a:t>. New York, NY: Russel Foundation.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s-CO" sz="2000"/>
              <a:t>Light, M.A., </a:t>
            </a:r>
            <a:r>
              <a:rPr lang="es-ES" altLang="es-CO" sz="2000"/>
              <a:t>&amp; Light, I. H. (2008). The geographic expansión of Mexican inmigration in the United States and implications for local law enforcement.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Marcador de fecha 1">
            <a:extLst>
              <a:ext uri="{FF2B5EF4-FFF2-40B4-BE49-F238E27FC236}">
                <a16:creationId xmlns:a16="http://schemas.microsoft.com/office/drawing/2014/main" id="{34340181-C32F-5619-D3F4-6E4272AF601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B2C251C-06D6-9843-A094-D37F9DB93644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EAE7C63-0F72-AC32-85A8-C6B4FBDD0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Carina </a:t>
            </a:r>
            <a:r>
              <a:rPr lang="en-US" dirty="0" err="1"/>
              <a:t>Villar</a:t>
            </a:r>
            <a:endParaRPr lang="en-US" dirty="0"/>
          </a:p>
        </p:txBody>
      </p:sp>
      <p:sp>
        <p:nvSpPr>
          <p:cNvPr id="31747" name="Text Box 2">
            <a:extLst>
              <a:ext uri="{FF2B5EF4-FFF2-40B4-BE49-F238E27FC236}">
                <a16:creationId xmlns:a16="http://schemas.microsoft.com/office/drawing/2014/main" id="{67910D9C-EBE6-55F6-844B-6E6761843A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524000"/>
            <a:ext cx="8077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_tradnl" altLang="es-CO" sz="2400"/>
              <a:t>Cuando cite entre paréntesis dos mas trabajos realizados por diferentes autores, ordenarlos alfabéticamente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C85C6499-4251-0BC5-C34B-E7170DFADE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23850"/>
            <a:ext cx="7620000" cy="8302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s-ES_tradnl" altLang="en-US" sz="2400" b="1" dirty="0">
                <a:solidFill>
                  <a:schemeClr val="accent6"/>
                </a:solidFill>
              </a:rPr>
              <a:t>DOS O MAS TRABAJOS DENTRO DEL PARENTESIS</a:t>
            </a:r>
          </a:p>
        </p:txBody>
      </p:sp>
      <p:sp>
        <p:nvSpPr>
          <p:cNvPr id="31749" name="Text Box 2">
            <a:extLst>
              <a:ext uri="{FF2B5EF4-FFF2-40B4-BE49-F238E27FC236}">
                <a16:creationId xmlns:a16="http://schemas.microsoft.com/office/drawing/2014/main" id="{B4BE2AB3-E9F9-9858-B2B5-58F2B8D35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913" y="2724150"/>
            <a:ext cx="7620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_tradnl" altLang="es-CO" sz="2400"/>
              <a:t>Diversos estudios </a:t>
            </a:r>
            <a:r>
              <a:rPr lang="es-ES_tradnl" altLang="es-CO" sz="2400">
                <a:solidFill>
                  <a:srgbClr val="FF0000"/>
                </a:solidFill>
              </a:rPr>
              <a:t>(Miller, 1999; Shafranske y Mahoney, 1998)</a:t>
            </a:r>
          </a:p>
        </p:txBody>
      </p:sp>
      <p:sp>
        <p:nvSpPr>
          <p:cNvPr id="31750" name="Text Box 2">
            <a:extLst>
              <a:ext uri="{FF2B5EF4-FFF2-40B4-BE49-F238E27FC236}">
                <a16:creationId xmlns:a16="http://schemas.microsoft.com/office/drawing/2014/main" id="{FC48ACA9-F6DF-D80A-A44A-506BA3D2D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844925"/>
            <a:ext cx="8153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_tradnl" altLang="es-CO" sz="2400"/>
              <a:t>Obras de un mismo autor con el mismo año se coloca a, b, c…</a:t>
            </a:r>
          </a:p>
        </p:txBody>
      </p:sp>
      <p:sp>
        <p:nvSpPr>
          <p:cNvPr id="31751" name="Text Box 2">
            <a:extLst>
              <a:ext uri="{FF2B5EF4-FFF2-40B4-BE49-F238E27FC236}">
                <a16:creationId xmlns:a16="http://schemas.microsoft.com/office/drawing/2014/main" id="{C5C2FCDD-1CB5-7B47-4DBB-D832A4A47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943475"/>
            <a:ext cx="7620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_tradnl" altLang="es-CO" sz="2400"/>
              <a:t>Diversos estudios </a:t>
            </a:r>
            <a:r>
              <a:rPr lang="es-ES_tradnl" altLang="es-CO" sz="2400">
                <a:solidFill>
                  <a:srgbClr val="FF0000"/>
                </a:solidFill>
              </a:rPr>
              <a:t>(Miller, 2008a, 2008b: Shafranske y Mahoney, 1998)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Date Placeholder 1">
            <a:extLst>
              <a:ext uri="{FF2B5EF4-FFF2-40B4-BE49-F238E27FC236}">
                <a16:creationId xmlns:a16="http://schemas.microsoft.com/office/drawing/2014/main" id="{4E2B11AA-9B97-CC32-C003-812C05419E6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060DD0F-BBE3-824C-92B0-975F7D720EED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71B46C-6788-392F-0248-406A0C8D3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Carina </a:t>
            </a:r>
            <a:r>
              <a:rPr lang="en-US" dirty="0" err="1"/>
              <a:t>Villar</a:t>
            </a:r>
            <a:endParaRPr lang="en-US" dirty="0"/>
          </a:p>
        </p:txBody>
      </p:sp>
      <p:sp>
        <p:nvSpPr>
          <p:cNvPr id="32771" name="TextBox 3">
            <a:extLst>
              <a:ext uri="{FF2B5EF4-FFF2-40B4-BE49-F238E27FC236}">
                <a16:creationId xmlns:a16="http://schemas.microsoft.com/office/drawing/2014/main" id="{07FE9CF1-1152-44F0-43BC-889BA9A70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905000"/>
            <a:ext cx="7467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s-CO" sz="2400"/>
              <a:t>El doctor Gutiérrez declaró recientemente que </a:t>
            </a:r>
            <a:r>
              <a:rPr lang="en-US" altLang="es-ES" sz="2400"/>
              <a:t>“</a:t>
            </a:r>
            <a:r>
              <a:rPr lang="en-US" altLang="es-CO" sz="2400"/>
              <a:t>el proyecto debía tener un enfoque holístico</a:t>
            </a:r>
            <a:r>
              <a:rPr lang="en-US" altLang="es-ES" sz="2400"/>
              <a:t>”</a:t>
            </a:r>
            <a:r>
              <a:rPr lang="en-US" altLang="es-CO" sz="2400"/>
              <a:t> (M. Gutiérrez, comunicación personal, 11 de diciembre, 2014).</a:t>
            </a:r>
          </a:p>
        </p:txBody>
      </p:sp>
      <p:sp>
        <p:nvSpPr>
          <p:cNvPr id="32772" name="3 CuadroTexto">
            <a:extLst>
              <a:ext uri="{FF2B5EF4-FFF2-40B4-BE49-F238E27FC236}">
                <a16:creationId xmlns:a16="http://schemas.microsoft.com/office/drawing/2014/main" id="{9A8FDB69-74BA-EAFE-E696-49A738845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57200"/>
            <a:ext cx="6858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s-CO" b="1"/>
              <a:t>CÓMO CITAR UNA COMUNICACIÓN PERSONAL</a:t>
            </a:r>
          </a:p>
        </p:txBody>
      </p:sp>
      <p:sp>
        <p:nvSpPr>
          <p:cNvPr id="32773" name="TextBox 5">
            <a:extLst>
              <a:ext uri="{FF2B5EF4-FFF2-40B4-BE49-F238E27FC236}">
                <a16:creationId xmlns:a16="http://schemas.microsoft.com/office/drawing/2014/main" id="{C2CC911B-89D5-1D1A-9999-499E528DA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114800"/>
            <a:ext cx="6858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s-CO" sz="2400" b="1">
                <a:solidFill>
                  <a:srgbClr val="0000FF"/>
                </a:solidFill>
              </a:rPr>
              <a:t>ESTA NO SE LLEVA A LAS REFERENCIAS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1 Marcador de fecha">
            <a:extLst>
              <a:ext uri="{FF2B5EF4-FFF2-40B4-BE49-F238E27FC236}">
                <a16:creationId xmlns:a16="http://schemas.microsoft.com/office/drawing/2014/main" id="{FA60C2F0-B03F-05FB-8B0F-58A22094A66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BC4DB7C-0B7A-BB4D-891A-E597EF89A94A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33794" name="2 Marcador de pie de página">
            <a:extLst>
              <a:ext uri="{FF2B5EF4-FFF2-40B4-BE49-F238E27FC236}">
                <a16:creationId xmlns:a16="http://schemas.microsoft.com/office/drawing/2014/main" id="{56D3375A-9B83-729B-DA7F-7A5ABDBD3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s-CO" sz="1400"/>
              <a:t>Carina Villar</a:t>
            </a:r>
          </a:p>
        </p:txBody>
      </p:sp>
      <p:sp>
        <p:nvSpPr>
          <p:cNvPr id="33795" name="4 CuadroTexto">
            <a:extLst>
              <a:ext uri="{FF2B5EF4-FFF2-40B4-BE49-F238E27FC236}">
                <a16:creationId xmlns:a16="http://schemas.microsoft.com/office/drawing/2014/main" id="{B6AFE3DE-5111-D07D-0D74-B012BAED2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981200"/>
            <a:ext cx="7010400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s-ES_tradnl" altLang="es-CO" sz="2800"/>
              <a:t>Solo se colocan los autores que fueron citados o referenciados en el texto.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s-ES_tradnl" altLang="es-CO" sz="2800"/>
              <a:t>Deben estar en orden alfabético.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s-ES_tradnl" altLang="es-CO" sz="2800"/>
              <a:t>Se debe seguir el orden de los componentes básicos.</a:t>
            </a:r>
          </a:p>
        </p:txBody>
      </p:sp>
      <p:sp>
        <p:nvSpPr>
          <p:cNvPr id="33796" name="WordArt 2">
            <a:extLst>
              <a:ext uri="{FF2B5EF4-FFF2-40B4-BE49-F238E27FC236}">
                <a16:creationId xmlns:a16="http://schemas.microsoft.com/office/drawing/2014/main" id="{6208BF35-3616-A3E9-A267-C14C93BA20F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400" y="381000"/>
            <a:ext cx="4953000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CO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4997"/>
                    </a:srgbClr>
                  </a:outerShdw>
                </a:effectLst>
                <a:latin typeface="Impact" panose="020B0806030902050204" pitchFamily="34" charset="0"/>
              </a:rPr>
              <a:t>REFERENCIAS</a:t>
            </a:r>
          </a:p>
        </p:txBody>
      </p:sp>
      <p:grpSp>
        <p:nvGrpSpPr>
          <p:cNvPr id="33797" name="Group 6">
            <a:extLst>
              <a:ext uri="{FF2B5EF4-FFF2-40B4-BE49-F238E27FC236}">
                <a16:creationId xmlns:a16="http://schemas.microsoft.com/office/drawing/2014/main" id="{E4489E58-A264-2742-0558-8C4EF7B9267F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4540250"/>
            <a:ext cx="8991600" cy="1371600"/>
            <a:chOff x="76200" y="685800"/>
            <a:chExt cx="8991600" cy="1371600"/>
          </a:xfrm>
        </p:grpSpPr>
        <p:grpSp>
          <p:nvGrpSpPr>
            <p:cNvPr id="33798" name="Group 7">
              <a:extLst>
                <a:ext uri="{FF2B5EF4-FFF2-40B4-BE49-F238E27FC236}">
                  <a16:creationId xmlns:a16="http://schemas.microsoft.com/office/drawing/2014/main" id="{50FB5515-D17F-44C2-E89B-4E21790658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4800" y="838200"/>
              <a:ext cx="8534400" cy="1102219"/>
              <a:chOff x="76200" y="838200"/>
              <a:chExt cx="8839200" cy="1102219"/>
            </a:xfrm>
          </p:grpSpPr>
          <p:sp>
            <p:nvSpPr>
              <p:cNvPr id="33800" name="TextBox 9">
                <a:extLst>
                  <a:ext uri="{FF2B5EF4-FFF2-40B4-BE49-F238E27FC236}">
                    <a16:creationId xmlns:a16="http://schemas.microsoft.com/office/drawing/2014/main" id="{B6D7C588-54A3-DD21-0735-69513D9005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4800" y="838200"/>
                <a:ext cx="8610600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CO" sz="1200"/>
                  <a:t>Villar, C. (2017). </a:t>
                </a:r>
                <a:r>
                  <a:rPr lang="es-ES_tradnl" altLang="es-CO" sz="1200" i="1"/>
                  <a:t>Liderazgo educativo: Del ideal al compromiso </a:t>
                </a:r>
                <a:r>
                  <a:rPr lang="es-ES_tradnl" altLang="es-CO" sz="1200"/>
                  <a:t>(2da. ed.). La Vega, Republica Dominicana: Frías Editores.</a:t>
                </a:r>
              </a:p>
            </p:txBody>
          </p:sp>
          <p:sp>
            <p:nvSpPr>
              <p:cNvPr id="11" name="Down Arrow 10">
                <a:extLst>
                  <a:ext uri="{FF2B5EF4-FFF2-40B4-BE49-F238E27FC236}">
                    <a16:creationId xmlns:a16="http://schemas.microsoft.com/office/drawing/2014/main" id="{9ED9A407-4649-93A0-2EAA-966EC6A72CC4}"/>
                  </a:ext>
                </a:extLst>
              </p:cNvPr>
              <p:cNvSpPr/>
              <p:nvPr/>
            </p:nvSpPr>
            <p:spPr>
              <a:xfrm>
                <a:off x="686197" y="1114425"/>
                <a:ext cx="151266" cy="257175"/>
              </a:xfrm>
              <a:prstGeom prst="downArrow">
                <a:avLst/>
              </a:prstGeom>
              <a:solidFill>
                <a:srgbClr val="CC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9pPr>
              </a:lstStyle>
              <a:p>
                <a:pPr algn="ctr">
                  <a:defRPr/>
                </a:pPr>
                <a:endParaRPr lang="es-ES_tradnl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3802" name="TextBox 11">
                <a:extLst>
                  <a:ext uri="{FF2B5EF4-FFF2-40B4-BE49-F238E27FC236}">
                    <a16:creationId xmlns:a16="http://schemas.microsoft.com/office/drawing/2014/main" id="{54566175-5EFD-47A1-88C9-EAC6CC850C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200" y="1447800"/>
                <a:ext cx="1219200" cy="2308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CO" sz="900"/>
                  <a:t>Apellidos y Nombre</a:t>
                </a:r>
              </a:p>
            </p:txBody>
          </p:sp>
          <p:sp>
            <p:nvSpPr>
              <p:cNvPr id="13" name="Down Arrow 12">
                <a:extLst>
                  <a:ext uri="{FF2B5EF4-FFF2-40B4-BE49-F238E27FC236}">
                    <a16:creationId xmlns:a16="http://schemas.microsoft.com/office/drawing/2014/main" id="{B74F7119-C77F-5D78-3C4D-0F17B4B169C3}"/>
                  </a:ext>
                </a:extLst>
              </p:cNvPr>
              <p:cNvSpPr/>
              <p:nvPr/>
            </p:nvSpPr>
            <p:spPr>
              <a:xfrm>
                <a:off x="1296194" y="1136650"/>
                <a:ext cx="151266" cy="541338"/>
              </a:xfrm>
              <a:prstGeom prst="downArrow">
                <a:avLst/>
              </a:prstGeom>
              <a:solidFill>
                <a:srgbClr val="0000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9pPr>
              </a:lstStyle>
              <a:p>
                <a:pPr algn="ctr">
                  <a:defRPr/>
                </a:pPr>
                <a:endParaRPr lang="es-ES_tradnl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3804" name="TextBox 13">
                <a:extLst>
                  <a:ext uri="{FF2B5EF4-FFF2-40B4-BE49-F238E27FC236}">
                    <a16:creationId xmlns:a16="http://schemas.microsoft.com/office/drawing/2014/main" id="{C8A2AC31-3002-3591-27F9-F8C26AEC3E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67563" y="1709587"/>
                <a:ext cx="861237" cy="2308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CO" sz="900"/>
                  <a:t>Año</a:t>
                </a:r>
              </a:p>
            </p:txBody>
          </p:sp>
          <p:sp>
            <p:nvSpPr>
              <p:cNvPr id="15" name="Down Arrow 14">
                <a:extLst>
                  <a:ext uri="{FF2B5EF4-FFF2-40B4-BE49-F238E27FC236}">
                    <a16:creationId xmlns:a16="http://schemas.microsoft.com/office/drawing/2014/main" id="{C8AF8CFC-1BBA-B254-D88E-B06CCE2B8CC4}"/>
                  </a:ext>
                </a:extLst>
              </p:cNvPr>
              <p:cNvSpPr/>
              <p:nvPr/>
            </p:nvSpPr>
            <p:spPr>
              <a:xfrm>
                <a:off x="2971630" y="1127125"/>
                <a:ext cx="152910" cy="542925"/>
              </a:xfrm>
              <a:prstGeom prst="downArrow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9pPr>
              </a:lstStyle>
              <a:p>
                <a:pPr algn="ctr">
                  <a:defRPr/>
                </a:pPr>
                <a:endParaRPr lang="es-ES_tradnl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33806" name="TextBox 15">
                <a:extLst>
                  <a:ext uri="{FF2B5EF4-FFF2-40B4-BE49-F238E27FC236}">
                    <a16:creationId xmlns:a16="http://schemas.microsoft.com/office/drawing/2014/main" id="{AEF7628C-0076-BE20-32A7-20B96580CE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62200" y="1676399"/>
                <a:ext cx="1447800" cy="2308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CO" sz="900"/>
                  <a:t>Titulo en cursiva</a:t>
                </a:r>
              </a:p>
            </p:txBody>
          </p:sp>
          <p:sp>
            <p:nvSpPr>
              <p:cNvPr id="33807" name="TextBox 16">
                <a:extLst>
                  <a:ext uri="{FF2B5EF4-FFF2-40B4-BE49-F238E27FC236}">
                    <a16:creationId xmlns:a16="http://schemas.microsoft.com/office/drawing/2014/main" id="{89056B11-3490-7B47-042B-DEB5467B66A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2000" y="1676746"/>
                <a:ext cx="861237" cy="2308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CO" sz="900"/>
                  <a:t>Edición</a:t>
                </a:r>
              </a:p>
            </p:txBody>
          </p:sp>
          <p:sp>
            <p:nvSpPr>
              <p:cNvPr id="33808" name="TextBox 17">
                <a:extLst>
                  <a:ext uri="{FF2B5EF4-FFF2-40B4-BE49-F238E27FC236}">
                    <a16:creationId xmlns:a16="http://schemas.microsoft.com/office/drawing/2014/main" id="{13CFF533-117C-F440-2989-3AB460AD82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64618" y="1698299"/>
                <a:ext cx="1398182" cy="2308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CO" sz="900"/>
                  <a:t>Ciudad, País</a:t>
                </a:r>
              </a:p>
            </p:txBody>
          </p:sp>
          <p:sp>
            <p:nvSpPr>
              <p:cNvPr id="33809" name="TextBox 18">
                <a:extLst>
                  <a:ext uri="{FF2B5EF4-FFF2-40B4-BE49-F238E27FC236}">
                    <a16:creationId xmlns:a16="http://schemas.microsoft.com/office/drawing/2014/main" id="{9298B0D8-4530-E0C3-0FDF-8B3F388992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97381" y="1658437"/>
                <a:ext cx="861237" cy="2308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CO" sz="900"/>
                  <a:t>Casa editora</a:t>
                </a:r>
              </a:p>
            </p:txBody>
          </p:sp>
          <p:sp>
            <p:nvSpPr>
              <p:cNvPr id="20" name="Down Arrow 19">
                <a:extLst>
                  <a:ext uri="{FF2B5EF4-FFF2-40B4-BE49-F238E27FC236}">
                    <a16:creationId xmlns:a16="http://schemas.microsoft.com/office/drawing/2014/main" id="{9399F317-5B48-A2BB-A344-A6D32E2FE438}"/>
                  </a:ext>
                </a:extLst>
              </p:cNvPr>
              <p:cNvSpPr/>
              <p:nvPr/>
            </p:nvSpPr>
            <p:spPr>
              <a:xfrm>
                <a:off x="8052197" y="1133475"/>
                <a:ext cx="151266" cy="542925"/>
              </a:xfrm>
              <a:prstGeom prst="down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9pPr>
              </a:lstStyle>
              <a:p>
                <a:pPr algn="ctr">
                  <a:defRPr/>
                </a:pPr>
                <a:endParaRPr lang="es-ES_tradnl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21" name="Down Arrow 20">
                <a:extLst>
                  <a:ext uri="{FF2B5EF4-FFF2-40B4-BE49-F238E27FC236}">
                    <a16:creationId xmlns:a16="http://schemas.microsoft.com/office/drawing/2014/main" id="{A67F2449-B292-9BD5-63B4-227236838EFD}"/>
                  </a:ext>
                </a:extLst>
              </p:cNvPr>
              <p:cNvSpPr/>
              <p:nvPr/>
            </p:nvSpPr>
            <p:spPr>
              <a:xfrm>
                <a:off x="6299484" y="1155700"/>
                <a:ext cx="152910" cy="542925"/>
              </a:xfrm>
              <a:prstGeom prst="downArrow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9pPr>
              </a:lstStyle>
              <a:p>
                <a:pPr algn="ctr">
                  <a:defRPr/>
                </a:pPr>
                <a:endParaRPr lang="es-ES_tradnl" alt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22" name="Down Arrow 21">
                <a:extLst>
                  <a:ext uri="{FF2B5EF4-FFF2-40B4-BE49-F238E27FC236}">
                    <a16:creationId xmlns:a16="http://schemas.microsoft.com/office/drawing/2014/main" id="{56F25C15-CD3F-1782-7209-9FC5139B48E3}"/>
                  </a:ext>
                </a:extLst>
              </p:cNvPr>
              <p:cNvSpPr/>
              <p:nvPr/>
            </p:nvSpPr>
            <p:spPr>
              <a:xfrm>
                <a:off x="4929868" y="1154113"/>
                <a:ext cx="151266" cy="542925"/>
              </a:xfrm>
              <a:prstGeom prst="downArrow">
                <a:avLst/>
              </a:prstGeom>
              <a:solidFill>
                <a:srgbClr val="CC66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9pPr>
              </a:lstStyle>
              <a:p>
                <a:pPr algn="ctr">
                  <a:defRPr/>
                </a:pPr>
                <a:endParaRPr lang="es-ES_tradnl" alt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9" name="Frame 8">
              <a:extLst>
                <a:ext uri="{FF2B5EF4-FFF2-40B4-BE49-F238E27FC236}">
                  <a16:creationId xmlns:a16="http://schemas.microsoft.com/office/drawing/2014/main" id="{3059D544-B3FE-D3A7-7CE0-FEC685899BBB}"/>
                </a:ext>
              </a:extLst>
            </p:cNvPr>
            <p:cNvSpPr/>
            <p:nvPr/>
          </p:nvSpPr>
          <p:spPr>
            <a:xfrm>
              <a:off x="76200" y="685800"/>
              <a:ext cx="8991600" cy="1371600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_tradnl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Marcador de fecha">
            <a:extLst>
              <a:ext uri="{FF2B5EF4-FFF2-40B4-BE49-F238E27FC236}">
                <a16:creationId xmlns:a16="http://schemas.microsoft.com/office/drawing/2014/main" id="{DBCF598A-762B-E887-3671-6337BBB3162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ECA2FAE-F3B8-1A4F-9EBB-E7C31472D56B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15362" name="WordArt 4">
            <a:extLst>
              <a:ext uri="{FF2B5EF4-FFF2-40B4-BE49-F238E27FC236}">
                <a16:creationId xmlns:a16="http://schemas.microsoft.com/office/drawing/2014/main" id="{FAA44692-56C1-F553-598C-B1A1479270A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0" y="381000"/>
            <a:ext cx="46482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CO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>
                      <a:alpha val="74997"/>
                    </a:srgbClr>
                  </a:outerShdw>
                </a:effectLst>
                <a:latin typeface="Impact" panose="020B0806030902050204" pitchFamily="34" charset="0"/>
              </a:rPr>
              <a:t>CITAS</a:t>
            </a:r>
          </a:p>
        </p:txBody>
      </p:sp>
      <p:pic>
        <p:nvPicPr>
          <p:cNvPr id="15363" name="Picture 2">
            <a:extLst>
              <a:ext uri="{FF2B5EF4-FFF2-40B4-BE49-F238E27FC236}">
                <a16:creationId xmlns:a16="http://schemas.microsoft.com/office/drawing/2014/main" id="{750D9B48-449B-13DE-563A-7EE5E7367B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295400"/>
            <a:ext cx="4953000" cy="494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Box 1">
            <a:extLst>
              <a:ext uri="{FF2B5EF4-FFF2-40B4-BE49-F238E27FC236}">
                <a16:creationId xmlns:a16="http://schemas.microsoft.com/office/drawing/2014/main" id="{6867044F-6C11-641F-DD1F-ECC1D86B3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971800"/>
            <a:ext cx="64008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ES" sz="2400">
                <a:solidFill>
                  <a:srgbClr val="000066"/>
                </a:solidFill>
              </a:rPr>
              <a:t>“</a:t>
            </a:r>
            <a:r>
              <a:rPr lang="es-ES_tradnl" altLang="es-CO" sz="2400">
                <a:solidFill>
                  <a:srgbClr val="000066"/>
                </a:solidFill>
              </a:rPr>
              <a:t>Representan la transcripción exacta de la idea que se encuentra en alguna fuente seleccionada</a:t>
            </a:r>
            <a:r>
              <a:rPr lang="es-ES_tradnl" altLang="es-ES" sz="2400">
                <a:solidFill>
                  <a:srgbClr val="000066"/>
                </a:solidFill>
              </a:rPr>
              <a:t>”</a:t>
            </a:r>
            <a:endParaRPr lang="es-ES_tradnl" altLang="es-CO" sz="2400">
              <a:solidFill>
                <a:srgbClr val="000066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CO" sz="1400">
                <a:solidFill>
                  <a:srgbClr val="000066"/>
                </a:solidFill>
              </a:rPr>
              <a:t>(APA, 2010)</a:t>
            </a:r>
          </a:p>
        </p:txBody>
      </p:sp>
      <p:sp>
        <p:nvSpPr>
          <p:cNvPr id="15365" name="Text Box 5">
            <a:extLst>
              <a:ext uri="{FF2B5EF4-FFF2-40B4-BE49-F238E27FC236}">
                <a16:creationId xmlns:a16="http://schemas.microsoft.com/office/drawing/2014/main" id="{44027D6D-6E35-8686-F02C-4997CFD70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1514475"/>
            <a:ext cx="4000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s-CO" b="1"/>
              <a:t>CITAS DIRECTAS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1 Marcador de fecha">
            <a:extLst>
              <a:ext uri="{FF2B5EF4-FFF2-40B4-BE49-F238E27FC236}">
                <a16:creationId xmlns:a16="http://schemas.microsoft.com/office/drawing/2014/main" id="{5D6A6670-4A8C-2847-06DA-95AEAC6C383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D2CD1E-C978-8C46-ADA1-0C15E9B519B3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35842" name="WordArt 2">
            <a:extLst>
              <a:ext uri="{FF2B5EF4-FFF2-40B4-BE49-F238E27FC236}">
                <a16:creationId xmlns:a16="http://schemas.microsoft.com/office/drawing/2014/main" id="{7D33EB9D-752E-7231-9D7C-240B0704457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400" y="152400"/>
            <a:ext cx="4953000" cy="4953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CO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4997"/>
                    </a:srgbClr>
                  </a:outerShdw>
                </a:effectLst>
                <a:latin typeface="Impact" panose="020B0806030902050204" pitchFamily="34" charset="0"/>
              </a:rPr>
              <a:t>REFERENCIAS</a:t>
            </a:r>
          </a:p>
        </p:txBody>
      </p:sp>
      <p:sp>
        <p:nvSpPr>
          <p:cNvPr id="35843" name="Text Box 3">
            <a:extLst>
              <a:ext uri="{FF2B5EF4-FFF2-40B4-BE49-F238E27FC236}">
                <a16:creationId xmlns:a16="http://schemas.microsoft.com/office/drawing/2014/main" id="{A30D5F85-397A-52C3-2513-347902A3B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914400"/>
            <a:ext cx="7848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>
                <a:solidFill>
                  <a:srgbClr val="000066"/>
                </a:solidFill>
              </a:rPr>
              <a:t>	1. Primer apellido del autor seguido de una coma y la inicial del nombre (Pérez, L.).</a:t>
            </a:r>
            <a:endParaRPr lang="es-ES" altLang="es-CO" sz="2400">
              <a:solidFill>
                <a:srgbClr val="000066"/>
              </a:solidFill>
            </a:endParaRPr>
          </a:p>
        </p:txBody>
      </p:sp>
      <p:sp>
        <p:nvSpPr>
          <p:cNvPr id="34820" name="Text Box 4">
            <a:extLst>
              <a:ext uri="{FF2B5EF4-FFF2-40B4-BE49-F238E27FC236}">
                <a16:creationId xmlns:a16="http://schemas.microsoft.com/office/drawing/2014/main" id="{48FAFEC7-100B-44D6-1953-D25CCF649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828800"/>
            <a:ext cx="82296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>
                <a:solidFill>
                  <a:srgbClr val="000066"/>
                </a:solidFill>
              </a:rPr>
              <a:t>	2. Fecha de edición: </a:t>
            </a:r>
          </a:p>
          <a:p>
            <a:pPr eaLnBrk="1" hangingPunct="1">
              <a:spcBef>
                <a:spcPct val="50000"/>
              </a:spcBef>
            </a:pPr>
            <a:r>
              <a:rPr lang="es-DO" altLang="es-CO" sz="2400">
                <a:solidFill>
                  <a:srgbClr val="000066"/>
                </a:solidFill>
              </a:rPr>
              <a:t>Si es un libro o cualquier documento editado, se coloca el Año de la edición (2015). </a:t>
            </a:r>
          </a:p>
          <a:p>
            <a:pPr eaLnBrk="1" hangingPunct="1">
              <a:spcBef>
                <a:spcPct val="50000"/>
              </a:spcBef>
            </a:pPr>
            <a:r>
              <a:rPr lang="es-DO" altLang="es-CO" sz="2400">
                <a:solidFill>
                  <a:srgbClr val="000066"/>
                </a:solidFill>
              </a:rPr>
              <a:t>Si es un periódico se coloca la fecha completa (6 de julio 2015), </a:t>
            </a:r>
          </a:p>
          <a:p>
            <a:pPr eaLnBrk="1" hangingPunct="1">
              <a:spcBef>
                <a:spcPct val="50000"/>
              </a:spcBef>
            </a:pPr>
            <a:r>
              <a:rPr lang="es-DO" altLang="es-CO" sz="2400">
                <a:solidFill>
                  <a:srgbClr val="000066"/>
                </a:solidFill>
              </a:rPr>
              <a:t>Si es una revista que sale periódicamente se coloca el período (septiembre-diciembre, 2015). </a:t>
            </a:r>
          </a:p>
          <a:p>
            <a:pPr eaLnBrk="1" hangingPunct="1">
              <a:spcBef>
                <a:spcPct val="50000"/>
              </a:spcBef>
            </a:pPr>
            <a:r>
              <a:rPr lang="es-DO" altLang="es-CO" sz="2400">
                <a:solidFill>
                  <a:srgbClr val="000066"/>
                </a:solidFill>
              </a:rPr>
              <a:t>Si es un documento presentado en un simposium, congreso, conferencia, se coloca el año y el mes (julio, 2015).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1 Marcador de fecha">
            <a:extLst>
              <a:ext uri="{FF2B5EF4-FFF2-40B4-BE49-F238E27FC236}">
                <a16:creationId xmlns:a16="http://schemas.microsoft.com/office/drawing/2014/main" id="{B5ED143D-977F-E3BA-5A61-1135F342CBE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8271BCB-BAE3-A34E-B330-F0F04787F148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35842" name="Text Box 2">
            <a:extLst>
              <a:ext uri="{FF2B5EF4-FFF2-40B4-BE49-F238E27FC236}">
                <a16:creationId xmlns:a16="http://schemas.microsoft.com/office/drawing/2014/main" id="{D4903C48-AF5D-2CB3-3DBF-7A1B5538B5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143000"/>
            <a:ext cx="76962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>
                <a:solidFill>
                  <a:srgbClr val="000066"/>
                </a:solidFill>
              </a:rPr>
              <a:t>	3. Nombre del documento en cursiva y sólo la primera letra en mayúscula, si no es un nombre propio (</a:t>
            </a:r>
            <a:r>
              <a:rPr lang="es-DO" altLang="es-CO" sz="2400" i="1">
                <a:solidFill>
                  <a:srgbClr val="FF0000"/>
                </a:solidFill>
              </a:rPr>
              <a:t>Instituciones que aprenden</a:t>
            </a:r>
            <a:r>
              <a:rPr lang="es-DO" altLang="es-CO" sz="2400">
                <a:solidFill>
                  <a:srgbClr val="000066"/>
                </a:solidFill>
              </a:rPr>
              <a:t>). Si es un artículo de revista o periódico no va en cursiva.</a:t>
            </a:r>
          </a:p>
        </p:txBody>
      </p:sp>
      <p:sp>
        <p:nvSpPr>
          <p:cNvPr id="35843" name="Text Box 3">
            <a:extLst>
              <a:ext uri="{FF2B5EF4-FFF2-40B4-BE49-F238E27FC236}">
                <a16:creationId xmlns:a16="http://schemas.microsoft.com/office/drawing/2014/main" id="{C864B457-B556-5793-49FF-C6C770E3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943225"/>
            <a:ext cx="7696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>
                <a:solidFill>
                  <a:srgbClr val="000066"/>
                </a:solidFill>
              </a:rPr>
              <a:t>	4. Número de la edición, se coloca justo después del nombre del documento entre paréntesis, antes del punto [</a:t>
            </a:r>
            <a:r>
              <a:rPr lang="es-DO" altLang="es-CO" sz="2400" i="1">
                <a:solidFill>
                  <a:srgbClr val="FF0000"/>
                </a:solidFill>
              </a:rPr>
              <a:t>Instituciones que aprenden</a:t>
            </a:r>
            <a:r>
              <a:rPr lang="es-DO" altLang="es-CO" sz="2400">
                <a:solidFill>
                  <a:srgbClr val="FF0000"/>
                </a:solidFill>
              </a:rPr>
              <a:t> (3ra. ed.).</a:t>
            </a:r>
            <a:r>
              <a:rPr lang="es-DO" altLang="es-CO" sz="2400">
                <a:solidFill>
                  <a:srgbClr val="000066"/>
                </a:solidFill>
              </a:rPr>
              <a:t>].</a:t>
            </a:r>
          </a:p>
        </p:txBody>
      </p:sp>
      <p:sp>
        <p:nvSpPr>
          <p:cNvPr id="35844" name="Text Box 4">
            <a:extLst>
              <a:ext uri="{FF2B5EF4-FFF2-40B4-BE49-F238E27FC236}">
                <a16:creationId xmlns:a16="http://schemas.microsoft.com/office/drawing/2014/main" id="{7BD13365-220F-717A-8F29-2318E4DE0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527550"/>
            <a:ext cx="7696200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>
                <a:solidFill>
                  <a:srgbClr val="000066"/>
                </a:solidFill>
              </a:rPr>
              <a:t>	5. Ciudad y país donde se editó el documento o desarrolló el evento seguida de dos puntos (</a:t>
            </a:r>
            <a:r>
              <a:rPr lang="es-DO" altLang="es-CO" sz="2400">
                <a:solidFill>
                  <a:srgbClr val="FF0000"/>
                </a:solidFill>
              </a:rPr>
              <a:t>La Vega, República Dominicana:</a:t>
            </a:r>
            <a:r>
              <a:rPr lang="es-DO" altLang="es-CO" sz="2400">
                <a:solidFill>
                  <a:srgbClr val="000066"/>
                </a:solidFill>
              </a:rPr>
              <a:t>). </a:t>
            </a:r>
            <a:r>
              <a:rPr lang="es-DO" altLang="es-CO" sz="1800">
                <a:solidFill>
                  <a:srgbClr val="000066"/>
                </a:solidFill>
              </a:rPr>
              <a:t>(Si es en Estados Unidos se coloca la ciudad y las iniciales del Estado, Ej. </a:t>
            </a:r>
            <a:r>
              <a:rPr lang="es-DO" altLang="es-CO" sz="1800">
                <a:solidFill>
                  <a:srgbClr val="FF0000"/>
                </a:solidFill>
              </a:rPr>
              <a:t>Boston, MA:</a:t>
            </a:r>
            <a:r>
              <a:rPr lang="es-DO" altLang="es-CO" sz="1800">
                <a:solidFill>
                  <a:srgbClr val="000066"/>
                </a:solidFill>
              </a:rPr>
              <a:t>)</a:t>
            </a:r>
            <a:endParaRPr lang="es-DO" altLang="es-CO" sz="2400">
              <a:solidFill>
                <a:srgbClr val="000066"/>
              </a:solidFill>
            </a:endParaRPr>
          </a:p>
        </p:txBody>
      </p:sp>
      <p:sp>
        <p:nvSpPr>
          <p:cNvPr id="36869" name="WordArt 5">
            <a:extLst>
              <a:ext uri="{FF2B5EF4-FFF2-40B4-BE49-F238E27FC236}">
                <a16:creationId xmlns:a16="http://schemas.microsoft.com/office/drawing/2014/main" id="{EC477334-0AB4-F88A-B5B7-AA82AFE4971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3600" y="304800"/>
            <a:ext cx="4953000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CO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4997"/>
                    </a:srgbClr>
                  </a:outerShdw>
                </a:effectLst>
                <a:latin typeface="Impact" panose="020B0806030902050204" pitchFamily="34" charset="0"/>
              </a:rPr>
              <a:t>REFERENCIAS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autoUpdateAnimBg="0"/>
      <p:bldP spid="35843" grpId="0" autoUpdateAnimBg="0"/>
      <p:bldP spid="35844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1 Marcador de fecha">
            <a:extLst>
              <a:ext uri="{FF2B5EF4-FFF2-40B4-BE49-F238E27FC236}">
                <a16:creationId xmlns:a16="http://schemas.microsoft.com/office/drawing/2014/main" id="{2E1F6964-8855-3D9B-96FA-67E020E5E98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2182C08-FA6E-8E4E-A71A-2A032ADC98DB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37890" name="Text Box 2">
            <a:extLst>
              <a:ext uri="{FF2B5EF4-FFF2-40B4-BE49-F238E27FC236}">
                <a16:creationId xmlns:a16="http://schemas.microsoft.com/office/drawing/2014/main" id="{EC9531A4-F14A-A0C4-96A0-879056EC97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447800"/>
            <a:ext cx="76962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>
                <a:solidFill>
                  <a:srgbClr val="000066"/>
                </a:solidFill>
              </a:rPr>
              <a:t>	6. La casa editora. Aquí no se colocan palabras ociosas como C. POR A., S.A., Imprenta, Editora... estas últimas sólo se colocan si forman parte del nombre o si el nombre puede confundirse con otra cosa (</a:t>
            </a:r>
            <a:r>
              <a:rPr lang="es-DO" altLang="es-CO" sz="2400">
                <a:solidFill>
                  <a:srgbClr val="FF0000"/>
                </a:solidFill>
              </a:rPr>
              <a:t>Alfa &amp; Omega, McGraw-Hill, Paidós, Santillana</a:t>
            </a:r>
            <a:r>
              <a:rPr lang="es-DO" altLang="es-CO" sz="2400">
                <a:solidFill>
                  <a:srgbClr val="000066"/>
                </a:solidFill>
              </a:rPr>
              <a:t>...)</a:t>
            </a:r>
          </a:p>
        </p:txBody>
      </p:sp>
      <p:sp>
        <p:nvSpPr>
          <p:cNvPr id="37891" name="WordArt 3">
            <a:extLst>
              <a:ext uri="{FF2B5EF4-FFF2-40B4-BE49-F238E27FC236}">
                <a16:creationId xmlns:a16="http://schemas.microsoft.com/office/drawing/2014/main" id="{C929EA49-C7C6-D47D-4707-CAE3CF2FD9A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400" y="381000"/>
            <a:ext cx="4953000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CO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4997"/>
                    </a:srgbClr>
                  </a:outerShdw>
                </a:effectLst>
                <a:latin typeface="Impact" panose="020B0806030902050204" pitchFamily="34" charset="0"/>
              </a:rPr>
              <a:t>REFERENCIAS</a:t>
            </a:r>
          </a:p>
        </p:txBody>
      </p:sp>
      <p:sp>
        <p:nvSpPr>
          <p:cNvPr id="36868" name="Text Box 4">
            <a:extLst>
              <a:ext uri="{FF2B5EF4-FFF2-40B4-BE49-F238E27FC236}">
                <a16:creationId xmlns:a16="http://schemas.microsoft.com/office/drawing/2014/main" id="{A235EE65-40D1-A677-07A6-0DA82C2B3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351338"/>
            <a:ext cx="8496300" cy="830262"/>
          </a:xfrm>
          <a:prstGeom prst="rect">
            <a:avLst/>
          </a:prstGeom>
          <a:gradFill rotWithShape="1">
            <a:gsLst>
              <a:gs pos="0">
                <a:srgbClr val="2020A6"/>
              </a:gs>
              <a:gs pos="20000">
                <a:srgbClr val="2222A3"/>
              </a:gs>
              <a:gs pos="100000">
                <a:srgbClr val="18187C"/>
              </a:gs>
            </a:gsLst>
            <a:lin ang="5400000"/>
          </a:gradFill>
          <a:ln w="9525">
            <a:solidFill>
              <a:srgbClr val="2F2F98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s-DO" altLang="es-CO">
                <a:solidFill>
                  <a:schemeClr val="bg1"/>
                </a:solidFill>
                <a:latin typeface="Times New Roman" panose="02020603050405020304" pitchFamily="18" charset="0"/>
              </a:rPr>
              <a:t>Villar, C. (2017). </a:t>
            </a:r>
            <a:r>
              <a:rPr lang="es-DO" altLang="es-CO" i="1">
                <a:solidFill>
                  <a:schemeClr val="bg1"/>
                </a:solidFill>
                <a:latin typeface="Times New Roman" panose="02020603050405020304" pitchFamily="18" charset="0"/>
              </a:rPr>
              <a:t>Liderazgo educativo: Del ideal al compromiso</a:t>
            </a:r>
            <a:r>
              <a:rPr lang="es-DO" altLang="es-CO">
                <a:solidFill>
                  <a:schemeClr val="bg1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>
              <a:defRPr/>
            </a:pPr>
            <a:r>
              <a:rPr lang="es-DO" altLang="es-CO">
                <a:solidFill>
                  <a:schemeClr val="bg1"/>
                </a:solidFill>
                <a:latin typeface="Times New Roman" panose="02020603050405020304" pitchFamily="18" charset="0"/>
              </a:rPr>
              <a:t>         La Vega, República Dominicana: Frias Editores. </a:t>
            </a:r>
            <a:endParaRPr lang="es-ES" altLang="es-CO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1 Marcador de fecha">
            <a:extLst>
              <a:ext uri="{FF2B5EF4-FFF2-40B4-BE49-F238E27FC236}">
                <a16:creationId xmlns:a16="http://schemas.microsoft.com/office/drawing/2014/main" id="{AEDF26D4-BD7B-926F-DA06-8CAAC9F795E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564503-A183-8742-A449-DD9446F50DB5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38914" name="Text Box 3">
            <a:extLst>
              <a:ext uri="{FF2B5EF4-FFF2-40B4-BE49-F238E27FC236}">
                <a16:creationId xmlns:a16="http://schemas.microsoft.com/office/drawing/2014/main" id="{45638CC8-DA67-0734-60EA-C939D9850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286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s-CO" sz="2400" b="1"/>
              <a:t>Capítulo de un libro</a:t>
            </a:r>
            <a:endParaRPr lang="es-ES" altLang="es-CO" sz="2400" b="1"/>
          </a:p>
        </p:txBody>
      </p:sp>
      <p:sp>
        <p:nvSpPr>
          <p:cNvPr id="38915" name="Rectangle 4">
            <a:extLst>
              <a:ext uri="{FF2B5EF4-FFF2-40B4-BE49-F238E27FC236}">
                <a16:creationId xmlns:a16="http://schemas.microsoft.com/office/drawing/2014/main" id="{DECD3F59-38DA-B5E3-AEAA-D3C2AB56D9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762000"/>
            <a:ext cx="88392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1600">
                <a:latin typeface="Times New Roman" panose="02020603050405020304" pitchFamily="18" charset="0"/>
              </a:rPr>
              <a:t>Ferreira, M. (2008). Relaciones industriales y recursos humanos en América Latina. En Aldao-Zapiola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1600">
                <a:latin typeface="Times New Roman" panose="02020603050405020304" pitchFamily="18" charset="0"/>
              </a:rPr>
              <a:t>        (Eds.), </a:t>
            </a:r>
            <a:r>
              <a:rPr lang="es-DO" altLang="es-CO" sz="1600" i="1">
                <a:latin typeface="Times New Roman" panose="02020603050405020304" pitchFamily="18" charset="0"/>
              </a:rPr>
              <a:t>De la gestión de los  recursos humanos para el desarrollo de los recursos humanos</a:t>
            </a:r>
            <a:r>
              <a:rPr lang="es-DO" altLang="es-CO" sz="160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1600">
                <a:latin typeface="Times New Roman" panose="02020603050405020304" pitchFamily="18" charset="0"/>
              </a:rPr>
              <a:t>        (</a:t>
            </a:r>
            <a:r>
              <a:rPr lang="es-DO" altLang="es-CO" sz="1600" i="1">
                <a:latin typeface="Times New Roman" panose="02020603050405020304" pitchFamily="18" charset="0"/>
              </a:rPr>
              <a:t>pp.156-172</a:t>
            </a:r>
            <a:r>
              <a:rPr lang="es-DO" altLang="es-CO" sz="1600">
                <a:latin typeface="Times New Roman" panose="02020603050405020304" pitchFamily="18" charset="0"/>
              </a:rPr>
              <a:t>). Buenos Aires, Argentina: Aldao-Zapiola e Indugraft. </a:t>
            </a:r>
            <a:endParaRPr lang="es-DO" altLang="es-CO" sz="2400">
              <a:latin typeface="Times New Roman" panose="02020603050405020304" pitchFamily="18" charset="0"/>
            </a:endParaRPr>
          </a:p>
        </p:txBody>
      </p:sp>
      <p:sp>
        <p:nvSpPr>
          <p:cNvPr id="38916" name="Rectangle 5">
            <a:extLst>
              <a:ext uri="{FF2B5EF4-FFF2-40B4-BE49-F238E27FC236}">
                <a16:creationId xmlns:a16="http://schemas.microsoft.com/office/drawing/2014/main" id="{E3078E76-E637-9E23-67D0-D41DA95F5F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502025"/>
            <a:ext cx="8382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1800">
                <a:solidFill>
                  <a:srgbClr val="000000"/>
                </a:solidFill>
                <a:latin typeface="Times New Roman" panose="02020603050405020304" pitchFamily="18" charset="0"/>
              </a:rPr>
              <a:t>Mena, C., &amp; Castillo, E. (2003, junio). </a:t>
            </a:r>
            <a:r>
              <a:rPr lang="es-DO" altLang="es-CO" sz="1800" i="1">
                <a:solidFill>
                  <a:srgbClr val="000000"/>
                </a:solidFill>
                <a:latin typeface="Times New Roman" panose="02020603050405020304" pitchFamily="18" charset="0"/>
              </a:rPr>
              <a:t>Educación en valores</a:t>
            </a:r>
            <a:r>
              <a:rPr lang="es-DO" altLang="es-CO" sz="1800">
                <a:solidFill>
                  <a:srgbClr val="000000"/>
                </a:solidFill>
                <a:latin typeface="Times New Roman" panose="02020603050405020304" pitchFamily="18" charset="0"/>
              </a:rPr>
              <a:t>. Documento presentado en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1800">
                <a:solidFill>
                  <a:srgbClr val="000000"/>
                </a:solidFill>
                <a:latin typeface="Times New Roman" panose="02020603050405020304" pitchFamily="18" charset="0"/>
              </a:rPr>
              <a:t>      el Congreso Valores y Educación en</a:t>
            </a:r>
            <a:r>
              <a:rPr lang="es-DO" altLang="es-CO" sz="1800" i="1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s-DO" altLang="es-CO" sz="1800">
                <a:solidFill>
                  <a:srgbClr val="000000"/>
                </a:solidFill>
                <a:latin typeface="Times New Roman" panose="02020603050405020304" pitchFamily="18" charset="0"/>
              </a:rPr>
              <a:t>Santo Domingo, República Dominicana: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1800">
                <a:solidFill>
                  <a:srgbClr val="000000"/>
                </a:solidFill>
                <a:latin typeface="Times New Roman" panose="02020603050405020304" pitchFamily="18" charset="0"/>
              </a:rPr>
              <a:t>      Instituto Latinoamericano de Liderazgo Educacional.</a:t>
            </a:r>
            <a:endParaRPr lang="es-DO" altLang="es-CO" sz="1800">
              <a:latin typeface="Times New Roman" panose="02020603050405020304" pitchFamily="18" charset="0"/>
            </a:endParaRPr>
          </a:p>
        </p:txBody>
      </p:sp>
      <p:sp>
        <p:nvSpPr>
          <p:cNvPr id="38917" name="Text Box 6">
            <a:extLst>
              <a:ext uri="{FF2B5EF4-FFF2-40B4-BE49-F238E27FC236}">
                <a16:creationId xmlns:a16="http://schemas.microsoft.com/office/drawing/2014/main" id="{D680D22C-0822-7378-40AD-5674813378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819400"/>
            <a:ext cx="815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s-CO" sz="2400" b="1"/>
              <a:t>Documento presentado en conferencia o Simposio</a:t>
            </a:r>
            <a:endParaRPr lang="es-ES" altLang="es-CO" sz="2400" b="1"/>
          </a:p>
        </p:txBody>
      </p:sp>
      <p:sp>
        <p:nvSpPr>
          <p:cNvPr id="38918" name="5 CuadroTexto">
            <a:extLst>
              <a:ext uri="{FF2B5EF4-FFF2-40B4-BE49-F238E27FC236}">
                <a16:creationId xmlns:a16="http://schemas.microsoft.com/office/drawing/2014/main" id="{8950CBB6-DF9C-E7C2-4335-AE68EC43EE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248275"/>
            <a:ext cx="7467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s-CO" sz="1800">
                <a:latin typeface="Times New Roman" panose="02020603050405020304" pitchFamily="18" charset="0"/>
              </a:rPr>
              <a:t>Villar, C. (2008). Rol de la familia en el mundo del conocimiento y la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s-CO" sz="1800">
                <a:latin typeface="Times New Roman" panose="02020603050405020304" pitchFamily="18" charset="0"/>
              </a:rPr>
              <a:t>        información. </a:t>
            </a:r>
            <a:r>
              <a:rPr lang="en-US" altLang="es-CO" sz="1800" i="1">
                <a:latin typeface="Times New Roman" panose="02020603050405020304" pitchFamily="18" charset="0"/>
              </a:rPr>
              <a:t>Revista Ciencia y Tecnologia</a:t>
            </a:r>
            <a:r>
              <a:rPr lang="en-US" altLang="es-CO" sz="1800">
                <a:latin typeface="Times New Roman" panose="02020603050405020304" pitchFamily="18" charset="0"/>
              </a:rPr>
              <a:t>, </a:t>
            </a:r>
            <a:r>
              <a:rPr lang="en-US" altLang="es-CO" sz="1800" i="1">
                <a:latin typeface="Times New Roman" panose="02020603050405020304" pitchFamily="18" charset="0"/>
              </a:rPr>
              <a:t>1</a:t>
            </a:r>
            <a:r>
              <a:rPr lang="en-US" altLang="es-CO" sz="1800">
                <a:latin typeface="Times New Roman" panose="02020603050405020304" pitchFamily="18" charset="0"/>
              </a:rPr>
              <a:t>(3), 35-49.</a:t>
            </a:r>
          </a:p>
        </p:txBody>
      </p:sp>
      <p:sp>
        <p:nvSpPr>
          <p:cNvPr id="38919" name="Text Box 6">
            <a:extLst>
              <a:ext uri="{FF2B5EF4-FFF2-40B4-BE49-F238E27FC236}">
                <a16:creationId xmlns:a16="http://schemas.microsoft.com/office/drawing/2014/main" id="{2B55E0B9-B518-E5C5-4936-00F06BAA1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724400"/>
            <a:ext cx="815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s-CO" sz="2000" b="1"/>
              <a:t>REVISTA CIENTIFICA</a:t>
            </a:r>
            <a:endParaRPr lang="es-ES" altLang="es-CO" sz="2000" b="1"/>
          </a:p>
        </p:txBody>
      </p:sp>
      <p:sp>
        <p:nvSpPr>
          <p:cNvPr id="38920" name="Text Box 10">
            <a:extLst>
              <a:ext uri="{FF2B5EF4-FFF2-40B4-BE49-F238E27FC236}">
                <a16:creationId xmlns:a16="http://schemas.microsoft.com/office/drawing/2014/main" id="{B7CC9882-F784-9DEF-DE14-32A2500CD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828800"/>
            <a:ext cx="85344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1400">
                <a:latin typeface="Times New Roman" panose="02020603050405020304" pitchFamily="18" charset="0"/>
              </a:rPr>
              <a:t>Piaget, J. (1988). Extractos de la teor</a:t>
            </a:r>
            <a:r>
              <a:rPr lang="es-DO" altLang="es-CO" sz="1400"/>
              <a:t>í</a:t>
            </a:r>
            <a:r>
              <a:rPr lang="es-DO" altLang="es-CO" sz="1400">
                <a:latin typeface="Times New Roman" panose="02020603050405020304" pitchFamily="18" charset="0"/>
              </a:rPr>
              <a:t>a de Piaget (G. Gellerier &amp; J. Langer, Trads.). En K. Richardson &amp; S. Sheldon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1400">
                <a:latin typeface="Times New Roman" panose="02020603050405020304" pitchFamily="18" charset="0"/>
              </a:rPr>
              <a:t>           (Eds.), </a:t>
            </a:r>
            <a:r>
              <a:rPr lang="es-DO" altLang="es-CO" sz="1400" i="1">
                <a:latin typeface="Times New Roman" panose="02020603050405020304" pitchFamily="18" charset="0"/>
              </a:rPr>
              <a:t>Desarrollo cognitivo de la adolescencia: Una lectura</a:t>
            </a:r>
            <a:r>
              <a:rPr lang="es-DO" altLang="es-CO" sz="1400">
                <a:latin typeface="Times New Roman" panose="02020603050405020304" pitchFamily="18" charset="0"/>
              </a:rPr>
              <a:t> (</a:t>
            </a:r>
            <a:r>
              <a:rPr lang="es-DO" altLang="es-CO" sz="1400" i="1">
                <a:latin typeface="Times New Roman" panose="02020603050405020304" pitchFamily="18" charset="0"/>
              </a:rPr>
              <a:t>pp. 3-18</a:t>
            </a:r>
            <a:r>
              <a:rPr lang="es-DO" altLang="es-CO" sz="1400">
                <a:latin typeface="Times New Roman" panose="02020603050405020304" pitchFamily="18" charset="0"/>
              </a:rPr>
              <a:t>). </a:t>
            </a:r>
            <a:r>
              <a:rPr lang="en-US" altLang="es-CO" sz="1400">
                <a:latin typeface="Times New Roman" panose="02020603050405020304" pitchFamily="18" charset="0"/>
              </a:rPr>
              <a:t>Hillsdale, NJ: Erlbaum. </a:t>
            </a:r>
            <a:r>
              <a:rPr lang="es-DO" altLang="es-CO" sz="1400">
                <a:latin typeface="Times New Roman" panose="02020603050405020304" pitchFamily="18" charset="0"/>
              </a:rPr>
              <a:t>(Reimpreso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1400">
                <a:latin typeface="Times New Roman" panose="02020603050405020304" pitchFamily="18" charset="0"/>
              </a:rPr>
              <a:t>          del Manual de Psicolog</a:t>
            </a:r>
            <a:r>
              <a:rPr lang="es-DO" altLang="es-CO" sz="1400"/>
              <a:t>í</a:t>
            </a:r>
            <a:r>
              <a:rPr lang="es-DO" altLang="es-CO" sz="1400">
                <a:latin typeface="Times New Roman" panose="02020603050405020304" pitchFamily="18" charset="0"/>
              </a:rPr>
              <a:t>a del ni</a:t>
            </a:r>
            <a:r>
              <a:rPr lang="es-DO" altLang="es-CO" sz="1400"/>
              <a:t>ñ</a:t>
            </a:r>
            <a:r>
              <a:rPr lang="es-DO" altLang="es-CO" sz="1400">
                <a:latin typeface="Times New Roman" panose="02020603050405020304" pitchFamily="18" charset="0"/>
              </a:rPr>
              <a:t>o,  pp.703-732, by P. H. Mussen, Ed., 1970, New York, NY: Wiley).</a:t>
            </a:r>
            <a:endParaRPr lang="es-ES" altLang="es-CO" sz="1400"/>
          </a:p>
        </p:txBody>
      </p:sp>
    </p:spTree>
  </p:cSld>
  <p:clrMapOvr>
    <a:masterClrMapping/>
  </p:clrMapOvr>
  <p:transition>
    <p:wipe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1 Marcador de fecha">
            <a:extLst>
              <a:ext uri="{FF2B5EF4-FFF2-40B4-BE49-F238E27FC236}">
                <a16:creationId xmlns:a16="http://schemas.microsoft.com/office/drawing/2014/main" id="{AC28D1D3-8C3C-6315-8360-E6F1A896EF7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FEF12D5-583C-9B47-9B8C-7C3528DDFE7C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39938" name="3 CuadroTexto">
            <a:extLst>
              <a:ext uri="{FF2B5EF4-FFF2-40B4-BE49-F238E27FC236}">
                <a16:creationId xmlns:a16="http://schemas.microsoft.com/office/drawing/2014/main" id="{109A46B6-2068-8D76-192A-8A49B913B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81000"/>
            <a:ext cx="685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s-CO" sz="2400" b="1"/>
              <a:t>LIBRO EN OTRO IDIOMA 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E46A0D95-6C2D-7939-B7FB-BB8BFC606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914400"/>
            <a:ext cx="8001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2400">
                <a:solidFill>
                  <a:srgbClr val="000000"/>
                </a:solidFill>
                <a:latin typeface="Times New Roman" panose="02020603050405020304" pitchFamily="18" charset="0"/>
              </a:rPr>
              <a:t>Méndez, J. C. (2010). </a:t>
            </a:r>
            <a:r>
              <a:rPr lang="es-DO" altLang="es-CO" sz="2400" i="1">
                <a:solidFill>
                  <a:srgbClr val="000000"/>
                </a:solidFill>
                <a:latin typeface="Times New Roman" panose="02020603050405020304" pitchFamily="18" charset="0"/>
              </a:rPr>
              <a:t>The epidemiology of anxiety desorders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2400">
                <a:solidFill>
                  <a:srgbClr val="000000"/>
                </a:solidFill>
                <a:latin typeface="Times New Roman" panose="02020603050405020304" pitchFamily="18" charset="0"/>
              </a:rPr>
              <a:t>         [La epidemilogia de desordenes de ansiedad]. Miami,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2400">
                <a:solidFill>
                  <a:srgbClr val="000000"/>
                </a:solidFill>
                <a:latin typeface="Times New Roman" panose="02020603050405020304" pitchFamily="18" charset="0"/>
              </a:rPr>
              <a:t>         FL: McGraw-Hill.</a:t>
            </a:r>
            <a:endParaRPr lang="es-ES" altLang="es-CO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9940" name="5 CuadroTexto">
            <a:extLst>
              <a:ext uri="{FF2B5EF4-FFF2-40B4-BE49-F238E27FC236}">
                <a16:creationId xmlns:a16="http://schemas.microsoft.com/office/drawing/2014/main" id="{45458D34-2D3F-494E-0157-7C7D52B2D6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514600"/>
            <a:ext cx="685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s-CO" sz="2400" b="1"/>
              <a:t>LIBRO TRADUCIDO AL ESPAÑOL 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9DE44BB6-981D-6B37-9FA5-3DFC7F970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971800"/>
            <a:ext cx="8001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2400">
                <a:solidFill>
                  <a:srgbClr val="000000"/>
                </a:solidFill>
                <a:latin typeface="Times New Roman" panose="02020603050405020304" pitchFamily="18" charset="0"/>
              </a:rPr>
              <a:t>Laplace, P. (1998). </a:t>
            </a:r>
            <a:r>
              <a:rPr lang="es-DO" altLang="es-CO" sz="2400" i="1">
                <a:solidFill>
                  <a:srgbClr val="000000"/>
                </a:solidFill>
                <a:latin typeface="Times New Roman" panose="02020603050405020304" pitchFamily="18" charset="0"/>
              </a:rPr>
              <a:t>Ensayo filosófico sobre probabilidades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2400">
                <a:solidFill>
                  <a:srgbClr val="000000"/>
                </a:solidFill>
                <a:latin typeface="Times New Roman" panose="02020603050405020304" pitchFamily="18" charset="0"/>
              </a:rPr>
              <a:t>        (F. W. Truscott &amp; F. Mory, Trads.). New York, NY: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2400">
                <a:solidFill>
                  <a:srgbClr val="000000"/>
                </a:solidFill>
                <a:latin typeface="Times New Roman" panose="02020603050405020304" pitchFamily="18" charset="0"/>
              </a:rPr>
              <a:t>         Dover. (Trabajo publicado en 1830). </a:t>
            </a:r>
            <a:endParaRPr lang="es-ES" altLang="es-CO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9942" name="7 CuadroTexto">
            <a:extLst>
              <a:ext uri="{FF2B5EF4-FFF2-40B4-BE49-F238E27FC236}">
                <a16:creationId xmlns:a16="http://schemas.microsoft.com/office/drawing/2014/main" id="{C9FC539E-32A7-FD38-AEA9-FB0EADA1F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572000"/>
            <a:ext cx="685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s-CO" sz="2400" b="1"/>
              <a:t>ENCICLOPEDIA O DICCIONARIO </a:t>
            </a:r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98386D8C-E0E6-0D47-306C-C913AEA68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972050"/>
            <a:ext cx="8001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2400">
                <a:solidFill>
                  <a:srgbClr val="000000"/>
                </a:solidFill>
                <a:latin typeface="Times New Roman" panose="02020603050405020304" pitchFamily="18" charset="0"/>
              </a:rPr>
              <a:t>Méndez, C. (Ed.). (1998). </a:t>
            </a:r>
            <a:r>
              <a:rPr lang="es-DO" altLang="es-CO" sz="2400" i="1">
                <a:solidFill>
                  <a:srgbClr val="000000"/>
                </a:solidFill>
                <a:latin typeface="Times New Roman" panose="02020603050405020304" pitchFamily="18" charset="0"/>
              </a:rPr>
              <a:t>La epidemiologia de desordenes de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2400" i="1">
                <a:solidFill>
                  <a:srgbClr val="000000"/>
                </a:solidFill>
                <a:latin typeface="Times New Roman" panose="02020603050405020304" pitchFamily="18" charset="0"/>
              </a:rPr>
              <a:t>        ansiedad</a:t>
            </a:r>
            <a:r>
              <a:rPr lang="es-DO" altLang="es-CO" sz="2400">
                <a:solidFill>
                  <a:srgbClr val="000000"/>
                </a:solidFill>
                <a:latin typeface="Times New Roman" panose="02020603050405020304" pitchFamily="18" charset="0"/>
              </a:rPr>
              <a:t> (6a. ed., Vols. 1-12). Miami, FL: Mcmillan.</a:t>
            </a:r>
            <a:endParaRPr lang="es-DO" altLang="es-CO" sz="2400" i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7" grpId="0" autoUpdateAnimBg="0"/>
      <p:bldP spid="9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Marcador de fecha 1">
            <a:extLst>
              <a:ext uri="{FF2B5EF4-FFF2-40B4-BE49-F238E27FC236}">
                <a16:creationId xmlns:a16="http://schemas.microsoft.com/office/drawing/2014/main" id="{97A3C7C1-EB2F-0F45-23DA-A96D19F144D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6DF80F1-2E3B-C147-86F8-E6D0716FE1C1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40962" name="7 CuadroTexto">
            <a:extLst>
              <a:ext uri="{FF2B5EF4-FFF2-40B4-BE49-F238E27FC236}">
                <a16:creationId xmlns:a16="http://schemas.microsoft.com/office/drawing/2014/main" id="{01041F14-256A-38C4-B5D4-FE3BB2CF7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762000"/>
            <a:ext cx="685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s-CO" sz="2400" b="1"/>
              <a:t>DOCUMENTO EXTRAIDO DEL INTERNET 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2176A089-BBCB-D3A6-7FC9-57FCD5175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390650"/>
            <a:ext cx="8001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2400">
                <a:solidFill>
                  <a:srgbClr val="000000"/>
                </a:solidFill>
                <a:latin typeface="Times New Roman" panose="02020603050405020304" pitchFamily="18" charset="0"/>
              </a:rPr>
              <a:t>Méndez, M. (2016). </a:t>
            </a:r>
            <a:r>
              <a:rPr lang="es-DO" altLang="es-CO" sz="2400" i="1">
                <a:solidFill>
                  <a:srgbClr val="000000"/>
                </a:solidFill>
                <a:latin typeface="Times New Roman" panose="02020603050405020304" pitchFamily="18" charset="0"/>
              </a:rPr>
              <a:t>Rendimiento académico niños especiales.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2400" i="1">
                <a:solidFill>
                  <a:srgbClr val="000000"/>
                </a:solidFill>
                <a:latin typeface="Times New Roman" panose="02020603050405020304" pitchFamily="18" charset="0"/>
              </a:rPr>
              <a:t>        </a:t>
            </a:r>
            <a:r>
              <a:rPr lang="es-DO" altLang="es-CO" sz="2400">
                <a:solidFill>
                  <a:srgbClr val="000000"/>
                </a:solidFill>
                <a:latin typeface="Times New Roman" panose="02020603050405020304" pitchFamily="18" charset="0"/>
              </a:rPr>
              <a:t>Recuperado de http://www.</a:t>
            </a:r>
          </a:p>
        </p:txBody>
      </p:sp>
      <p:sp>
        <p:nvSpPr>
          <p:cNvPr id="40964" name="7 CuadroTexto">
            <a:extLst>
              <a:ext uri="{FF2B5EF4-FFF2-40B4-BE49-F238E27FC236}">
                <a16:creationId xmlns:a16="http://schemas.microsoft.com/office/drawing/2014/main" id="{2450BE8F-B71B-DCE9-4409-EA56667FB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579688"/>
            <a:ext cx="6858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s-CO" sz="2400" b="1"/>
              <a:t>ARTICULO DE PUBLICACION PERIODICA CON doi 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2A00328C-C94B-17B4-2687-77FEDE5AE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589338"/>
            <a:ext cx="80010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2400">
                <a:solidFill>
                  <a:srgbClr val="000000"/>
                </a:solidFill>
                <a:latin typeface="Times New Roman" panose="02020603050405020304" pitchFamily="18" charset="0"/>
              </a:rPr>
              <a:t>Méndez, M. (2016). Rendimiento académico niños especiales</a:t>
            </a:r>
            <a:r>
              <a:rPr lang="es-DO" altLang="es-CO" sz="2400" i="1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2400" i="1">
                <a:solidFill>
                  <a:srgbClr val="000000"/>
                </a:solidFill>
                <a:latin typeface="Times New Roman" panose="02020603050405020304" pitchFamily="18" charset="0"/>
              </a:rPr>
              <a:t>         International </a:t>
            </a:r>
            <a:r>
              <a:rPr lang="en-US" altLang="es-CO" sz="2400" i="1">
                <a:solidFill>
                  <a:srgbClr val="000000"/>
                </a:solidFill>
                <a:latin typeface="Times New Roman" panose="02020603050405020304" pitchFamily="18" charset="0"/>
              </a:rPr>
              <a:t>Journals</a:t>
            </a:r>
            <a:r>
              <a:rPr lang="es-DO" altLang="es-CO" sz="2400" i="1">
                <a:solidFill>
                  <a:srgbClr val="000000"/>
                </a:solidFill>
                <a:latin typeface="Times New Roman" panose="02020603050405020304" pitchFamily="18" charset="0"/>
              </a:rPr>
              <a:t> of </a:t>
            </a:r>
            <a:r>
              <a:rPr lang="en-US" altLang="es-CO" sz="2400" i="1">
                <a:solidFill>
                  <a:srgbClr val="000000"/>
                </a:solidFill>
                <a:latin typeface="Times New Roman" panose="02020603050405020304" pitchFamily="18" charset="0"/>
              </a:rPr>
              <a:t>Education</a:t>
            </a:r>
            <a:r>
              <a:rPr lang="es-DO" altLang="es-CO" sz="2400" i="1">
                <a:solidFill>
                  <a:srgbClr val="000000"/>
                </a:solidFill>
                <a:latin typeface="Times New Roman" panose="02020603050405020304" pitchFamily="18" charset="0"/>
              </a:rPr>
              <a:t>, 3</a:t>
            </a:r>
            <a:r>
              <a:rPr lang="es-DO" altLang="es-CO" sz="2400">
                <a:solidFill>
                  <a:srgbClr val="000000"/>
                </a:solidFill>
                <a:latin typeface="Times New Roman" panose="02020603050405020304" pitchFamily="18" charset="0"/>
              </a:rPr>
              <a:t>(5), 56-67. doi: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2400">
                <a:solidFill>
                  <a:srgbClr val="000000"/>
                </a:solidFill>
                <a:latin typeface="Times New Roman" panose="02020603050405020304" pitchFamily="18" charset="0"/>
              </a:rPr>
              <a:t>        10.1073/0278-6133.24.2.225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DO" altLang="es-CO" sz="2400" i="1">
                <a:solidFill>
                  <a:srgbClr val="000000"/>
                </a:solidFill>
                <a:latin typeface="Times New Roman" panose="02020603050405020304" pitchFamily="18" charset="0"/>
              </a:rPr>
              <a:t>       </a:t>
            </a:r>
            <a:endParaRPr lang="es-DO" altLang="es-CO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7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1 Marcador de fecha">
            <a:extLst>
              <a:ext uri="{FF2B5EF4-FFF2-40B4-BE49-F238E27FC236}">
                <a16:creationId xmlns:a16="http://schemas.microsoft.com/office/drawing/2014/main" id="{AEFCB9E5-CD19-C927-AAD7-B00ECE85AA4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842366-045C-6B45-96E7-2A8F5DEB4A92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41986" name="3 CuadroTexto">
            <a:extLst>
              <a:ext uri="{FF2B5EF4-FFF2-40B4-BE49-F238E27FC236}">
                <a16:creationId xmlns:a16="http://schemas.microsoft.com/office/drawing/2014/main" id="{4D59ECBC-4B1E-FB98-00CA-15337D3F1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057400"/>
            <a:ext cx="74676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2438" indent="-45243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s-CO" sz="2400"/>
              <a:t>Gaiman, N. [Neil]. (2012,Febrero 29). Please celebrate Leap Year Day in the traditional manner by taking a writer out for dinner. It</a:t>
            </a:r>
            <a:r>
              <a:rPr lang="en-US" altLang="es-ES" sz="2400"/>
              <a:t>’</a:t>
            </a:r>
            <a:r>
              <a:rPr lang="en-US" altLang="es-CO" sz="2400"/>
              <a:t>s been four years since many authors had a good dinner. We are waiting. Many of us have our forks or chopsticks at the [Actualización de estado de Facebook]. Recuperado de https://www.facebook .com/neilgaiman/posts/10150574185041016</a:t>
            </a:r>
            <a:endParaRPr lang="es-ES" altLang="es-CO" sz="2400"/>
          </a:p>
        </p:txBody>
      </p:sp>
      <p:sp>
        <p:nvSpPr>
          <p:cNvPr id="41987" name="7 CuadroTexto">
            <a:extLst>
              <a:ext uri="{FF2B5EF4-FFF2-40B4-BE49-F238E27FC236}">
                <a16:creationId xmlns:a16="http://schemas.microsoft.com/office/drawing/2014/main" id="{9F572B53-C77C-4ED9-1C9B-AF9C7ED6D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685800"/>
            <a:ext cx="6858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s-CO" sz="2400" b="1"/>
              <a:t>CITAR TEXTO CON REFERENCIAS DE REDES SOCIALES (Facebook)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>
            <a:extLst>
              <a:ext uri="{FF2B5EF4-FFF2-40B4-BE49-F238E27FC236}">
                <a16:creationId xmlns:a16="http://schemas.microsoft.com/office/drawing/2014/main" id="{A5CA891E-559C-1F4A-814C-1E390D0F6D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altLang="es-CO" i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Preguntas?</a:t>
            </a:r>
          </a:p>
        </p:txBody>
      </p:sp>
      <p:sp>
        <p:nvSpPr>
          <p:cNvPr id="43010" name="1 Marcador de fecha">
            <a:extLst>
              <a:ext uri="{FF2B5EF4-FFF2-40B4-BE49-F238E27FC236}">
                <a16:creationId xmlns:a16="http://schemas.microsoft.com/office/drawing/2014/main" id="{A69E54B2-397D-E88C-05C3-3E2A175D1ED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AE0F1C0-8C48-1D4B-B5E9-CA8696DD08AA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Date Placeholder 3">
            <a:extLst>
              <a:ext uri="{FF2B5EF4-FFF2-40B4-BE49-F238E27FC236}">
                <a16:creationId xmlns:a16="http://schemas.microsoft.com/office/drawing/2014/main" id="{EEE3C088-CF7C-26EF-8EAD-00620772D76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CB22FDE-076F-CE4F-900C-670672D06C29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pic>
        <p:nvPicPr>
          <p:cNvPr id="44034" name="Picture 5">
            <a:extLst>
              <a:ext uri="{FF2B5EF4-FFF2-40B4-BE49-F238E27FC236}">
                <a16:creationId xmlns:a16="http://schemas.microsoft.com/office/drawing/2014/main" id="{E69CEE84-60C3-A87E-78D4-DC1585BF75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778" b="32222"/>
          <a:stretch>
            <a:fillRect/>
          </a:stretch>
        </p:blipFill>
        <p:spPr bwMode="auto">
          <a:xfrm>
            <a:off x="1143000" y="2590800"/>
            <a:ext cx="6858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Date Placeholder 1">
            <a:extLst>
              <a:ext uri="{FF2B5EF4-FFF2-40B4-BE49-F238E27FC236}">
                <a16:creationId xmlns:a16="http://schemas.microsoft.com/office/drawing/2014/main" id="{A8C549B8-F006-CBD2-237B-DA971E77277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2BE54AE-049B-1140-8D02-A4EBDD025C8F}" type="datetime1">
              <a:rPr lang="es-ES_tradnl" altLang="es-CO" sz="1400"/>
              <a:pPr>
                <a:spcBef>
                  <a:spcPct val="0"/>
                </a:spcBef>
                <a:buFontTx/>
                <a:buNone/>
              </a:pPr>
              <a:t>15/9/24</a:t>
            </a:fld>
            <a:endParaRPr lang="es-ES_tradnl" altLang="es-CO" sz="1400"/>
          </a:p>
        </p:txBody>
      </p:sp>
      <p:sp>
        <p:nvSpPr>
          <p:cNvPr id="16386" name="Text Box 6">
            <a:extLst>
              <a:ext uri="{FF2B5EF4-FFF2-40B4-BE49-F238E27FC236}">
                <a16:creationId xmlns:a16="http://schemas.microsoft.com/office/drawing/2014/main" id="{A21B902F-1BD8-D79C-3487-AED888199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304925"/>
            <a:ext cx="73914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_tradnl" altLang="es-CO" sz="2400"/>
              <a:t>	Las citas directas se colocan de las dos formas siguientes:</a:t>
            </a:r>
          </a:p>
        </p:txBody>
      </p:sp>
      <p:sp>
        <p:nvSpPr>
          <p:cNvPr id="5" name="Text Box 7">
            <a:extLst>
              <a:ext uri="{FF2B5EF4-FFF2-40B4-BE49-F238E27FC236}">
                <a16:creationId xmlns:a16="http://schemas.microsoft.com/office/drawing/2014/main" id="{E1CB05F0-11BC-1068-72EF-1132E9A61A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76962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s-ES_tradnl" altLang="es-CO" sz="2400" b="1">
                <a:solidFill>
                  <a:srgbClr val="000066"/>
                </a:solidFill>
              </a:rPr>
              <a:t>CITAS CORTAS</a:t>
            </a:r>
            <a:r>
              <a:rPr lang="es-ES_tradnl" altLang="es-CO" sz="2400">
                <a:solidFill>
                  <a:srgbClr val="000066"/>
                </a:solidFill>
              </a:rPr>
              <a:t>: De 39 palabras o menos, se colocan en el párrafo, entre comillas seguidas del número de página, o bien del autor, año y número de página.</a:t>
            </a:r>
          </a:p>
        </p:txBody>
      </p:sp>
      <p:sp>
        <p:nvSpPr>
          <p:cNvPr id="6" name="Text Box 8">
            <a:extLst>
              <a:ext uri="{FF2B5EF4-FFF2-40B4-BE49-F238E27FC236}">
                <a16:creationId xmlns:a16="http://schemas.microsoft.com/office/drawing/2014/main" id="{DEC6D054-7115-F976-8C04-DEE5494D5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232275"/>
            <a:ext cx="76962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 startAt="2"/>
            </a:pPr>
            <a:r>
              <a:rPr lang="es-ES_tradnl" altLang="es-CO" sz="2400" b="1">
                <a:solidFill>
                  <a:srgbClr val="000066"/>
                </a:solidFill>
              </a:rPr>
              <a:t>CITAS LARGAS</a:t>
            </a:r>
            <a:r>
              <a:rPr lang="es-ES_tradnl" altLang="es-CO" sz="2400">
                <a:solidFill>
                  <a:srgbClr val="000066"/>
                </a:solidFill>
              </a:rPr>
              <a:t>: De 40 palabras o más, se colocan en un párrafo, con una sangría de 5 espacios tabulados, seguida del número de página, o bien del autor, año y número de página, luego un punto final.</a:t>
            </a:r>
          </a:p>
        </p:txBody>
      </p:sp>
      <p:sp>
        <p:nvSpPr>
          <p:cNvPr id="16389" name="WordArt 9">
            <a:extLst>
              <a:ext uri="{FF2B5EF4-FFF2-40B4-BE49-F238E27FC236}">
                <a16:creationId xmlns:a16="http://schemas.microsoft.com/office/drawing/2014/main" id="{AC05D932-31E9-1455-9FE6-93D0AD1FC9C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0" y="228600"/>
            <a:ext cx="46482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CO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>
                      <a:alpha val="74997"/>
                    </a:srgbClr>
                  </a:outerShdw>
                </a:effectLst>
                <a:latin typeface="Impact" panose="020B0806030902050204" pitchFamily="34" charset="0"/>
              </a:rPr>
              <a:t>CITAS DIRECTAS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Marcador de fecha">
            <a:extLst>
              <a:ext uri="{FF2B5EF4-FFF2-40B4-BE49-F238E27FC236}">
                <a16:creationId xmlns:a16="http://schemas.microsoft.com/office/drawing/2014/main" id="{5CA5830F-C6BF-D7E2-9913-B8958D09424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B13E8B2-2635-1443-AE27-D8F817C4AE66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17410" name="Text Box 4">
            <a:extLst>
              <a:ext uri="{FF2B5EF4-FFF2-40B4-BE49-F238E27FC236}">
                <a16:creationId xmlns:a16="http://schemas.microsoft.com/office/drawing/2014/main" id="{A29CC031-B7DC-7B8E-710D-1FE4A6A22A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962025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s-CO" sz="2400"/>
              <a:t>Ejemplo 1:</a:t>
            </a:r>
          </a:p>
        </p:txBody>
      </p:sp>
      <p:sp>
        <p:nvSpPr>
          <p:cNvPr id="19463" name="Text Box 7">
            <a:extLst>
              <a:ext uri="{FF2B5EF4-FFF2-40B4-BE49-F238E27FC236}">
                <a16:creationId xmlns:a16="http://schemas.microsoft.com/office/drawing/2014/main" id="{6EB3E7F9-4207-8208-D88B-9F2A3F00C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724025"/>
            <a:ext cx="8001000" cy="1927225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/>
              <a:t>	El liderazgo ha sido definido por los autores </a:t>
            </a:r>
            <a:r>
              <a:rPr lang="es-DO" altLang="es-CO" sz="2400">
                <a:solidFill>
                  <a:srgbClr val="000066"/>
                </a:solidFill>
              </a:rPr>
              <a:t>Koontz y Weihrich (2011)</a:t>
            </a:r>
            <a:r>
              <a:rPr lang="es-DO" altLang="es-CO" sz="2400"/>
              <a:t> como </a:t>
            </a:r>
            <a:r>
              <a:rPr lang="es-DO" altLang="es-ES" sz="2400"/>
              <a:t>“</a:t>
            </a:r>
            <a:r>
              <a:rPr lang="es-DO" altLang="es-CO" sz="2400"/>
              <a:t>el arte o proceso de influir en las personas para que se esfuercen voluntaria y entusiastamente en el cumplimiento de metas grupales</a:t>
            </a:r>
            <a:r>
              <a:rPr lang="es-DO" altLang="es-ES" sz="2400"/>
              <a:t>”</a:t>
            </a:r>
            <a:r>
              <a:rPr lang="es-DO" altLang="es-CO" sz="2400"/>
              <a:t> </a:t>
            </a:r>
            <a:r>
              <a:rPr lang="es-DO" altLang="es-CO" sz="2400">
                <a:solidFill>
                  <a:srgbClr val="000066"/>
                </a:solidFill>
              </a:rPr>
              <a:t>(p. 532).</a:t>
            </a:r>
            <a:r>
              <a:rPr lang="es-DO" altLang="es-CO" sz="2400"/>
              <a:t> De acuerdo con esta definición ….</a:t>
            </a:r>
            <a:endParaRPr lang="en-US" altLang="es-CO" sz="2400"/>
          </a:p>
        </p:txBody>
      </p:sp>
      <p:sp>
        <p:nvSpPr>
          <p:cNvPr id="19464" name="Text Box 8">
            <a:extLst>
              <a:ext uri="{FF2B5EF4-FFF2-40B4-BE49-F238E27FC236}">
                <a16:creationId xmlns:a16="http://schemas.microsoft.com/office/drawing/2014/main" id="{28216132-6D2D-1064-0E4E-6E00E59018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162425"/>
            <a:ext cx="8153400" cy="1562100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/>
              <a:t>	</a:t>
            </a:r>
            <a:r>
              <a:rPr lang="es-DO" altLang="es-ES" sz="2400"/>
              <a:t>“</a:t>
            </a:r>
            <a:r>
              <a:rPr lang="es-DO" altLang="es-CO" sz="2400"/>
              <a:t>El individuo se encuentra ante una inevitable situación conflictiva, en la cual se pueden presentar muchos cuestionamientos antes de una elección</a:t>
            </a:r>
            <a:r>
              <a:rPr lang="es-DO" altLang="es-ES" sz="2400"/>
              <a:t>”</a:t>
            </a:r>
            <a:r>
              <a:rPr lang="es-DO" altLang="es-CO" sz="2400"/>
              <a:t> </a:t>
            </a:r>
            <a:r>
              <a:rPr lang="es-DO" altLang="es-CO" sz="2400">
                <a:solidFill>
                  <a:srgbClr val="000066"/>
                </a:solidFill>
              </a:rPr>
              <a:t>(Palmer,</a:t>
            </a:r>
            <a:r>
              <a:rPr lang="es-DO" altLang="es-CO" sz="2400"/>
              <a:t> </a:t>
            </a:r>
            <a:r>
              <a:rPr lang="es-DO" altLang="es-CO" sz="2400">
                <a:solidFill>
                  <a:srgbClr val="000066"/>
                </a:solidFill>
              </a:rPr>
              <a:t>Dunford y Akin, 2012, p. 5).</a:t>
            </a:r>
            <a:r>
              <a:rPr lang="es-DO" altLang="es-CO" sz="2400"/>
              <a:t> De ahí la importancia de ...</a:t>
            </a:r>
            <a:endParaRPr lang="en-US" altLang="es-CO" sz="2400"/>
          </a:p>
        </p:txBody>
      </p:sp>
      <p:sp>
        <p:nvSpPr>
          <p:cNvPr id="17413" name="WordArt 9">
            <a:extLst>
              <a:ext uri="{FF2B5EF4-FFF2-40B4-BE49-F238E27FC236}">
                <a16:creationId xmlns:a16="http://schemas.microsoft.com/office/drawing/2014/main" id="{63FA7BD7-3B15-D99D-38AF-A73DD7782FB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0" y="228600"/>
            <a:ext cx="46482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CO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>
                      <a:alpha val="74997"/>
                    </a:srgbClr>
                  </a:outerShdw>
                </a:effectLst>
                <a:latin typeface="Impact" panose="020B0806030902050204" pitchFamily="34" charset="0"/>
              </a:rPr>
              <a:t>CITAS DIRECTAS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 animBg="1" autoUpdateAnimBg="0"/>
      <p:bldP spid="19464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1 Marcador de fecha">
            <a:extLst>
              <a:ext uri="{FF2B5EF4-FFF2-40B4-BE49-F238E27FC236}">
                <a16:creationId xmlns:a16="http://schemas.microsoft.com/office/drawing/2014/main" id="{44C91473-5393-4BD5-98D8-376D06E0394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274924-4C59-2C4B-B172-5C557706A848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18434" name="Text Box 4">
            <a:extLst>
              <a:ext uri="{FF2B5EF4-FFF2-40B4-BE49-F238E27FC236}">
                <a16:creationId xmlns:a16="http://schemas.microsoft.com/office/drawing/2014/main" id="{38B0BA2C-BCE1-EB41-1484-A1753A500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676400"/>
            <a:ext cx="7696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/>
              <a:t>	El aprendizaje significativo es el proceso cognitivo, dinámico y activo, que se presenta cuando: </a:t>
            </a:r>
            <a:endParaRPr lang="en-US" altLang="es-CO" sz="2400"/>
          </a:p>
        </p:txBody>
      </p:sp>
      <p:sp>
        <p:nvSpPr>
          <p:cNvPr id="18435" name="Text Box 5">
            <a:extLst>
              <a:ext uri="{FF2B5EF4-FFF2-40B4-BE49-F238E27FC236}">
                <a16:creationId xmlns:a16="http://schemas.microsoft.com/office/drawing/2014/main" id="{D7B66735-F408-D724-749C-76E8E2F1A0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438400"/>
            <a:ext cx="67818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/>
              <a:t>Las nuevas ideas e informaciones podrán ser aprendidas y retenidas en la medida en que los nuevos conceptos relevantes e inclusivos estén claros y disponibles en la estructura cognitiva del individuo y sirvan de anclaje a las nuevas ideas y conceptos </a:t>
            </a:r>
            <a:r>
              <a:rPr lang="es-DO" altLang="es-CO" sz="2400">
                <a:solidFill>
                  <a:srgbClr val="000066"/>
                </a:solidFill>
              </a:rPr>
              <a:t>(Ganzobo, 2010, p. 19).</a:t>
            </a:r>
            <a:endParaRPr lang="en-US" altLang="es-CO" sz="2400">
              <a:solidFill>
                <a:srgbClr val="000066"/>
              </a:solidFill>
            </a:endParaRPr>
          </a:p>
        </p:txBody>
      </p:sp>
      <p:sp>
        <p:nvSpPr>
          <p:cNvPr id="18436" name="Text Box 6">
            <a:extLst>
              <a:ext uri="{FF2B5EF4-FFF2-40B4-BE49-F238E27FC236}">
                <a16:creationId xmlns:a16="http://schemas.microsoft.com/office/drawing/2014/main" id="{6FDEAFFE-0B79-8571-37C3-436E4BB02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0"/>
            <a:ext cx="342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s-CO" sz="2400"/>
              <a:t>Ejemplo 2:</a:t>
            </a:r>
          </a:p>
        </p:txBody>
      </p:sp>
      <p:sp>
        <p:nvSpPr>
          <p:cNvPr id="18437" name="WordArt 7">
            <a:extLst>
              <a:ext uri="{FF2B5EF4-FFF2-40B4-BE49-F238E27FC236}">
                <a16:creationId xmlns:a16="http://schemas.microsoft.com/office/drawing/2014/main" id="{DD3DF1C5-035E-04D7-7559-A33A94FADFA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0" y="228600"/>
            <a:ext cx="46482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CO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>
                      <a:alpha val="74997"/>
                    </a:srgbClr>
                  </a:outerShdw>
                </a:effectLst>
                <a:latin typeface="Impact" panose="020B0806030902050204" pitchFamily="34" charset="0"/>
              </a:rPr>
              <a:t>CITAS DIRECTAS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Marcador de fecha">
            <a:extLst>
              <a:ext uri="{FF2B5EF4-FFF2-40B4-BE49-F238E27FC236}">
                <a16:creationId xmlns:a16="http://schemas.microsoft.com/office/drawing/2014/main" id="{23A1430E-071F-88FF-8D9E-6951847361B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A5121B2-1EC0-4047-B7FC-E8E4D61E1049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19458" name="Text Box 2">
            <a:extLst>
              <a:ext uri="{FF2B5EF4-FFF2-40B4-BE49-F238E27FC236}">
                <a16:creationId xmlns:a16="http://schemas.microsoft.com/office/drawing/2014/main" id="{D67218E5-C73D-0024-4369-8EF5D141B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85800"/>
            <a:ext cx="281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s-CO" sz="2400"/>
              <a:t>Ejemplo 3:</a:t>
            </a:r>
            <a:endParaRPr lang="es-ES" altLang="es-CO" sz="2400"/>
          </a:p>
        </p:txBody>
      </p:sp>
      <p:sp>
        <p:nvSpPr>
          <p:cNvPr id="19459" name="Text Box 3">
            <a:extLst>
              <a:ext uri="{FF2B5EF4-FFF2-40B4-BE49-F238E27FC236}">
                <a16:creationId xmlns:a16="http://schemas.microsoft.com/office/drawing/2014/main" id="{CC1F9594-5565-1817-A567-6727F5940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676400"/>
            <a:ext cx="7696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/>
              <a:t>	</a:t>
            </a:r>
            <a:r>
              <a:rPr lang="es-ES" altLang="es-CO" sz="2400"/>
              <a:t>Los ambientes de aprendizaje difirieron significativamente entre sí en términos de pensamiento crítico. El estudio de </a:t>
            </a:r>
            <a:r>
              <a:rPr lang="es-ES" altLang="es-CO" sz="2400">
                <a:solidFill>
                  <a:srgbClr val="0070C0"/>
                </a:solidFill>
              </a:rPr>
              <a:t>Costley (2016) </a:t>
            </a:r>
            <a:r>
              <a:rPr lang="es-ES" altLang="es-CO" sz="2400"/>
              <a:t>demostró que:</a:t>
            </a:r>
            <a:endParaRPr lang="en-US" altLang="es-CO" sz="2400"/>
          </a:p>
        </p:txBody>
      </p:sp>
      <p:sp>
        <p:nvSpPr>
          <p:cNvPr id="19460" name="Text Box 4">
            <a:extLst>
              <a:ext uri="{FF2B5EF4-FFF2-40B4-BE49-F238E27FC236}">
                <a16:creationId xmlns:a16="http://schemas.microsoft.com/office/drawing/2014/main" id="{89E77E31-5A42-BA63-F845-0A06ED5F1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8513" y="2819400"/>
            <a:ext cx="67818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" altLang="es-CO" sz="2400"/>
              <a:t>La cantidad de presencia social disminuirá a medida que los entornos de aprendizaje sean controlados por el profesor y que los estudiantes tendrán un discurso más crítico. La variación en la presencia social y el pensamiento crítico causado por la intervención del profesor también tiene algunas implicaciones</a:t>
            </a:r>
            <a:r>
              <a:rPr lang="es-DO" altLang="es-CO" sz="2400"/>
              <a:t> </a:t>
            </a:r>
            <a:r>
              <a:rPr lang="es-DO" altLang="es-CO" sz="2400">
                <a:solidFill>
                  <a:srgbClr val="0070C0"/>
                </a:solidFill>
              </a:rPr>
              <a:t>(p. 19).</a:t>
            </a:r>
            <a:endParaRPr lang="en-US" altLang="es-CO" sz="2400">
              <a:solidFill>
                <a:srgbClr val="0070C0"/>
              </a:solidFill>
            </a:endParaRPr>
          </a:p>
        </p:txBody>
      </p:sp>
      <p:sp>
        <p:nvSpPr>
          <p:cNvPr id="19461" name="WordArt 5">
            <a:extLst>
              <a:ext uri="{FF2B5EF4-FFF2-40B4-BE49-F238E27FC236}">
                <a16:creationId xmlns:a16="http://schemas.microsoft.com/office/drawing/2014/main" id="{AA340332-642E-CFDB-AA0D-D8922275F52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0" y="228600"/>
            <a:ext cx="46482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CO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>
                      <a:alpha val="74997"/>
                    </a:srgbClr>
                  </a:outerShdw>
                </a:effectLst>
                <a:latin typeface="Impact" panose="020B0806030902050204" pitchFamily="34" charset="0"/>
              </a:rPr>
              <a:t>CITAS DIRECTAS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1 Marcador de fecha">
            <a:extLst>
              <a:ext uri="{FF2B5EF4-FFF2-40B4-BE49-F238E27FC236}">
                <a16:creationId xmlns:a16="http://schemas.microsoft.com/office/drawing/2014/main" id="{8C520D1B-A175-511E-E206-22A27A4839E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E3F74CF-F10A-A34C-B478-BF809D6340F2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20482" name="WordArt 2">
            <a:extLst>
              <a:ext uri="{FF2B5EF4-FFF2-40B4-BE49-F238E27FC236}">
                <a16:creationId xmlns:a16="http://schemas.microsoft.com/office/drawing/2014/main" id="{0FE0A740-CD0D-F3D7-D6C1-633E96CFB36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0" y="228600"/>
            <a:ext cx="46482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CO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>
                      <a:alpha val="74997"/>
                    </a:srgbClr>
                  </a:outerShdw>
                </a:effectLst>
                <a:latin typeface="Impact" panose="020B0806030902050204" pitchFamily="34" charset="0"/>
              </a:rPr>
              <a:t>CITAS DIRECTAS</a:t>
            </a:r>
          </a:p>
        </p:txBody>
      </p:sp>
      <p:sp>
        <p:nvSpPr>
          <p:cNvPr id="20483" name="Text Box 3">
            <a:extLst>
              <a:ext uri="{FF2B5EF4-FFF2-40B4-BE49-F238E27FC236}">
                <a16:creationId xmlns:a16="http://schemas.microsoft.com/office/drawing/2014/main" id="{2F2763B5-D3FB-2C0F-5F96-CB6E11FCC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9906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s-CO" sz="2400"/>
              <a:t>Ejemplo 4:</a:t>
            </a:r>
            <a:endParaRPr lang="es-ES" altLang="es-CO" sz="2400"/>
          </a:p>
        </p:txBody>
      </p:sp>
      <p:sp>
        <p:nvSpPr>
          <p:cNvPr id="20484" name="Text Box 4">
            <a:extLst>
              <a:ext uri="{FF2B5EF4-FFF2-40B4-BE49-F238E27FC236}">
                <a16:creationId xmlns:a16="http://schemas.microsoft.com/office/drawing/2014/main" id="{24E9E439-DB3A-6FDA-1B14-327A1EC55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371600"/>
            <a:ext cx="8153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/>
              <a:t>	El aprendizaje significativo es el proceso cognitivo, dinámico y activo que, según </a:t>
            </a:r>
            <a:r>
              <a:rPr lang="es-DO" altLang="es-CO" sz="2400">
                <a:solidFill>
                  <a:srgbClr val="000066"/>
                </a:solidFill>
              </a:rPr>
              <a:t>Ganzobo (2010),</a:t>
            </a:r>
            <a:r>
              <a:rPr lang="es-DO" altLang="es-CO" sz="2400"/>
              <a:t> se presenta de la siguiene manera: </a:t>
            </a:r>
            <a:endParaRPr lang="en-US" altLang="es-CO" sz="2400"/>
          </a:p>
        </p:txBody>
      </p:sp>
      <p:sp>
        <p:nvSpPr>
          <p:cNvPr id="20485" name="Text Box 5">
            <a:extLst>
              <a:ext uri="{FF2B5EF4-FFF2-40B4-BE49-F238E27FC236}">
                <a16:creationId xmlns:a16="http://schemas.microsoft.com/office/drawing/2014/main" id="{DD1D0D41-45E0-02DB-9BB8-06A89638ED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71750"/>
            <a:ext cx="7239000" cy="323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>
                <a:latin typeface="Times New Roman" panose="02020603050405020304" pitchFamily="18" charset="0"/>
              </a:rPr>
              <a:t>Cuando las nuevas ideas e informaciones pueden ser aprendidas y retenidas en la medida en que los nuevos conceptos relevantes e inclusivos estén claros y disponibles en la estructura cognitiva del individuo. También que sirvan de anclaje a las nuevas ideas y conceptos.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DO" altLang="es-CO" sz="2400">
                <a:latin typeface="Times New Roman" panose="02020603050405020304" pitchFamily="18" charset="0"/>
              </a:rPr>
              <a:t>	Si la cita es de más de un párrafo se sangra la primera línea del segundo párrafo y los adicionales </a:t>
            </a:r>
            <a:r>
              <a:rPr lang="es-DO" altLang="es-CO" sz="2400">
                <a:solidFill>
                  <a:srgbClr val="000066"/>
                </a:solidFill>
                <a:latin typeface="Times New Roman" panose="02020603050405020304" pitchFamily="18" charset="0"/>
              </a:rPr>
              <a:t>(p. 9).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1 Marcador de fecha">
            <a:extLst>
              <a:ext uri="{FF2B5EF4-FFF2-40B4-BE49-F238E27FC236}">
                <a16:creationId xmlns:a16="http://schemas.microsoft.com/office/drawing/2014/main" id="{9771CF25-47D2-3B94-6A13-2E319F4E28E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8D8468-7419-684E-BEB7-6E595D3453D6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21506" name="WordArt 2">
            <a:extLst>
              <a:ext uri="{FF2B5EF4-FFF2-40B4-BE49-F238E27FC236}">
                <a16:creationId xmlns:a16="http://schemas.microsoft.com/office/drawing/2014/main" id="{1551BBF0-BC88-EEA5-BD62-B403A6FE1B3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0" y="228600"/>
            <a:ext cx="46482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CO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>
                      <a:alpha val="74997"/>
                    </a:srgbClr>
                  </a:outerShdw>
                </a:effectLst>
                <a:latin typeface="Impact" panose="020B0806030902050204" pitchFamily="34" charset="0"/>
              </a:rPr>
              <a:t>CITAS INDIRECTAS</a:t>
            </a:r>
          </a:p>
        </p:txBody>
      </p:sp>
      <p:sp>
        <p:nvSpPr>
          <p:cNvPr id="21507" name="Text Box 3">
            <a:extLst>
              <a:ext uri="{FF2B5EF4-FFF2-40B4-BE49-F238E27FC236}">
                <a16:creationId xmlns:a16="http://schemas.microsoft.com/office/drawing/2014/main" id="{F262C7E7-9011-1209-3208-738E65B26E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914400"/>
            <a:ext cx="342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s-CO" sz="2400"/>
              <a:t>PARÁFRASIS</a:t>
            </a:r>
            <a:endParaRPr lang="es-ES" altLang="es-CO" sz="2400"/>
          </a:p>
        </p:txBody>
      </p:sp>
      <p:pic>
        <p:nvPicPr>
          <p:cNvPr id="21508" name="Picture 4">
            <a:extLst>
              <a:ext uri="{FF2B5EF4-FFF2-40B4-BE49-F238E27FC236}">
                <a16:creationId xmlns:a16="http://schemas.microsoft.com/office/drawing/2014/main" id="{775D1AEE-AE71-E292-0786-E5415A1D09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56"/>
          <a:stretch>
            <a:fillRect/>
          </a:stretch>
        </p:blipFill>
        <p:spPr bwMode="auto">
          <a:xfrm>
            <a:off x="0" y="1347788"/>
            <a:ext cx="5867400" cy="468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49FC144-0193-1DD7-AD92-BEA26DE578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0975" y="2895600"/>
            <a:ext cx="38830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CO" sz="2400"/>
              <a:t>La paráfrasis es la forma más legítima de citar a otros autores </a:t>
            </a:r>
            <a:r>
              <a:rPr lang="es-ES_tradnl" altLang="es-CO" sz="1400"/>
              <a:t>(Quintana, s.f.)</a:t>
            </a:r>
            <a:endParaRPr lang="es-ES_tradnl" altLang="es-CO" sz="24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CEA6F5D-079E-AA72-285B-3C67339F3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0975" y="4799013"/>
            <a:ext cx="3883025" cy="1570037"/>
          </a:xfrm>
          <a:prstGeom prst="rect">
            <a:avLst/>
          </a:prstGeom>
          <a:gradFill rotWithShape="1">
            <a:gsLst>
              <a:gs pos="0">
                <a:srgbClr val="2020A6"/>
              </a:gs>
              <a:gs pos="20000">
                <a:srgbClr val="2222A3"/>
              </a:gs>
              <a:gs pos="100000">
                <a:srgbClr val="18187C"/>
              </a:gs>
            </a:gsLst>
            <a:lin ang="5400000"/>
          </a:gradFill>
          <a:ln w="9525">
            <a:solidFill>
              <a:srgbClr val="2F2F98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r>
              <a:rPr lang="es-ES_tradnl" altLang="es-CO">
                <a:solidFill>
                  <a:srgbClr val="FFFFFF"/>
                </a:solidFill>
              </a:rPr>
              <a:t>Explicación de un texto con tus propias palabras sin omitir lo esencial del contenido </a:t>
            </a:r>
            <a:r>
              <a:rPr lang="es-ES_tradnl" altLang="es-CO" sz="1400">
                <a:solidFill>
                  <a:srgbClr val="FFFFFF"/>
                </a:solidFill>
              </a:rPr>
              <a:t>(Análisis de Textos, 2013)</a:t>
            </a:r>
            <a:endParaRPr lang="es-ES_tradnl" altLang="es-CO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Date Placeholder 1">
            <a:extLst>
              <a:ext uri="{FF2B5EF4-FFF2-40B4-BE49-F238E27FC236}">
                <a16:creationId xmlns:a16="http://schemas.microsoft.com/office/drawing/2014/main" id="{CF91FDF1-2FFC-F1CA-D463-32863872C0E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3ED5433-AFB4-8B49-AA13-DA75FC6FBFBB}" type="datetime1">
              <a:rPr lang="en-US" altLang="es-CO" sz="1400"/>
              <a:pPr>
                <a:spcBef>
                  <a:spcPct val="0"/>
                </a:spcBef>
                <a:buFontTx/>
                <a:buNone/>
              </a:pPr>
              <a:t>9/15/24</a:t>
            </a:fld>
            <a:endParaRPr lang="en-US" altLang="es-CO" sz="1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E3902D-EA99-88C3-5191-A1070F19B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50" y="1882775"/>
            <a:ext cx="59436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s-ES_tradnl" altLang="es-CO" sz="2400">
              <a:solidFill>
                <a:srgbClr val="000066"/>
              </a:solidFill>
            </a:endParaRPr>
          </a:p>
          <a:p>
            <a:pPr>
              <a:spcBef>
                <a:spcPct val="0"/>
              </a:spcBef>
              <a:buFont typeface="Wingdings" pitchFamily="2" charset="2"/>
              <a:buChar char="ü"/>
            </a:pPr>
            <a:r>
              <a:rPr lang="es-ES_tradnl" altLang="es-CO" sz="2400">
                <a:solidFill>
                  <a:srgbClr val="000066"/>
                </a:solidFill>
              </a:rPr>
              <a:t>Amplían el texto mediante la explicación.</a:t>
            </a:r>
          </a:p>
          <a:p>
            <a:pPr>
              <a:spcBef>
                <a:spcPct val="0"/>
              </a:spcBef>
              <a:buFont typeface="Wingdings" pitchFamily="2" charset="2"/>
              <a:buChar char="ü"/>
            </a:pPr>
            <a:r>
              <a:rPr lang="es-ES_tradnl" altLang="es-CO" sz="2400">
                <a:solidFill>
                  <a:srgbClr val="000066"/>
                </a:solidFill>
              </a:rPr>
              <a:t>Hacen explicitas las ideas implícitas</a:t>
            </a:r>
          </a:p>
          <a:p>
            <a:pPr>
              <a:spcBef>
                <a:spcPct val="0"/>
              </a:spcBef>
              <a:buFont typeface="Wingdings" pitchFamily="2" charset="2"/>
              <a:buChar char="ü"/>
            </a:pPr>
            <a:r>
              <a:rPr lang="es-ES_tradnl" altLang="es-CO" sz="2400">
                <a:solidFill>
                  <a:srgbClr val="000066"/>
                </a:solidFill>
              </a:rPr>
              <a:t>Expresan la opinión del lector sobre el texto</a:t>
            </a:r>
          </a:p>
          <a:p>
            <a:pPr>
              <a:spcBef>
                <a:spcPct val="0"/>
              </a:spcBef>
              <a:buFont typeface="Wingdings" pitchFamily="2" charset="2"/>
              <a:buChar char="ü"/>
            </a:pPr>
            <a:r>
              <a:rPr lang="es-ES_tradnl" altLang="es-CO" sz="2400">
                <a:solidFill>
                  <a:srgbClr val="000066"/>
                </a:solidFill>
              </a:rPr>
              <a:t>Es una presentación reflexiva del texto leído</a:t>
            </a:r>
          </a:p>
        </p:txBody>
      </p:sp>
      <p:pic>
        <p:nvPicPr>
          <p:cNvPr id="22531" name="Picture 5">
            <a:extLst>
              <a:ext uri="{FF2B5EF4-FFF2-40B4-BE49-F238E27FC236}">
                <a16:creationId xmlns:a16="http://schemas.microsoft.com/office/drawing/2014/main" id="{CAF4254D-1EB5-C13F-CF33-FD353A6281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550" y="2743200"/>
            <a:ext cx="271145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TextBox 6">
            <a:extLst>
              <a:ext uri="{FF2B5EF4-FFF2-40B4-BE49-F238E27FC236}">
                <a16:creationId xmlns:a16="http://schemas.microsoft.com/office/drawing/2014/main" id="{D72A2E10-9CF9-EF2B-0148-C3E6AEE95D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7300" y="1074738"/>
            <a:ext cx="6629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CO" b="1">
                <a:solidFill>
                  <a:srgbClr val="000066"/>
                </a:solidFill>
              </a:rPr>
              <a:t>CARACTERISTICAS</a:t>
            </a:r>
          </a:p>
        </p:txBody>
      </p:sp>
      <p:sp>
        <p:nvSpPr>
          <p:cNvPr id="22533" name="WordArt 2">
            <a:extLst>
              <a:ext uri="{FF2B5EF4-FFF2-40B4-BE49-F238E27FC236}">
                <a16:creationId xmlns:a16="http://schemas.microsoft.com/office/drawing/2014/main" id="{91BB7BC4-AF6E-B2FA-F49F-78F68CFD6C4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0" y="228600"/>
            <a:ext cx="46482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CO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>
                      <a:alpha val="74997"/>
                    </a:srgbClr>
                  </a:outerShdw>
                </a:effectLst>
                <a:latin typeface="Impact" panose="020B0806030902050204" pitchFamily="34" charset="0"/>
              </a:rPr>
              <a:t>CITAS INDIRECTAS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180</TotalTime>
  <Words>2132</Words>
  <Application>Microsoft Macintosh PowerPoint</Application>
  <PresentationFormat>Presentación en pantalla (4:3)</PresentationFormat>
  <Paragraphs>178</Paragraphs>
  <Slides>28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3" baseType="lpstr">
      <vt:lpstr>Arial</vt:lpstr>
      <vt:lpstr>MS PGothic</vt:lpstr>
      <vt:lpstr>Times New Roman</vt:lpstr>
      <vt:lpstr>Wingdings</vt:lpstr>
      <vt:lpstr>Diseño predeterminado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Preguntas?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JENNY CONSUELO CUESTA MONTANES</cp:lastModifiedBy>
  <cp:revision>8</cp:revision>
  <dcterms:created xsi:type="dcterms:W3CDTF">2017-07-04T18:52:04Z</dcterms:created>
  <dcterms:modified xsi:type="dcterms:W3CDTF">2024-09-16T01:22:51Z</dcterms:modified>
</cp:coreProperties>
</file>