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5" r:id="rId4"/>
    <p:sldId id="271" r:id="rId5"/>
    <p:sldId id="261" r:id="rId6"/>
    <p:sldId id="267" r:id="rId7"/>
    <p:sldId id="262" r:id="rId8"/>
    <p:sldId id="258" r:id="rId9"/>
    <p:sldId id="263" r:id="rId10"/>
    <p:sldId id="259" r:id="rId11"/>
    <p:sldId id="264" r:id="rId12"/>
    <p:sldId id="265" r:id="rId13"/>
    <p:sldId id="266" r:id="rId14"/>
    <p:sldId id="268" r:id="rId15"/>
    <p:sldId id="273" r:id="rId16"/>
    <p:sldId id="276" r:id="rId17"/>
    <p:sldId id="284" r:id="rId18"/>
    <p:sldId id="278" r:id="rId19"/>
    <p:sldId id="279" r:id="rId20"/>
    <p:sldId id="285" r:id="rId21"/>
    <p:sldId id="288" r:id="rId22"/>
    <p:sldId id="286" r:id="rId23"/>
    <p:sldId id="287" r:id="rId24"/>
    <p:sldId id="274" r:id="rId25"/>
    <p:sldId id="289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79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86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13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67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69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31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05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06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58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76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44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81D4-1DA1-43CA-94E2-FAA6F2DBBA16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C448-9A7F-484A-86CE-91D9D3185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1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ockcontent.com/es/blog/promocion-en-el-marketin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ckcontent.com/es/blog/precio-en-el-marketing/" TargetMode="External"/><Relationship Id="rId4" Type="http://schemas.openxmlformats.org/officeDocument/2006/relationships/hyperlink" Target="https://rockcontent.com/es/blog/producto-o-servicio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PLANEACION ESTRATEGICA</a:t>
            </a:r>
            <a:endParaRPr lang="es-ES" dirty="0"/>
          </a:p>
        </p:txBody>
      </p:sp>
      <p:pic>
        <p:nvPicPr>
          <p:cNvPr id="1026" name="Picture 2" descr="Gerencia y planificación estratégica (página 3) - Monografias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3" y="1262130"/>
            <a:ext cx="10171459" cy="52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8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▷ Matriz FODA: 6 pasos para realizarla + formato y ejemplo prác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80383" cy="59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2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la de Excel con la vista de los rótulos DA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2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fa 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610"/>
            <a:ext cx="11957538" cy="66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triz DOFA - Mi proyecto de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" y="399488"/>
            <a:ext cx="9467557" cy="53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TRIZ D.O.F.A RECICLAJE | Matriz dofa, Matriz, Proyectos de recicl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8" y="0"/>
            <a:ext cx="11028240" cy="7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1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os Objetivos. - ppt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183833"/>
            <a:ext cx="1069061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4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FF0000"/>
                </a:solidFill>
              </a:rPr>
              <a:t>Objetivos de la gerencia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467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dirty="0">
                <a:solidFill>
                  <a:srgbClr val="222222"/>
                </a:solidFill>
                <a:latin typeface="arial" panose="020B0604020202020204" pitchFamily="34" charset="0"/>
              </a:rPr>
              <a:t>   </a:t>
            </a:r>
            <a:endParaRPr lang="es-419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s-419" dirty="0">
                <a:solidFill>
                  <a:srgbClr val="222222"/>
                </a:solidFill>
                <a:latin typeface="arial" panose="020B0604020202020204" pitchFamily="34" charset="0"/>
              </a:rPr>
              <a:t>Posición en el mercado</a:t>
            </a:r>
          </a:p>
          <a:p>
            <a:r>
              <a:rPr lang="es-419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innovacion</a:t>
            </a:r>
            <a:endParaRPr lang="es-E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Productividad.</a:t>
            </a:r>
          </a:p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Recursos físicos y financieros.</a:t>
            </a:r>
          </a:p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Rentabilidad ( rendimientos de beneficios)</a:t>
            </a:r>
          </a:p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Actuación y desarrollo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gerencial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Actuación y actitud del trabajador.</a:t>
            </a:r>
          </a:p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Responsabilidad social.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91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chemeClr val="accent1">
                    <a:lumMod val="75000"/>
                  </a:schemeClr>
                </a:solidFill>
              </a:rPr>
              <a:t>Objetivos y metas de Marketing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S" b="0" i="0" dirty="0">
                <a:solidFill>
                  <a:srgbClr val="555555"/>
                </a:solidFill>
                <a:effectLst/>
                <a:latin typeface="roboto slab"/>
              </a:rPr>
              <a:t>Captación y fidelización de nuevos clientes.</a:t>
            </a:r>
          </a:p>
          <a:p>
            <a:pPr>
              <a:buFont typeface="+mj-lt"/>
              <a:buAutoNum type="arabicPeriod"/>
            </a:pPr>
            <a:r>
              <a:rPr lang="es-ES" b="0" i="0" dirty="0">
                <a:solidFill>
                  <a:srgbClr val="555555"/>
                </a:solidFill>
                <a:effectLst/>
                <a:latin typeface="roboto slab"/>
              </a:rPr>
              <a:t>Entrar en nuevos segmentos, sectores y mercados.</a:t>
            </a:r>
          </a:p>
          <a:p>
            <a:pPr>
              <a:buFont typeface="+mj-lt"/>
              <a:buAutoNum type="arabicPeriod"/>
            </a:pPr>
            <a:r>
              <a:rPr lang="es-ES" b="0" i="0" dirty="0">
                <a:solidFill>
                  <a:srgbClr val="555555"/>
                </a:solidFill>
                <a:effectLst/>
                <a:latin typeface="roboto slab"/>
              </a:rPr>
              <a:t>Hacer un </a:t>
            </a:r>
            <a:r>
              <a:rPr lang="es-ES" b="0" i="0" u="sng" strike="noStrike" dirty="0">
                <a:effectLst/>
                <a:latin typeface="roboto slab"/>
                <a:hlinkClick r:id="rId3"/>
              </a:rPr>
              <a:t>mix de promoción</a:t>
            </a:r>
            <a:r>
              <a:rPr lang="es-ES" b="0" i="0" dirty="0">
                <a:solidFill>
                  <a:srgbClr val="555555"/>
                </a:solidFill>
                <a:effectLst/>
                <a:latin typeface="roboto slab"/>
              </a:rPr>
              <a:t> acorde la estrategia de marketing.</a:t>
            </a:r>
          </a:p>
          <a:p>
            <a:pPr>
              <a:buFont typeface="+mj-lt"/>
              <a:buAutoNum type="arabicPeriod"/>
            </a:pPr>
            <a:r>
              <a:rPr lang="es-ES" b="0" i="0" dirty="0">
                <a:solidFill>
                  <a:srgbClr val="555555"/>
                </a:solidFill>
                <a:effectLst/>
                <a:latin typeface="roboto slab"/>
              </a:rPr>
              <a:t>Distribuir correctamente el </a:t>
            </a:r>
            <a:r>
              <a:rPr lang="es-ES" b="0" i="0" u="none" strike="noStrike" dirty="0">
                <a:effectLst/>
                <a:latin typeface="roboto slab"/>
                <a:hlinkClick r:id="rId4"/>
              </a:rPr>
              <a:t>producto/servicio</a:t>
            </a:r>
            <a:r>
              <a:rPr lang="es-ES" b="0" i="0" dirty="0">
                <a:solidFill>
                  <a:srgbClr val="555555"/>
                </a:solidFill>
                <a:effectLst/>
                <a:latin typeface="roboto slab"/>
              </a:rPr>
              <a:t> en el mercado.</a:t>
            </a:r>
          </a:p>
          <a:p>
            <a:pPr>
              <a:buFont typeface="+mj-lt"/>
              <a:buAutoNum type="arabicPeriod"/>
            </a:pPr>
            <a:r>
              <a:rPr lang="es-ES" b="0" i="0" dirty="0">
                <a:solidFill>
                  <a:srgbClr val="555555"/>
                </a:solidFill>
                <a:effectLst/>
                <a:latin typeface="roboto slab"/>
              </a:rPr>
              <a:t>Estipular </a:t>
            </a:r>
            <a:r>
              <a:rPr lang="es-ES" b="0" i="0" u="none" strike="noStrike" dirty="0">
                <a:solidFill>
                  <a:srgbClr val="555555"/>
                </a:solidFill>
                <a:effectLst/>
                <a:latin typeface="roboto slab"/>
                <a:hlinkClick r:id="rId5"/>
              </a:rPr>
              <a:t>precios</a:t>
            </a:r>
            <a:r>
              <a:rPr lang="es-ES" b="0" i="0" dirty="0">
                <a:solidFill>
                  <a:srgbClr val="555555"/>
                </a:solidFill>
                <a:effectLst/>
                <a:latin typeface="roboto slab"/>
              </a:rPr>
              <a:t> de acuerdo con la realidad económica de los consumidores.</a:t>
            </a:r>
          </a:p>
          <a:p>
            <a:pPr>
              <a:buFont typeface="+mj-lt"/>
              <a:buAutoNum type="arabicPeriod"/>
            </a:pPr>
            <a:r>
              <a:rPr lang="es-ES" b="0" i="0" dirty="0">
                <a:solidFill>
                  <a:srgbClr val="555555"/>
                </a:solidFill>
                <a:effectLst/>
                <a:latin typeface="roboto slab"/>
              </a:rPr>
              <a:t>Alcanzar la satisfacción de los clientes y hacer que sus expectativas sean superadas.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008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dministración Efectiva del Tiem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86" y="0"/>
            <a:ext cx="11000935" cy="58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4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Diapositivas gerencia financie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518" y="-228612"/>
            <a:ext cx="10053564" cy="70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0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La misión de la empresa - Emprendedores.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" y="0"/>
            <a:ext cx="10381957" cy="65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3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Politicas empresaria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570"/>
            <a:ext cx="9839178" cy="646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7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Como Hacer Politicas De Una Empresa Ejemplos - Compartir Ejemp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51570"/>
            <a:ext cx="11002108" cy="6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01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istemas de innov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2" y="-140676"/>
            <a:ext cx="9973993" cy="65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96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OLÍTICA Y OBJETIVOS DE CALIDAD - ppt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6" y="113493"/>
            <a:ext cx="11192363" cy="72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0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12874" y="28135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estrategias de una empresa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o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empresariales son acciones que una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empresa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realiza con el fin de alcanzar sus objetivos. Si los objetivos son los «fines» que busca una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empresa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las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son los «medios» a través de los cuales pretende alcanzar los objetivos</a:t>
            </a:r>
            <a:endParaRPr lang="es-419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s-419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419" dirty="0">
                <a:solidFill>
                  <a:srgbClr val="222222"/>
                </a:solidFill>
                <a:latin typeface="arial" panose="020B0604020202020204" pitchFamily="34" charset="0"/>
              </a:rPr>
              <a:t>Por ejemplo de mercado: penetracion, expansion, precios bajos</a:t>
            </a:r>
          </a:p>
          <a:p>
            <a:r>
              <a:rPr lang="es-419" dirty="0">
                <a:solidFill>
                  <a:srgbClr val="222222"/>
                </a:solidFill>
                <a:latin typeface="arial" panose="020B0604020202020204" pitchFamily="34" charset="0"/>
              </a:rPr>
              <a:t>                     de  operaciones: flexibilizacion y singularizacion de producto</a:t>
            </a:r>
          </a:p>
          <a:p>
            <a:r>
              <a:rPr lang="es-419" dirty="0">
                <a:solidFill>
                  <a:srgbClr val="222222"/>
                </a:solidFill>
                <a:latin typeface="arial" panose="020B0604020202020204" pitchFamily="34" charset="0"/>
              </a:rPr>
              <a:t>                    de I+D  nuevos productos</a:t>
            </a:r>
          </a:p>
          <a:p>
            <a:r>
              <a:rPr lang="es-419" dirty="0">
                <a:solidFill>
                  <a:srgbClr val="222222"/>
                </a:solidFill>
                <a:latin typeface="arial" panose="020B0604020202020204" pitchFamily="34" charset="0"/>
              </a:rPr>
              <a:t>                     Calidad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5765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OC) politica salarial bimbo.docx | Saamy Rodriguez - Academia.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-383930"/>
            <a:ext cx="10072468" cy="86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3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6818"/>
          </a:xfrm>
        </p:spPr>
        <p:txBody>
          <a:bodyPr>
            <a:norm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Mision de la Universidad Distrital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4203" y="826818"/>
            <a:ext cx="10515600" cy="5278559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es-ES" b="0" i="0" dirty="0">
                <a:solidFill>
                  <a:srgbClr val="222222"/>
                </a:solidFill>
                <a:effectLst/>
                <a:latin typeface="Helvetica Neue"/>
              </a:rPr>
              <a:t>Consecuente con la misión de la Universidad Distrital "Francisco José de Caldas" de democratizar el acceso al conocimiento para garantizar, a nombre de la sociedad y con participación de Estado, el derecho social a una Educación </a:t>
            </a:r>
            <a:endParaRPr lang="es-E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just" fontAlgn="base"/>
            <a:r>
              <a:rPr lang="es-ES" b="0" i="0" dirty="0">
                <a:solidFill>
                  <a:srgbClr val="222222"/>
                </a:solidFill>
                <a:effectLst/>
                <a:latin typeface="Helvetica Neue"/>
              </a:rPr>
              <a:t>Superior con criterio de excelencia, equidad y competitividad mediante la generación y difusión de saberes y conocimientos con autonomía y vocación hacia el desarrollo sociocultural para contribuir fundamentalmente al progreso de la Ciudad – Región de Bogotá y el país, la Vicerrectoría Académica, tiene como misión promover,</a:t>
            </a:r>
            <a:endParaRPr lang="es-E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just" fontAlgn="base"/>
            <a:r>
              <a:rPr lang="es-ES" b="0" i="0" dirty="0">
                <a:solidFill>
                  <a:srgbClr val="222222"/>
                </a:solidFill>
                <a:effectLst/>
                <a:latin typeface="Helvetica Neue"/>
              </a:rPr>
              <a:t> liderar y gestionar los mecanismos necesarios para la materialización de condiciones óptimas para el desarrollo universitario, encabezando el proyecto académico institucional y orientando el quehacer de los campos misionales de la institución. </a:t>
            </a:r>
            <a:endParaRPr lang="es-E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79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366" y="500062"/>
            <a:ext cx="10515600" cy="1325563"/>
          </a:xfrm>
        </p:spPr>
        <p:txBody>
          <a:bodyPr/>
          <a:lstStyle/>
          <a:p>
            <a:r>
              <a:rPr lang="es-419" dirty="0"/>
              <a:t>Vision de la Universidad Distrital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Helvetica Neue"/>
              </a:rPr>
              <a:t>La Vicerrectoría Académica, en su condición de líder del proyecto académico institucional, será reconocida institucional e interinstitucionalmente como una dirección innovadora en la promoción de conocimientos, en la gestión de saberes de alto impacto y en la calidad de gestión de la academia, una dependencia altamente competente y participativa que ofrece su liderazgo en la transformación sociocultural de la institución y su entorno, mediante el fortalecimiento y la articulación dinámica de los campos misionales de la institución.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284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álisis DOFA o matriz DOFA – Somos Lemar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157230"/>
            <a:ext cx="8692211" cy="67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6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erramientas para la Gestión: Matriz FODA – DOFA – INGENIO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8" y="-435147"/>
            <a:ext cx="96934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1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nálisis DAFO (FODA, DOFA) las decisiones con Excel - Trucos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8" name="Picture 4" descr="Análisis DAFO (FODA, DOFA) las decisiones con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02" y="414918"/>
            <a:ext cx="54959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3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Análisis DOFA: Qué es y cómo hacerlo (con ejemplos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" y="476518"/>
            <a:ext cx="10908405" cy="59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5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612845"/>
            <a:ext cx="111788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0" i="0" dirty="0">
                <a:solidFill>
                  <a:srgbClr val="FF0000"/>
                </a:solidFill>
                <a:effectLst/>
                <a:latin typeface="Lato"/>
              </a:rPr>
              <a:t>El </a:t>
            </a:r>
            <a:r>
              <a:rPr lang="es-ES" b="1" i="0" dirty="0">
                <a:solidFill>
                  <a:srgbClr val="FF0000"/>
                </a:solidFill>
                <a:effectLst/>
                <a:latin typeface="inherit"/>
              </a:rPr>
              <a:t>análisis DAFO</a:t>
            </a:r>
            <a:r>
              <a:rPr lang="es-ES" b="0" i="0" dirty="0">
                <a:solidFill>
                  <a:srgbClr val="FF0000"/>
                </a:solidFill>
                <a:effectLst/>
                <a:latin typeface="Lato"/>
              </a:rPr>
              <a:t>, consta de las siguiente partes:</a:t>
            </a:r>
            <a:endParaRPr lang="es-419" b="0" i="0" dirty="0">
              <a:solidFill>
                <a:srgbClr val="FF0000"/>
              </a:solidFill>
              <a:effectLst/>
              <a:latin typeface="Lato"/>
            </a:endParaRPr>
          </a:p>
          <a:p>
            <a:pPr algn="just" fontAlgn="base"/>
            <a:endParaRPr lang="es-ES" b="0" i="0" dirty="0">
              <a:solidFill>
                <a:srgbClr val="FF0000"/>
              </a:solidFill>
              <a:effectLst/>
              <a:latin typeface="Lato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00000"/>
                </a:solidFill>
                <a:effectLst/>
                <a:latin typeface="inherit"/>
              </a:rPr>
              <a:t>Debilidades.</a:t>
            </a:r>
            <a:r>
              <a:rPr lang="es-ES" b="0" i="0" dirty="0">
                <a:solidFill>
                  <a:srgbClr val="000000"/>
                </a:solidFill>
                <a:effectLst/>
                <a:latin typeface="inherit"/>
              </a:rPr>
              <a:t> También llamadas puntos débiles. Son aspectos que limitan o reducen la capacidad de desarrollo efectivo de la estrategia de la empresa, constituyen una amenaza para la organización y deben, por tanto, ser controladas y superadas.</a:t>
            </a:r>
            <a:endParaRPr lang="es-419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/>
            <a:endParaRPr lang="es-ES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00000"/>
                </a:solidFill>
                <a:effectLst/>
                <a:latin typeface="inherit"/>
              </a:rPr>
              <a:t>Amenazas. </a:t>
            </a:r>
            <a:r>
              <a:rPr lang="es-ES" b="0" i="0" dirty="0">
                <a:solidFill>
                  <a:srgbClr val="000000"/>
                </a:solidFill>
                <a:effectLst/>
                <a:latin typeface="inherit"/>
              </a:rPr>
              <a:t>Se define como toda fuerza del entorno que puede impedir la implantación de una estrategia, o bien reducir su efectividad, o incrementar los riesgos de la misma, o los recursos que se requieren para su implantación, o bien reducir los ingresos esperados o su rentabilidad.</a:t>
            </a:r>
            <a:endParaRPr lang="es-419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/>
            <a:endParaRPr lang="es-ES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00000"/>
                </a:solidFill>
                <a:effectLst/>
                <a:latin typeface="inherit"/>
              </a:rPr>
              <a:t>Fortalezas.</a:t>
            </a:r>
            <a:r>
              <a:rPr lang="es-ES" b="0" i="0" dirty="0">
                <a:solidFill>
                  <a:srgbClr val="000000"/>
                </a:solidFill>
                <a:effectLst/>
                <a:latin typeface="inherit"/>
              </a:rPr>
              <a:t> También llamadas puntos fuertes. Son capacidades, recursos, posiciones alcanzadas y, consecuentemente, ventajas competitivas que deben y pueden servir para explotar oportunidades.</a:t>
            </a:r>
            <a:endParaRPr lang="es-419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/>
            <a:endParaRPr lang="es-ES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00000"/>
                </a:solidFill>
                <a:effectLst/>
                <a:latin typeface="inherit"/>
              </a:rPr>
              <a:t>Oportunidades. </a:t>
            </a:r>
            <a:r>
              <a:rPr lang="es-ES" b="0" i="0" dirty="0">
                <a:solidFill>
                  <a:srgbClr val="000000"/>
                </a:solidFill>
                <a:effectLst/>
                <a:latin typeface="inherit"/>
              </a:rPr>
              <a:t>Es todo aquello que pueda suponer una ventaja competitiva para la empresa, o bien representar una posibilidad para mejorar la rentabilidad de la misma o aumentar la cifra de sus negocios.</a:t>
            </a:r>
          </a:p>
        </p:txBody>
      </p:sp>
    </p:spTree>
    <p:extLst>
      <p:ext uri="{BB962C8B-B14F-4D97-AF65-F5344CB8AC3E}">
        <p14:creationId xmlns:p14="http://schemas.microsoft.com/office/powerpoint/2010/main" val="1193824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574</Words>
  <Application>Microsoft Office PowerPoint</Application>
  <PresentationFormat>Panorámica</PresentationFormat>
  <Paragraphs>40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Helvetica Neue</vt:lpstr>
      <vt:lpstr>inherit</vt:lpstr>
      <vt:lpstr>Lato</vt:lpstr>
      <vt:lpstr>roboto slab</vt:lpstr>
      <vt:lpstr>Tema de Office</vt:lpstr>
      <vt:lpstr>PLANEACION ESTRATEGICA</vt:lpstr>
      <vt:lpstr>Presentación de PowerPoint</vt:lpstr>
      <vt:lpstr>Mision de la Universidad Distrital</vt:lpstr>
      <vt:lpstr>Vision de la Universidad Distrital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la gerencia</vt:lpstr>
      <vt:lpstr>Objetivos y metas de Marketing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DANIEL FELIPE TUNJO MORENO</cp:lastModifiedBy>
  <cp:revision>19</cp:revision>
  <dcterms:created xsi:type="dcterms:W3CDTF">2020-06-04T20:32:14Z</dcterms:created>
  <dcterms:modified xsi:type="dcterms:W3CDTF">2020-10-30T01:01:43Z</dcterms:modified>
</cp:coreProperties>
</file>