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89" r:id="rId2"/>
    <p:sldId id="257" r:id="rId3"/>
    <p:sldId id="274" r:id="rId4"/>
    <p:sldId id="275" r:id="rId5"/>
    <p:sldId id="276" r:id="rId6"/>
    <p:sldId id="277" r:id="rId7"/>
    <p:sldId id="278" r:id="rId8"/>
    <p:sldId id="286" r:id="rId9"/>
    <p:sldId id="287" r:id="rId10"/>
    <p:sldId id="279" r:id="rId11"/>
    <p:sldId id="280" r:id="rId12"/>
    <p:sldId id="281" r:id="rId13"/>
    <p:sldId id="282" r:id="rId14"/>
    <p:sldId id="285" r:id="rId15"/>
    <p:sldId id="283" r:id="rId16"/>
    <p:sldId id="284" r:id="rId17"/>
    <p:sldId id="291" r:id="rId18"/>
    <p:sldId id="292" r:id="rId19"/>
    <p:sldId id="288" r:id="rId20"/>
    <p:sldId id="29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33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20.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A97C4-72F8-4240-A617-FEFDE7C4294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CO"/>
        </a:p>
      </dgm:t>
    </dgm:pt>
    <dgm:pt modelId="{DE691B20-70D5-42A5-8DBB-975BABB19219}">
      <dgm:prSet phldrT="[Texto]" custT="1"/>
      <dgm:spPr>
        <a:solidFill>
          <a:schemeClr val="accent1">
            <a:lumMod val="20000"/>
            <a:lumOff val="80000"/>
            <a:alpha val="50000"/>
          </a:schemeClr>
        </a:solidFill>
        <a:ln>
          <a:solidFill>
            <a:schemeClr val="accent1">
              <a:lumMod val="75000"/>
            </a:schemeClr>
          </a:solidFill>
        </a:ln>
      </dgm:spPr>
      <dgm:t>
        <a:bodyPr/>
        <a:lstStyle/>
        <a:p>
          <a:pPr algn="ctr"/>
          <a:r>
            <a:rPr lang="es-MX" sz="1600" b="1" i="0" dirty="0">
              <a:solidFill>
                <a:schemeClr val="tx1">
                  <a:lumMod val="75000"/>
                  <a:lumOff val="25000"/>
                </a:schemeClr>
              </a:solidFill>
            </a:rPr>
            <a:t>Axiológica</a:t>
          </a:r>
          <a:r>
            <a:rPr lang="es-MX" sz="1400" b="1" i="0" dirty="0">
              <a:solidFill>
                <a:schemeClr val="tx1">
                  <a:lumMod val="75000"/>
                  <a:lumOff val="25000"/>
                </a:schemeClr>
              </a:solidFill>
            </a:rPr>
            <a:t> </a:t>
          </a:r>
        </a:p>
        <a:p>
          <a:pPr algn="ctr"/>
          <a:r>
            <a:rPr lang="es-MX" sz="1200" b="0" i="0" dirty="0">
              <a:solidFill>
                <a:schemeClr val="tx1">
                  <a:lumMod val="75000"/>
                  <a:lumOff val="25000"/>
                </a:schemeClr>
              </a:solidFill>
            </a:rPr>
            <a:t>Orientada a la búsqueda de la </a:t>
          </a:r>
          <a:r>
            <a:rPr lang="es-MX" sz="1200" b="1" i="0" dirty="0">
              <a:solidFill>
                <a:schemeClr val="tx1">
                  <a:lumMod val="75000"/>
                  <a:lumOff val="25000"/>
                </a:schemeClr>
              </a:solidFill>
            </a:rPr>
            <a:t>humanización</a:t>
          </a:r>
          <a:r>
            <a:rPr lang="es-MX" sz="1200" b="0" i="0" dirty="0">
              <a:solidFill>
                <a:schemeClr val="tx1">
                  <a:lumMod val="75000"/>
                  <a:lumOff val="25000"/>
                </a:schemeClr>
              </a:solidFill>
            </a:rPr>
            <a:t> </a:t>
          </a:r>
          <a:r>
            <a:rPr lang="es-MX" sz="1200" b="1" i="0" dirty="0">
              <a:solidFill>
                <a:schemeClr val="tx1">
                  <a:lumMod val="75000"/>
                  <a:lumOff val="25000"/>
                </a:schemeClr>
              </a:solidFill>
            </a:rPr>
            <a:t>a través de un proceso transformador</a:t>
          </a:r>
          <a:r>
            <a:rPr lang="es-MX" sz="1200" b="0" i="0" dirty="0">
              <a:solidFill>
                <a:schemeClr val="tx1">
                  <a:lumMod val="75000"/>
                  <a:lumOff val="25000"/>
                </a:schemeClr>
              </a:solidFill>
            </a:rPr>
            <a:t> y liberador de las condiciones opresoras</a:t>
          </a:r>
          <a:r>
            <a:rPr lang="es-MX" sz="1200" b="0" i="0" dirty="0"/>
            <a:t>.</a:t>
          </a:r>
          <a:endParaRPr lang="es-CO" sz="1200" dirty="0"/>
        </a:p>
      </dgm:t>
    </dgm:pt>
    <dgm:pt modelId="{09615021-ECAB-4018-B6AE-973C0C28EF6C}" type="parTrans" cxnId="{2A219972-D96A-4B4F-BF25-3945C78224BA}">
      <dgm:prSet/>
      <dgm:spPr/>
      <dgm:t>
        <a:bodyPr/>
        <a:lstStyle/>
        <a:p>
          <a:endParaRPr lang="es-CO"/>
        </a:p>
      </dgm:t>
    </dgm:pt>
    <dgm:pt modelId="{BA97D599-54E2-4CC1-AF8B-9A314BA1B615}" type="sibTrans" cxnId="{2A219972-D96A-4B4F-BF25-3945C78224BA}">
      <dgm:prSet/>
      <dgm:spPr/>
      <dgm:t>
        <a:bodyPr/>
        <a:lstStyle/>
        <a:p>
          <a:endParaRPr lang="es-CO"/>
        </a:p>
      </dgm:t>
    </dgm:pt>
    <dgm:pt modelId="{A212AAA2-7C51-42DF-97A4-C63065552DE6}">
      <dgm:prSet phldrT="[Texto]" custT="1"/>
      <dgm:spPr>
        <a:solidFill>
          <a:schemeClr val="accent6">
            <a:lumMod val="20000"/>
            <a:lumOff val="80000"/>
            <a:alpha val="50000"/>
          </a:schemeClr>
        </a:solidFill>
        <a:ln>
          <a:solidFill>
            <a:schemeClr val="accent1">
              <a:lumMod val="75000"/>
            </a:schemeClr>
          </a:solidFill>
        </a:ln>
      </dgm:spPr>
      <dgm:t>
        <a:bodyPr/>
        <a:lstStyle/>
        <a:p>
          <a:r>
            <a:rPr lang="es-MX" sz="1600" b="1" i="0" dirty="0">
              <a:solidFill>
                <a:schemeClr val="tx1">
                  <a:lumMod val="75000"/>
                  <a:lumOff val="25000"/>
                </a:schemeClr>
              </a:solidFill>
            </a:rPr>
            <a:t>Dialógica</a:t>
          </a:r>
        </a:p>
        <a:p>
          <a:r>
            <a:rPr lang="es-MX" sz="1200" b="0" i="0" dirty="0">
              <a:solidFill>
                <a:schemeClr val="tx1">
                  <a:lumMod val="75000"/>
                  <a:lumOff val="25000"/>
                </a:schemeClr>
              </a:solidFill>
            </a:rPr>
            <a:t>Factor instituyente de una democracia legítima.</a:t>
          </a:r>
        </a:p>
        <a:p>
          <a:r>
            <a:rPr lang="es-MX" sz="1200" b="0" i="0" dirty="0">
              <a:solidFill>
                <a:schemeClr val="tx1">
                  <a:lumMod val="75000"/>
                  <a:lumOff val="25000"/>
                </a:schemeClr>
              </a:solidFill>
            </a:rPr>
            <a:t>Es entendido como la </a:t>
          </a:r>
          <a:r>
            <a:rPr lang="es-MX" sz="1200" b="1" i="0" dirty="0">
              <a:solidFill>
                <a:schemeClr val="tx1">
                  <a:lumMod val="75000"/>
                  <a:lumOff val="25000"/>
                </a:schemeClr>
              </a:solidFill>
            </a:rPr>
            <a:t>instancia racional y afectiva de comunicación horizontal</a:t>
          </a:r>
          <a:r>
            <a:rPr lang="es-MX" sz="1200" b="0" i="0" dirty="0">
              <a:solidFill>
                <a:schemeClr val="tx1">
                  <a:lumMod val="75000"/>
                  <a:lumOff val="25000"/>
                </a:schemeClr>
              </a:solidFill>
            </a:rPr>
            <a:t>, y en la que se crea y recrea la dimensión humana.</a:t>
          </a:r>
          <a:endParaRPr lang="es-CO" sz="1200" dirty="0">
            <a:solidFill>
              <a:schemeClr val="tx1">
                <a:lumMod val="75000"/>
                <a:lumOff val="25000"/>
              </a:schemeClr>
            </a:solidFill>
          </a:endParaRPr>
        </a:p>
      </dgm:t>
    </dgm:pt>
    <dgm:pt modelId="{02D6FD3E-DFCF-4986-9F20-220BE7B9CA5E}" type="parTrans" cxnId="{27C13BFE-2790-47EA-A61D-96F0DB5B6CD6}">
      <dgm:prSet/>
      <dgm:spPr/>
      <dgm:t>
        <a:bodyPr/>
        <a:lstStyle/>
        <a:p>
          <a:endParaRPr lang="es-CO"/>
        </a:p>
      </dgm:t>
    </dgm:pt>
    <dgm:pt modelId="{35AD510B-BEE8-4403-864C-A7F1F9E71757}" type="sibTrans" cxnId="{27C13BFE-2790-47EA-A61D-96F0DB5B6CD6}">
      <dgm:prSet/>
      <dgm:spPr/>
      <dgm:t>
        <a:bodyPr/>
        <a:lstStyle/>
        <a:p>
          <a:endParaRPr lang="es-CO"/>
        </a:p>
      </dgm:t>
    </dgm:pt>
    <dgm:pt modelId="{9369D62C-E43E-4618-A7EA-D5FCC8F8F465}">
      <dgm:prSet phldrT="[Texto]" custT="1"/>
      <dgm:spPr>
        <a:solidFill>
          <a:schemeClr val="accent4">
            <a:lumMod val="20000"/>
            <a:lumOff val="80000"/>
            <a:alpha val="50000"/>
          </a:schemeClr>
        </a:solidFill>
        <a:ln>
          <a:solidFill>
            <a:schemeClr val="accent1">
              <a:lumMod val="75000"/>
            </a:schemeClr>
          </a:solidFill>
        </a:ln>
      </dgm:spPr>
      <dgm:t>
        <a:bodyPr/>
        <a:lstStyle/>
        <a:p>
          <a:r>
            <a:rPr lang="es-MX" sz="1600" b="1" i="0" dirty="0">
              <a:solidFill>
                <a:schemeClr val="tx1">
                  <a:lumMod val="75000"/>
                  <a:lumOff val="25000"/>
                </a:schemeClr>
              </a:solidFill>
            </a:rPr>
            <a:t>Política</a:t>
          </a:r>
          <a:r>
            <a:rPr lang="es-MX" sz="1400" b="1" i="0" dirty="0">
              <a:solidFill>
                <a:schemeClr val="tx1">
                  <a:lumMod val="75000"/>
                  <a:lumOff val="25000"/>
                </a:schemeClr>
              </a:solidFill>
            </a:rPr>
            <a:t> </a:t>
          </a:r>
        </a:p>
        <a:p>
          <a:r>
            <a:rPr lang="es-MX" sz="1200" b="0" i="0" dirty="0">
              <a:solidFill>
                <a:schemeClr val="tx1">
                  <a:lumMod val="75000"/>
                  <a:lumOff val="25000"/>
                </a:schemeClr>
              </a:solidFill>
            </a:rPr>
            <a:t>Considera la inexistencia de la neutralidad en la labor educativa. </a:t>
          </a:r>
        </a:p>
        <a:p>
          <a:r>
            <a:rPr lang="es-MX" sz="1200" b="0" i="0" dirty="0">
              <a:solidFill>
                <a:schemeClr val="tx1">
                  <a:lumMod val="75000"/>
                  <a:lumOff val="25000"/>
                </a:schemeClr>
              </a:solidFill>
            </a:rPr>
            <a:t>Se desarrolla la </a:t>
          </a:r>
          <a:r>
            <a:rPr lang="es-MX" sz="1200" b="1" i="0" dirty="0">
              <a:solidFill>
                <a:schemeClr val="tx1">
                  <a:lumMod val="75000"/>
                  <a:lumOff val="25000"/>
                </a:schemeClr>
              </a:solidFill>
            </a:rPr>
            <a:t>concienciación crítica de las condiciones sociales, económicas, políticas y culturales</a:t>
          </a:r>
          <a:r>
            <a:rPr lang="es-MX" sz="1200" b="0" i="0" dirty="0">
              <a:solidFill>
                <a:schemeClr val="tx1">
                  <a:lumMod val="75000"/>
                  <a:lumOff val="25000"/>
                </a:schemeClr>
              </a:solidFill>
            </a:rPr>
            <a:t>.</a:t>
          </a:r>
          <a:endParaRPr lang="es-CO" sz="1200" dirty="0">
            <a:solidFill>
              <a:schemeClr val="tx1">
                <a:lumMod val="75000"/>
                <a:lumOff val="25000"/>
              </a:schemeClr>
            </a:solidFill>
          </a:endParaRPr>
        </a:p>
      </dgm:t>
    </dgm:pt>
    <dgm:pt modelId="{34D17F57-97E1-4374-A233-46109B4A49EC}" type="parTrans" cxnId="{78E489C2-2FEC-4B2E-BAB5-1DEC12550A67}">
      <dgm:prSet/>
      <dgm:spPr/>
      <dgm:t>
        <a:bodyPr/>
        <a:lstStyle/>
        <a:p>
          <a:endParaRPr lang="es-CO"/>
        </a:p>
      </dgm:t>
    </dgm:pt>
    <dgm:pt modelId="{6C4FF465-EA52-4D2B-97AE-06092F924894}" type="sibTrans" cxnId="{78E489C2-2FEC-4B2E-BAB5-1DEC12550A67}">
      <dgm:prSet/>
      <dgm:spPr/>
      <dgm:t>
        <a:bodyPr/>
        <a:lstStyle/>
        <a:p>
          <a:endParaRPr lang="es-CO"/>
        </a:p>
      </dgm:t>
    </dgm:pt>
    <dgm:pt modelId="{3C78E826-4943-4C95-ADBF-6B6C85BA58B6}">
      <dgm:prSet phldrT="[Texto]" custT="1"/>
      <dgm:spPr>
        <a:solidFill>
          <a:schemeClr val="accent3">
            <a:lumMod val="20000"/>
            <a:lumOff val="80000"/>
            <a:alpha val="50000"/>
          </a:schemeClr>
        </a:solidFill>
        <a:ln>
          <a:solidFill>
            <a:schemeClr val="accent1">
              <a:lumMod val="75000"/>
            </a:schemeClr>
          </a:solidFill>
        </a:ln>
      </dgm:spPr>
      <dgm:t>
        <a:bodyPr/>
        <a:lstStyle/>
        <a:p>
          <a:r>
            <a:rPr lang="es-MX" sz="1600" b="1" i="0" dirty="0">
              <a:solidFill>
                <a:schemeClr val="tx1">
                  <a:lumMod val="75000"/>
                  <a:lumOff val="25000"/>
                </a:schemeClr>
              </a:solidFill>
            </a:rPr>
            <a:t>Gnoseológica</a:t>
          </a:r>
        </a:p>
        <a:p>
          <a:r>
            <a:rPr lang="es-MX" sz="1200" b="1" i="0" dirty="0">
              <a:solidFill>
                <a:schemeClr val="tx1">
                  <a:lumMod val="75000"/>
                  <a:lumOff val="25000"/>
                </a:schemeClr>
              </a:solidFill>
            </a:rPr>
            <a:t>Formación de sujetos críticos y autónomos</a:t>
          </a:r>
          <a:r>
            <a:rPr lang="es-MX" sz="1200" b="0" i="0" dirty="0">
              <a:solidFill>
                <a:schemeClr val="tx1">
                  <a:lumMod val="75000"/>
                  <a:lumOff val="25000"/>
                </a:schemeClr>
              </a:solidFill>
            </a:rPr>
            <a:t>, aborda la política y científicamente la educación, como un acto de conocimiento.</a:t>
          </a:r>
          <a:endParaRPr lang="es-CO" sz="1200" dirty="0">
            <a:solidFill>
              <a:schemeClr val="tx1">
                <a:lumMod val="75000"/>
                <a:lumOff val="25000"/>
              </a:schemeClr>
            </a:solidFill>
          </a:endParaRPr>
        </a:p>
      </dgm:t>
    </dgm:pt>
    <dgm:pt modelId="{397F4BCA-87CA-461B-AF55-FD0224AF3EF0}" type="parTrans" cxnId="{32BAA075-40B5-4B11-A2BC-43FA8510E13C}">
      <dgm:prSet/>
      <dgm:spPr/>
      <dgm:t>
        <a:bodyPr/>
        <a:lstStyle/>
        <a:p>
          <a:endParaRPr lang="es-CO"/>
        </a:p>
      </dgm:t>
    </dgm:pt>
    <dgm:pt modelId="{CF444733-C1FA-4831-9216-74CA8A450AB5}" type="sibTrans" cxnId="{32BAA075-40B5-4B11-A2BC-43FA8510E13C}">
      <dgm:prSet/>
      <dgm:spPr/>
      <dgm:t>
        <a:bodyPr/>
        <a:lstStyle/>
        <a:p>
          <a:endParaRPr lang="es-CO"/>
        </a:p>
      </dgm:t>
    </dgm:pt>
    <dgm:pt modelId="{7646B590-34C8-4BBF-8652-49F601CC3C92}">
      <dgm:prSet phldrT="[Texto]" custT="1"/>
      <dgm:spPr>
        <a:solidFill>
          <a:schemeClr val="tx2">
            <a:lumMod val="20000"/>
            <a:lumOff val="80000"/>
            <a:alpha val="50000"/>
          </a:schemeClr>
        </a:solidFill>
        <a:ln>
          <a:solidFill>
            <a:schemeClr val="accent1">
              <a:lumMod val="75000"/>
            </a:schemeClr>
          </a:solidFill>
        </a:ln>
      </dgm:spPr>
      <dgm:t>
        <a:bodyPr/>
        <a:lstStyle/>
        <a:p>
          <a:r>
            <a:rPr lang="es-MX" sz="1600" b="1" i="0" dirty="0">
              <a:solidFill>
                <a:schemeClr val="tx1">
                  <a:lumMod val="75000"/>
                  <a:lumOff val="25000"/>
                </a:schemeClr>
              </a:solidFill>
            </a:rPr>
            <a:t>Metodológica</a:t>
          </a:r>
        </a:p>
        <a:p>
          <a:r>
            <a:rPr lang="es-MX" sz="1200" b="0" i="0" dirty="0">
              <a:solidFill>
                <a:schemeClr val="tx1">
                  <a:lumMod val="75000"/>
                  <a:lumOff val="25000"/>
                </a:schemeClr>
              </a:solidFill>
            </a:rPr>
            <a:t>La educación es aprender a </a:t>
          </a:r>
          <a:r>
            <a:rPr lang="es-MX" sz="1200" b="1" i="0" dirty="0">
              <a:solidFill>
                <a:schemeClr val="tx1">
                  <a:lumMod val="75000"/>
                  <a:lumOff val="25000"/>
                </a:schemeClr>
              </a:solidFill>
            </a:rPr>
            <a:t>construir, deconstruir y reconstruir los métodos</a:t>
          </a:r>
          <a:r>
            <a:rPr lang="es-MX" sz="1200" b="0" i="0" dirty="0">
              <a:solidFill>
                <a:schemeClr val="tx1">
                  <a:lumMod val="75000"/>
                  <a:lumOff val="25000"/>
                </a:schemeClr>
              </a:solidFill>
            </a:rPr>
            <a:t>, </a:t>
          </a:r>
          <a:r>
            <a:rPr lang="es-MX" sz="1200" b="1" i="0" dirty="0">
              <a:solidFill>
                <a:schemeClr val="tx1">
                  <a:lumMod val="75000"/>
                  <a:lumOff val="25000"/>
                </a:schemeClr>
              </a:solidFill>
            </a:rPr>
            <a:t>estrategias y didácticas </a:t>
          </a:r>
          <a:r>
            <a:rPr lang="es-MX" sz="1200" b="0" i="0" dirty="0">
              <a:solidFill>
                <a:schemeClr val="tx1">
                  <a:lumMod val="75000"/>
                  <a:lumOff val="25000"/>
                </a:schemeClr>
              </a:solidFill>
            </a:rPr>
            <a:t>con las se trabaja en la cotidianidad pedagógica.</a:t>
          </a:r>
          <a:endParaRPr lang="es-CO" sz="1200" dirty="0">
            <a:solidFill>
              <a:schemeClr val="bg1"/>
            </a:solidFill>
          </a:endParaRPr>
        </a:p>
      </dgm:t>
    </dgm:pt>
    <dgm:pt modelId="{15292B86-5333-4BEC-9617-C39B9686DD5F}" type="parTrans" cxnId="{68EAF678-F47E-491C-8F34-E92129552841}">
      <dgm:prSet/>
      <dgm:spPr/>
      <dgm:t>
        <a:bodyPr/>
        <a:lstStyle/>
        <a:p>
          <a:endParaRPr lang="es-CO"/>
        </a:p>
      </dgm:t>
    </dgm:pt>
    <dgm:pt modelId="{A933B452-69C2-4B98-93E5-7218A3A52EDC}" type="sibTrans" cxnId="{68EAF678-F47E-491C-8F34-E92129552841}">
      <dgm:prSet/>
      <dgm:spPr/>
      <dgm:t>
        <a:bodyPr/>
        <a:lstStyle/>
        <a:p>
          <a:endParaRPr lang="es-CO"/>
        </a:p>
      </dgm:t>
    </dgm:pt>
    <dgm:pt modelId="{EB7DA718-C03F-4D11-8116-55269F752FB0}" type="pres">
      <dgm:prSet presAssocID="{30AA97C4-72F8-4240-A617-FEFDE7C42949}" presName="Name0" presStyleCnt="0">
        <dgm:presLayoutVars>
          <dgm:dir/>
          <dgm:resizeHandles val="exact"/>
        </dgm:presLayoutVars>
      </dgm:prSet>
      <dgm:spPr/>
    </dgm:pt>
    <dgm:pt modelId="{103C07FC-8238-4FDF-B2A7-8D2C3A265E4B}" type="pres">
      <dgm:prSet presAssocID="{DE691B20-70D5-42A5-8DBB-975BABB19219}" presName="Name5" presStyleLbl="vennNode1" presStyleIdx="0" presStyleCnt="5" custScaleY="105210">
        <dgm:presLayoutVars>
          <dgm:bulletEnabled val="1"/>
        </dgm:presLayoutVars>
      </dgm:prSet>
      <dgm:spPr/>
    </dgm:pt>
    <dgm:pt modelId="{FA6D3F63-A453-4A70-89F1-B58AC6F9566A}" type="pres">
      <dgm:prSet presAssocID="{BA97D599-54E2-4CC1-AF8B-9A314BA1B615}" presName="space" presStyleCnt="0"/>
      <dgm:spPr/>
    </dgm:pt>
    <dgm:pt modelId="{0C24A28E-14D5-48F8-B79E-7B6344A10179}" type="pres">
      <dgm:prSet presAssocID="{A212AAA2-7C51-42DF-97A4-C63065552DE6}" presName="Name5" presStyleLbl="vennNode1" presStyleIdx="1" presStyleCnt="5" custScaleY="106801">
        <dgm:presLayoutVars>
          <dgm:bulletEnabled val="1"/>
        </dgm:presLayoutVars>
      </dgm:prSet>
      <dgm:spPr/>
    </dgm:pt>
    <dgm:pt modelId="{00066253-FEF1-4C19-9D7F-67224E71733B}" type="pres">
      <dgm:prSet presAssocID="{35AD510B-BEE8-4403-864C-A7F1F9E71757}" presName="space" presStyleCnt="0"/>
      <dgm:spPr/>
    </dgm:pt>
    <dgm:pt modelId="{9166E9A2-5CFC-4626-B1E7-E1C984C8DBFA}" type="pres">
      <dgm:prSet presAssocID="{9369D62C-E43E-4618-A7EA-D5FCC8F8F465}" presName="Name5" presStyleLbl="vennNode1" presStyleIdx="2" presStyleCnt="5" custScaleY="108173">
        <dgm:presLayoutVars>
          <dgm:bulletEnabled val="1"/>
        </dgm:presLayoutVars>
      </dgm:prSet>
      <dgm:spPr/>
    </dgm:pt>
    <dgm:pt modelId="{8B37CF32-7A5B-414E-93FD-E46F3014A710}" type="pres">
      <dgm:prSet presAssocID="{6C4FF465-EA52-4D2B-97AE-06092F924894}" presName="space" presStyleCnt="0"/>
      <dgm:spPr/>
    </dgm:pt>
    <dgm:pt modelId="{9099A0E3-626F-4160-ACD9-43B7EB5E37B6}" type="pres">
      <dgm:prSet presAssocID="{3C78E826-4943-4C95-ADBF-6B6C85BA58B6}" presName="Name5" presStyleLbl="vennNode1" presStyleIdx="3" presStyleCnt="5" custScaleY="108173" custLinFactNeighborX="3975">
        <dgm:presLayoutVars>
          <dgm:bulletEnabled val="1"/>
        </dgm:presLayoutVars>
      </dgm:prSet>
      <dgm:spPr/>
    </dgm:pt>
    <dgm:pt modelId="{45FFF5B7-7D1F-402E-9206-E344F82BFB8B}" type="pres">
      <dgm:prSet presAssocID="{CF444733-C1FA-4831-9216-74CA8A450AB5}" presName="space" presStyleCnt="0"/>
      <dgm:spPr/>
    </dgm:pt>
    <dgm:pt modelId="{28341F50-10FB-4ED9-9B6C-B2D3EAB0D006}" type="pres">
      <dgm:prSet presAssocID="{7646B590-34C8-4BBF-8652-49F601CC3C92}" presName="Name5" presStyleLbl="vennNode1" presStyleIdx="4" presStyleCnt="5" custScaleY="107438" custLinFactNeighborX="16964" custLinFactNeighborY="-257">
        <dgm:presLayoutVars>
          <dgm:bulletEnabled val="1"/>
        </dgm:presLayoutVars>
      </dgm:prSet>
      <dgm:spPr/>
    </dgm:pt>
  </dgm:ptLst>
  <dgm:cxnLst>
    <dgm:cxn modelId="{5517A32E-CD15-45B5-86C3-8C1E81DDB6FA}" type="presOf" srcId="{A212AAA2-7C51-42DF-97A4-C63065552DE6}" destId="{0C24A28E-14D5-48F8-B79E-7B6344A10179}" srcOrd="0" destOrd="0" presId="urn:microsoft.com/office/officeart/2005/8/layout/venn3"/>
    <dgm:cxn modelId="{0501A835-E982-4F3C-8410-65355905F95E}" type="presOf" srcId="{30AA97C4-72F8-4240-A617-FEFDE7C42949}" destId="{EB7DA718-C03F-4D11-8116-55269F752FB0}" srcOrd="0" destOrd="0" presId="urn:microsoft.com/office/officeart/2005/8/layout/venn3"/>
    <dgm:cxn modelId="{B4129A48-533B-41B3-BE3E-D2D37D448F5E}" type="presOf" srcId="{DE691B20-70D5-42A5-8DBB-975BABB19219}" destId="{103C07FC-8238-4FDF-B2A7-8D2C3A265E4B}" srcOrd="0" destOrd="0" presId="urn:microsoft.com/office/officeart/2005/8/layout/venn3"/>
    <dgm:cxn modelId="{2A219972-D96A-4B4F-BF25-3945C78224BA}" srcId="{30AA97C4-72F8-4240-A617-FEFDE7C42949}" destId="{DE691B20-70D5-42A5-8DBB-975BABB19219}" srcOrd="0" destOrd="0" parTransId="{09615021-ECAB-4018-B6AE-973C0C28EF6C}" sibTransId="{BA97D599-54E2-4CC1-AF8B-9A314BA1B615}"/>
    <dgm:cxn modelId="{32BAA075-40B5-4B11-A2BC-43FA8510E13C}" srcId="{30AA97C4-72F8-4240-A617-FEFDE7C42949}" destId="{3C78E826-4943-4C95-ADBF-6B6C85BA58B6}" srcOrd="3" destOrd="0" parTransId="{397F4BCA-87CA-461B-AF55-FD0224AF3EF0}" sibTransId="{CF444733-C1FA-4831-9216-74CA8A450AB5}"/>
    <dgm:cxn modelId="{68EAF678-F47E-491C-8F34-E92129552841}" srcId="{30AA97C4-72F8-4240-A617-FEFDE7C42949}" destId="{7646B590-34C8-4BBF-8652-49F601CC3C92}" srcOrd="4" destOrd="0" parTransId="{15292B86-5333-4BEC-9617-C39B9686DD5F}" sibTransId="{A933B452-69C2-4B98-93E5-7218A3A52EDC}"/>
    <dgm:cxn modelId="{08DB0599-9812-419C-BF41-DF53A953BE86}" type="presOf" srcId="{3C78E826-4943-4C95-ADBF-6B6C85BA58B6}" destId="{9099A0E3-626F-4160-ACD9-43B7EB5E37B6}" srcOrd="0" destOrd="0" presId="urn:microsoft.com/office/officeart/2005/8/layout/venn3"/>
    <dgm:cxn modelId="{314784AF-D4E8-4E04-AB9C-6DC36DAD4006}" type="presOf" srcId="{9369D62C-E43E-4618-A7EA-D5FCC8F8F465}" destId="{9166E9A2-5CFC-4626-B1E7-E1C984C8DBFA}" srcOrd="0" destOrd="0" presId="urn:microsoft.com/office/officeart/2005/8/layout/venn3"/>
    <dgm:cxn modelId="{78E489C2-2FEC-4B2E-BAB5-1DEC12550A67}" srcId="{30AA97C4-72F8-4240-A617-FEFDE7C42949}" destId="{9369D62C-E43E-4618-A7EA-D5FCC8F8F465}" srcOrd="2" destOrd="0" parTransId="{34D17F57-97E1-4374-A233-46109B4A49EC}" sibTransId="{6C4FF465-EA52-4D2B-97AE-06092F924894}"/>
    <dgm:cxn modelId="{498B42DA-9209-443D-84D5-50CC7B26838B}" type="presOf" srcId="{7646B590-34C8-4BBF-8652-49F601CC3C92}" destId="{28341F50-10FB-4ED9-9B6C-B2D3EAB0D006}" srcOrd="0" destOrd="0" presId="urn:microsoft.com/office/officeart/2005/8/layout/venn3"/>
    <dgm:cxn modelId="{27C13BFE-2790-47EA-A61D-96F0DB5B6CD6}" srcId="{30AA97C4-72F8-4240-A617-FEFDE7C42949}" destId="{A212AAA2-7C51-42DF-97A4-C63065552DE6}" srcOrd="1" destOrd="0" parTransId="{02D6FD3E-DFCF-4986-9F20-220BE7B9CA5E}" sibTransId="{35AD510B-BEE8-4403-864C-A7F1F9E71757}"/>
    <dgm:cxn modelId="{84602ED9-AA09-471D-8097-D53CD5C228E5}" type="presParOf" srcId="{EB7DA718-C03F-4D11-8116-55269F752FB0}" destId="{103C07FC-8238-4FDF-B2A7-8D2C3A265E4B}" srcOrd="0" destOrd="0" presId="urn:microsoft.com/office/officeart/2005/8/layout/venn3"/>
    <dgm:cxn modelId="{D3A2FFAD-CB47-435E-B254-F39B28216386}" type="presParOf" srcId="{EB7DA718-C03F-4D11-8116-55269F752FB0}" destId="{FA6D3F63-A453-4A70-89F1-B58AC6F9566A}" srcOrd="1" destOrd="0" presId="urn:microsoft.com/office/officeart/2005/8/layout/venn3"/>
    <dgm:cxn modelId="{789A207B-04FB-4406-8280-A02731A68436}" type="presParOf" srcId="{EB7DA718-C03F-4D11-8116-55269F752FB0}" destId="{0C24A28E-14D5-48F8-B79E-7B6344A10179}" srcOrd="2" destOrd="0" presId="urn:microsoft.com/office/officeart/2005/8/layout/venn3"/>
    <dgm:cxn modelId="{FC6B5C21-5114-4AF6-9D18-295B9F2CBFE7}" type="presParOf" srcId="{EB7DA718-C03F-4D11-8116-55269F752FB0}" destId="{00066253-FEF1-4C19-9D7F-67224E71733B}" srcOrd="3" destOrd="0" presId="urn:microsoft.com/office/officeart/2005/8/layout/venn3"/>
    <dgm:cxn modelId="{457AF69D-DDFA-4C06-916A-1A57CCA33D3D}" type="presParOf" srcId="{EB7DA718-C03F-4D11-8116-55269F752FB0}" destId="{9166E9A2-5CFC-4626-B1E7-E1C984C8DBFA}" srcOrd="4" destOrd="0" presId="urn:microsoft.com/office/officeart/2005/8/layout/venn3"/>
    <dgm:cxn modelId="{5F195FF9-967C-4244-B523-F3B1B3EE5A77}" type="presParOf" srcId="{EB7DA718-C03F-4D11-8116-55269F752FB0}" destId="{8B37CF32-7A5B-414E-93FD-E46F3014A710}" srcOrd="5" destOrd="0" presId="urn:microsoft.com/office/officeart/2005/8/layout/venn3"/>
    <dgm:cxn modelId="{C61601EF-C1B1-4956-AB38-748CD6F23A43}" type="presParOf" srcId="{EB7DA718-C03F-4D11-8116-55269F752FB0}" destId="{9099A0E3-626F-4160-ACD9-43B7EB5E37B6}" srcOrd="6" destOrd="0" presId="urn:microsoft.com/office/officeart/2005/8/layout/venn3"/>
    <dgm:cxn modelId="{0D6EC684-7530-418A-A5FE-8FF7C201F007}" type="presParOf" srcId="{EB7DA718-C03F-4D11-8116-55269F752FB0}" destId="{45FFF5B7-7D1F-402E-9206-E344F82BFB8B}" srcOrd="7" destOrd="0" presId="urn:microsoft.com/office/officeart/2005/8/layout/venn3"/>
    <dgm:cxn modelId="{E6A1169F-A5F8-45B9-89E8-4A9F86A589CD}" type="presParOf" srcId="{EB7DA718-C03F-4D11-8116-55269F752FB0}" destId="{28341F50-10FB-4ED9-9B6C-B2D3EAB0D006}"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59F57-84F5-448E-A6E0-592E8C63F24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CO"/>
        </a:p>
      </dgm:t>
    </dgm:pt>
    <dgm:pt modelId="{E7F10990-AD41-4163-AE89-96A6F8C5EDF9}">
      <dgm:prSet/>
      <dgm:spPr>
        <a:solidFill>
          <a:schemeClr val="accent1">
            <a:lumMod val="20000"/>
            <a:lumOff val="80000"/>
          </a:schemeClr>
        </a:solidFill>
        <a:ln>
          <a:solidFill>
            <a:schemeClr val="accent1">
              <a:lumMod val="75000"/>
            </a:schemeClr>
          </a:solidFill>
        </a:ln>
      </dgm:spPr>
      <dgm:t>
        <a:bodyPr/>
        <a:lstStyle/>
        <a:p>
          <a:r>
            <a:rPr lang="es-MX" dirty="0">
              <a:solidFill>
                <a:schemeClr val="tx1">
                  <a:lumMod val="75000"/>
                  <a:lumOff val="25000"/>
                </a:schemeClr>
              </a:solidFill>
            </a:rPr>
            <a:t>Diagnóstico de la situación existente.</a:t>
          </a:r>
          <a:endParaRPr lang="es-CO" dirty="0">
            <a:solidFill>
              <a:schemeClr val="tx1">
                <a:lumMod val="75000"/>
                <a:lumOff val="25000"/>
              </a:schemeClr>
            </a:solidFill>
          </a:endParaRPr>
        </a:p>
      </dgm:t>
    </dgm:pt>
    <dgm:pt modelId="{22A3F6AA-1251-4CBD-AA93-1B30D1CDBBF8}" type="parTrans" cxnId="{F5CEC8A3-7067-41A0-93C3-0A87C437DE0E}">
      <dgm:prSet/>
      <dgm:spPr/>
      <dgm:t>
        <a:bodyPr/>
        <a:lstStyle/>
        <a:p>
          <a:endParaRPr lang="es-CO"/>
        </a:p>
      </dgm:t>
    </dgm:pt>
    <dgm:pt modelId="{FD76C5B2-28FC-48FF-9281-BAC33350E473}" type="sibTrans" cxnId="{F5CEC8A3-7067-41A0-93C3-0A87C437DE0E}">
      <dgm:prSet/>
      <dgm:spPr/>
      <dgm:t>
        <a:bodyPr/>
        <a:lstStyle/>
        <a:p>
          <a:endParaRPr lang="es-CO"/>
        </a:p>
      </dgm:t>
    </dgm:pt>
    <dgm:pt modelId="{9DDD7AFC-5989-4F7C-B048-C93B292A8237}">
      <dgm:prSet/>
      <dgm:spPr>
        <a:solidFill>
          <a:schemeClr val="accent2">
            <a:lumMod val="20000"/>
            <a:lumOff val="80000"/>
          </a:schemeClr>
        </a:solidFill>
        <a:ln>
          <a:solidFill>
            <a:schemeClr val="accent1">
              <a:lumMod val="75000"/>
            </a:schemeClr>
          </a:solidFill>
        </a:ln>
      </dgm:spPr>
      <dgm:t>
        <a:bodyPr/>
        <a:lstStyle/>
        <a:p>
          <a:r>
            <a:rPr lang="es-MX">
              <a:solidFill>
                <a:schemeClr val="tx1">
                  <a:lumMod val="75000"/>
                  <a:lumOff val="25000"/>
                </a:schemeClr>
              </a:solidFill>
            </a:rPr>
            <a:t>Planificación de la acción.</a:t>
          </a:r>
          <a:endParaRPr lang="es-CO">
            <a:solidFill>
              <a:schemeClr val="tx1">
                <a:lumMod val="75000"/>
                <a:lumOff val="25000"/>
              </a:schemeClr>
            </a:solidFill>
          </a:endParaRPr>
        </a:p>
      </dgm:t>
    </dgm:pt>
    <dgm:pt modelId="{B16A0833-6DC1-4B8A-95A7-A9079863B031}" type="parTrans" cxnId="{895A1059-0257-480E-9E55-56DE3E65C02B}">
      <dgm:prSet/>
      <dgm:spPr/>
      <dgm:t>
        <a:bodyPr/>
        <a:lstStyle/>
        <a:p>
          <a:endParaRPr lang="es-CO"/>
        </a:p>
      </dgm:t>
    </dgm:pt>
    <dgm:pt modelId="{C31ED42E-7A63-44DB-A7BA-76DF68B25428}" type="sibTrans" cxnId="{895A1059-0257-480E-9E55-56DE3E65C02B}">
      <dgm:prSet/>
      <dgm:spPr/>
      <dgm:t>
        <a:bodyPr/>
        <a:lstStyle/>
        <a:p>
          <a:endParaRPr lang="es-CO"/>
        </a:p>
      </dgm:t>
    </dgm:pt>
    <dgm:pt modelId="{4B271D11-D5FE-468A-B188-19F523C23032}">
      <dgm:prSet/>
      <dgm:spPr>
        <a:solidFill>
          <a:schemeClr val="accent3">
            <a:lumMod val="20000"/>
            <a:lumOff val="80000"/>
          </a:schemeClr>
        </a:solidFill>
        <a:ln>
          <a:solidFill>
            <a:schemeClr val="accent1">
              <a:lumMod val="75000"/>
            </a:schemeClr>
          </a:solidFill>
        </a:ln>
      </dgm:spPr>
      <dgm:t>
        <a:bodyPr/>
        <a:lstStyle/>
        <a:p>
          <a:r>
            <a:rPr lang="es-MX">
              <a:solidFill>
                <a:schemeClr val="tx1">
                  <a:lumMod val="75000"/>
                  <a:lumOff val="25000"/>
                </a:schemeClr>
              </a:solidFill>
            </a:rPr>
            <a:t>Evaluación de lo realizado.</a:t>
          </a:r>
          <a:endParaRPr lang="es-CO">
            <a:solidFill>
              <a:schemeClr val="tx1">
                <a:lumMod val="75000"/>
                <a:lumOff val="25000"/>
              </a:schemeClr>
            </a:solidFill>
          </a:endParaRPr>
        </a:p>
      </dgm:t>
    </dgm:pt>
    <dgm:pt modelId="{706E801E-CC50-41AE-9536-0DF279082039}" type="parTrans" cxnId="{03A81656-27BD-483C-AEF3-300A0BF1E039}">
      <dgm:prSet/>
      <dgm:spPr/>
      <dgm:t>
        <a:bodyPr/>
        <a:lstStyle/>
        <a:p>
          <a:endParaRPr lang="es-CO"/>
        </a:p>
      </dgm:t>
    </dgm:pt>
    <dgm:pt modelId="{764D7E0A-2D48-4B7C-8586-996EA16E417F}" type="sibTrans" cxnId="{03A81656-27BD-483C-AEF3-300A0BF1E039}">
      <dgm:prSet/>
      <dgm:spPr/>
      <dgm:t>
        <a:bodyPr/>
        <a:lstStyle/>
        <a:p>
          <a:endParaRPr lang="es-CO"/>
        </a:p>
      </dgm:t>
    </dgm:pt>
    <dgm:pt modelId="{67452EBE-0785-4CC6-9273-F2A6C81965C5}">
      <dgm:prSet/>
      <dgm:spPr>
        <a:solidFill>
          <a:schemeClr val="accent4">
            <a:lumMod val="20000"/>
            <a:lumOff val="80000"/>
          </a:schemeClr>
        </a:solidFill>
        <a:ln>
          <a:solidFill>
            <a:schemeClr val="accent1">
              <a:lumMod val="75000"/>
            </a:schemeClr>
          </a:solidFill>
        </a:ln>
      </dgm:spPr>
      <dgm:t>
        <a:bodyPr/>
        <a:lstStyle/>
        <a:p>
          <a:r>
            <a:rPr lang="es-MX">
              <a:solidFill>
                <a:schemeClr val="tx1">
                  <a:lumMod val="75000"/>
                  <a:lumOff val="25000"/>
                </a:schemeClr>
              </a:solidFill>
            </a:rPr>
            <a:t>Re-planificación de la acción futura.</a:t>
          </a:r>
          <a:endParaRPr lang="es-CO">
            <a:solidFill>
              <a:schemeClr val="tx1">
                <a:lumMod val="75000"/>
                <a:lumOff val="25000"/>
              </a:schemeClr>
            </a:solidFill>
          </a:endParaRPr>
        </a:p>
      </dgm:t>
    </dgm:pt>
    <dgm:pt modelId="{AF42A43B-2E22-4C96-B1A1-193F3D4403B0}" type="parTrans" cxnId="{B3F4D0CE-EC05-40C9-867F-57BB4675D8C4}">
      <dgm:prSet/>
      <dgm:spPr/>
      <dgm:t>
        <a:bodyPr/>
        <a:lstStyle/>
        <a:p>
          <a:endParaRPr lang="es-CO"/>
        </a:p>
      </dgm:t>
    </dgm:pt>
    <dgm:pt modelId="{54FBBCAC-268D-4199-A497-0EC72652F0B5}" type="sibTrans" cxnId="{B3F4D0CE-EC05-40C9-867F-57BB4675D8C4}">
      <dgm:prSet/>
      <dgm:spPr/>
      <dgm:t>
        <a:bodyPr/>
        <a:lstStyle/>
        <a:p>
          <a:endParaRPr lang="es-CO"/>
        </a:p>
      </dgm:t>
    </dgm:pt>
    <dgm:pt modelId="{592154E1-56A6-4EFC-AC9F-EEE93DD8AD44}">
      <dgm:prSet/>
      <dgm:spPr>
        <a:solidFill>
          <a:schemeClr val="accent5">
            <a:lumMod val="20000"/>
            <a:lumOff val="80000"/>
          </a:schemeClr>
        </a:solidFill>
        <a:ln>
          <a:solidFill>
            <a:schemeClr val="accent1">
              <a:lumMod val="75000"/>
            </a:schemeClr>
          </a:solidFill>
        </a:ln>
      </dgm:spPr>
      <dgm:t>
        <a:bodyPr/>
        <a:lstStyle/>
        <a:p>
          <a:r>
            <a:rPr lang="es-MX" dirty="0" err="1">
              <a:solidFill>
                <a:schemeClr val="tx1">
                  <a:lumMod val="75000"/>
                  <a:lumOff val="25000"/>
                </a:schemeClr>
              </a:solidFill>
            </a:rPr>
            <a:t>Re-evaluación</a:t>
          </a:r>
          <a:r>
            <a:rPr lang="es-MX" dirty="0">
              <a:solidFill>
                <a:schemeClr val="tx1">
                  <a:lumMod val="75000"/>
                  <a:lumOff val="25000"/>
                </a:schemeClr>
              </a:solidFill>
            </a:rPr>
            <a:t> del diagnóstico preliminar.</a:t>
          </a:r>
          <a:endParaRPr lang="es-CO" dirty="0">
            <a:solidFill>
              <a:schemeClr val="tx1">
                <a:lumMod val="75000"/>
                <a:lumOff val="25000"/>
              </a:schemeClr>
            </a:solidFill>
          </a:endParaRPr>
        </a:p>
      </dgm:t>
    </dgm:pt>
    <dgm:pt modelId="{9F01F827-E040-4AF1-B147-C736C2595558}" type="parTrans" cxnId="{BD5CA206-D018-43A3-B285-3C4EA184BB7D}">
      <dgm:prSet/>
      <dgm:spPr/>
      <dgm:t>
        <a:bodyPr/>
        <a:lstStyle/>
        <a:p>
          <a:endParaRPr lang="es-CO"/>
        </a:p>
      </dgm:t>
    </dgm:pt>
    <dgm:pt modelId="{F0D5CAD4-A1C6-49C3-85FB-70102E797E21}" type="sibTrans" cxnId="{BD5CA206-D018-43A3-B285-3C4EA184BB7D}">
      <dgm:prSet/>
      <dgm:spPr/>
      <dgm:t>
        <a:bodyPr/>
        <a:lstStyle/>
        <a:p>
          <a:endParaRPr lang="es-CO"/>
        </a:p>
      </dgm:t>
    </dgm:pt>
    <dgm:pt modelId="{6B60AFF9-5720-41E3-87ED-5C65F72533DB}" type="pres">
      <dgm:prSet presAssocID="{91359F57-84F5-448E-A6E0-592E8C63F243}" presName="linearFlow" presStyleCnt="0">
        <dgm:presLayoutVars>
          <dgm:dir/>
          <dgm:resizeHandles val="exact"/>
        </dgm:presLayoutVars>
      </dgm:prSet>
      <dgm:spPr/>
    </dgm:pt>
    <dgm:pt modelId="{86301054-8C2B-4C85-85C9-6B3AED69EE0D}" type="pres">
      <dgm:prSet presAssocID="{E7F10990-AD41-4163-AE89-96A6F8C5EDF9}" presName="composite" presStyleCnt="0"/>
      <dgm:spPr/>
    </dgm:pt>
    <dgm:pt modelId="{D9D1E499-2A48-4C0E-93C4-F051D2392980}" type="pres">
      <dgm:prSet presAssocID="{E7F10990-AD41-4163-AE89-96A6F8C5EDF9}"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a:solidFill>
            <a:schemeClr val="accent1">
              <a:lumMod val="75000"/>
            </a:schemeClr>
          </a:solidFill>
        </a:ln>
      </dgm:spPr>
    </dgm:pt>
    <dgm:pt modelId="{82EB9F14-2A32-4D6D-B766-B7A77734133D}" type="pres">
      <dgm:prSet presAssocID="{E7F10990-AD41-4163-AE89-96A6F8C5EDF9}" presName="txShp" presStyleLbl="node1" presStyleIdx="0" presStyleCnt="5">
        <dgm:presLayoutVars>
          <dgm:bulletEnabled val="1"/>
        </dgm:presLayoutVars>
      </dgm:prSet>
      <dgm:spPr/>
    </dgm:pt>
    <dgm:pt modelId="{BE9474F9-D06A-4A13-AC49-D4175C04D4C7}" type="pres">
      <dgm:prSet presAssocID="{FD76C5B2-28FC-48FF-9281-BAC33350E473}" presName="spacing" presStyleCnt="0"/>
      <dgm:spPr/>
    </dgm:pt>
    <dgm:pt modelId="{57AD4DF8-0EEB-471C-8BA7-70983FFC7E99}" type="pres">
      <dgm:prSet presAssocID="{9DDD7AFC-5989-4F7C-B048-C93B292A8237}" presName="composite" presStyleCnt="0"/>
      <dgm:spPr/>
    </dgm:pt>
    <dgm:pt modelId="{5D7AC4CD-527D-4E01-8069-0FC627F656BC}" type="pres">
      <dgm:prSet presAssocID="{9DDD7AFC-5989-4F7C-B048-C93B292A8237}"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solidFill>
            <a:schemeClr val="accent1">
              <a:lumMod val="75000"/>
            </a:schemeClr>
          </a:solidFill>
        </a:ln>
      </dgm:spPr>
    </dgm:pt>
    <dgm:pt modelId="{277528D8-370D-47D2-8904-AA8F96CA66BD}" type="pres">
      <dgm:prSet presAssocID="{9DDD7AFC-5989-4F7C-B048-C93B292A8237}" presName="txShp" presStyleLbl="node1" presStyleIdx="1" presStyleCnt="5">
        <dgm:presLayoutVars>
          <dgm:bulletEnabled val="1"/>
        </dgm:presLayoutVars>
      </dgm:prSet>
      <dgm:spPr/>
    </dgm:pt>
    <dgm:pt modelId="{98E16185-ABA6-48A3-9566-56FCF58E9435}" type="pres">
      <dgm:prSet presAssocID="{C31ED42E-7A63-44DB-A7BA-76DF68B25428}" presName="spacing" presStyleCnt="0"/>
      <dgm:spPr/>
    </dgm:pt>
    <dgm:pt modelId="{976ACDA8-1DBC-4CF9-B22E-9648E60BA5E4}" type="pres">
      <dgm:prSet presAssocID="{4B271D11-D5FE-468A-B188-19F523C23032}" presName="composite" presStyleCnt="0"/>
      <dgm:spPr/>
    </dgm:pt>
    <dgm:pt modelId="{3C984434-A075-4677-8ED0-A56BC8921A5E}" type="pres">
      <dgm:prSet presAssocID="{4B271D11-D5FE-468A-B188-19F523C23032}"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a:solidFill>
            <a:schemeClr val="accent1">
              <a:lumMod val="75000"/>
            </a:schemeClr>
          </a:solidFill>
        </a:ln>
      </dgm:spPr>
    </dgm:pt>
    <dgm:pt modelId="{A1486551-B4E0-46F9-96AA-3BEBAB6F76FE}" type="pres">
      <dgm:prSet presAssocID="{4B271D11-D5FE-468A-B188-19F523C23032}" presName="txShp" presStyleLbl="node1" presStyleIdx="2" presStyleCnt="5">
        <dgm:presLayoutVars>
          <dgm:bulletEnabled val="1"/>
        </dgm:presLayoutVars>
      </dgm:prSet>
      <dgm:spPr/>
    </dgm:pt>
    <dgm:pt modelId="{1B3D6B29-D18A-45BA-AE3C-FDE232FDE6D7}" type="pres">
      <dgm:prSet presAssocID="{764D7E0A-2D48-4B7C-8586-996EA16E417F}" presName="spacing" presStyleCnt="0"/>
      <dgm:spPr/>
    </dgm:pt>
    <dgm:pt modelId="{FD467938-C273-4E74-B24E-D1F5715DAC47}" type="pres">
      <dgm:prSet presAssocID="{67452EBE-0785-4CC6-9273-F2A6C81965C5}" presName="composite" presStyleCnt="0"/>
      <dgm:spPr/>
    </dgm:pt>
    <dgm:pt modelId="{92C3BA48-8A78-467B-A94E-454AEA5D7325}" type="pres">
      <dgm:prSet presAssocID="{67452EBE-0785-4CC6-9273-F2A6C81965C5}"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45000" r="-45000"/>
          </a:stretch>
        </a:blipFill>
        <a:ln>
          <a:solidFill>
            <a:schemeClr val="accent1">
              <a:lumMod val="75000"/>
            </a:schemeClr>
          </a:solidFill>
        </a:ln>
      </dgm:spPr>
    </dgm:pt>
    <dgm:pt modelId="{F567FEA4-24B5-4FA7-86CD-436BBBF36600}" type="pres">
      <dgm:prSet presAssocID="{67452EBE-0785-4CC6-9273-F2A6C81965C5}" presName="txShp" presStyleLbl="node1" presStyleIdx="3" presStyleCnt="5">
        <dgm:presLayoutVars>
          <dgm:bulletEnabled val="1"/>
        </dgm:presLayoutVars>
      </dgm:prSet>
      <dgm:spPr/>
    </dgm:pt>
    <dgm:pt modelId="{85BA33F8-F594-4450-AC48-D39A5E8F295D}" type="pres">
      <dgm:prSet presAssocID="{54FBBCAC-268D-4199-A497-0EC72652F0B5}" presName="spacing" presStyleCnt="0"/>
      <dgm:spPr/>
    </dgm:pt>
    <dgm:pt modelId="{7D5E9DF1-DD36-4356-8E7D-98B6048EFB0A}" type="pres">
      <dgm:prSet presAssocID="{592154E1-56A6-4EFC-AC9F-EEE93DD8AD44}" presName="composite" presStyleCnt="0"/>
      <dgm:spPr/>
    </dgm:pt>
    <dgm:pt modelId="{5071B428-7FFB-40F6-8684-23678A8C3A95}" type="pres">
      <dgm:prSet presAssocID="{592154E1-56A6-4EFC-AC9F-EEE93DD8AD44}"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45000" r="-45000"/>
          </a:stretch>
        </a:blipFill>
        <a:ln>
          <a:solidFill>
            <a:schemeClr val="accent1">
              <a:lumMod val="75000"/>
            </a:schemeClr>
          </a:solidFill>
        </a:ln>
      </dgm:spPr>
    </dgm:pt>
    <dgm:pt modelId="{2FD87495-8029-4290-9AC2-CEE9E50765D4}" type="pres">
      <dgm:prSet presAssocID="{592154E1-56A6-4EFC-AC9F-EEE93DD8AD44}" presName="txShp" presStyleLbl="node1" presStyleIdx="4" presStyleCnt="5">
        <dgm:presLayoutVars>
          <dgm:bulletEnabled val="1"/>
        </dgm:presLayoutVars>
      </dgm:prSet>
      <dgm:spPr/>
    </dgm:pt>
  </dgm:ptLst>
  <dgm:cxnLst>
    <dgm:cxn modelId="{F0B10B00-956D-4198-92A9-9788BCFA0A11}" type="presOf" srcId="{67452EBE-0785-4CC6-9273-F2A6C81965C5}" destId="{F567FEA4-24B5-4FA7-86CD-436BBBF36600}" srcOrd="0" destOrd="0" presId="urn:microsoft.com/office/officeart/2005/8/layout/vList3"/>
    <dgm:cxn modelId="{BD5CA206-D018-43A3-B285-3C4EA184BB7D}" srcId="{91359F57-84F5-448E-A6E0-592E8C63F243}" destId="{592154E1-56A6-4EFC-AC9F-EEE93DD8AD44}" srcOrd="4" destOrd="0" parTransId="{9F01F827-E040-4AF1-B147-C736C2595558}" sibTransId="{F0D5CAD4-A1C6-49C3-85FB-70102E797E21}"/>
    <dgm:cxn modelId="{EE6A9038-D5B7-4105-83A7-5AAA4A7A7378}" type="presOf" srcId="{592154E1-56A6-4EFC-AC9F-EEE93DD8AD44}" destId="{2FD87495-8029-4290-9AC2-CEE9E50765D4}" srcOrd="0" destOrd="0" presId="urn:microsoft.com/office/officeart/2005/8/layout/vList3"/>
    <dgm:cxn modelId="{2F8EDD4E-894D-4BDD-ACA0-1B880CAB0D23}" type="presOf" srcId="{4B271D11-D5FE-468A-B188-19F523C23032}" destId="{A1486551-B4E0-46F9-96AA-3BEBAB6F76FE}" srcOrd="0" destOrd="0" presId="urn:microsoft.com/office/officeart/2005/8/layout/vList3"/>
    <dgm:cxn modelId="{03A81656-27BD-483C-AEF3-300A0BF1E039}" srcId="{91359F57-84F5-448E-A6E0-592E8C63F243}" destId="{4B271D11-D5FE-468A-B188-19F523C23032}" srcOrd="2" destOrd="0" parTransId="{706E801E-CC50-41AE-9536-0DF279082039}" sibTransId="{764D7E0A-2D48-4B7C-8586-996EA16E417F}"/>
    <dgm:cxn modelId="{895A1059-0257-480E-9E55-56DE3E65C02B}" srcId="{91359F57-84F5-448E-A6E0-592E8C63F243}" destId="{9DDD7AFC-5989-4F7C-B048-C93B292A8237}" srcOrd="1" destOrd="0" parTransId="{B16A0833-6DC1-4B8A-95A7-A9079863B031}" sibTransId="{C31ED42E-7A63-44DB-A7BA-76DF68B25428}"/>
    <dgm:cxn modelId="{F5CEC8A3-7067-41A0-93C3-0A87C437DE0E}" srcId="{91359F57-84F5-448E-A6E0-592E8C63F243}" destId="{E7F10990-AD41-4163-AE89-96A6F8C5EDF9}" srcOrd="0" destOrd="0" parTransId="{22A3F6AA-1251-4CBD-AA93-1B30D1CDBBF8}" sibTransId="{FD76C5B2-28FC-48FF-9281-BAC33350E473}"/>
    <dgm:cxn modelId="{3FF7D4B4-9CF3-4816-86A2-19F336664C45}" type="presOf" srcId="{91359F57-84F5-448E-A6E0-592E8C63F243}" destId="{6B60AFF9-5720-41E3-87ED-5C65F72533DB}" srcOrd="0" destOrd="0" presId="urn:microsoft.com/office/officeart/2005/8/layout/vList3"/>
    <dgm:cxn modelId="{A9B03AC5-3790-414B-A7CD-FB9222E500BD}" type="presOf" srcId="{E7F10990-AD41-4163-AE89-96A6F8C5EDF9}" destId="{82EB9F14-2A32-4D6D-B766-B7A77734133D}" srcOrd="0" destOrd="0" presId="urn:microsoft.com/office/officeart/2005/8/layout/vList3"/>
    <dgm:cxn modelId="{B3F4D0CE-EC05-40C9-867F-57BB4675D8C4}" srcId="{91359F57-84F5-448E-A6E0-592E8C63F243}" destId="{67452EBE-0785-4CC6-9273-F2A6C81965C5}" srcOrd="3" destOrd="0" parTransId="{AF42A43B-2E22-4C96-B1A1-193F3D4403B0}" sibTransId="{54FBBCAC-268D-4199-A497-0EC72652F0B5}"/>
    <dgm:cxn modelId="{57540CF7-B0F4-47F5-83B7-AA646A0825D6}" type="presOf" srcId="{9DDD7AFC-5989-4F7C-B048-C93B292A8237}" destId="{277528D8-370D-47D2-8904-AA8F96CA66BD}" srcOrd="0" destOrd="0" presId="urn:microsoft.com/office/officeart/2005/8/layout/vList3"/>
    <dgm:cxn modelId="{67EA0E37-7AFF-48A9-BBC2-F7C7FF5A70FC}" type="presParOf" srcId="{6B60AFF9-5720-41E3-87ED-5C65F72533DB}" destId="{86301054-8C2B-4C85-85C9-6B3AED69EE0D}" srcOrd="0" destOrd="0" presId="urn:microsoft.com/office/officeart/2005/8/layout/vList3"/>
    <dgm:cxn modelId="{7A39A301-3E4B-436E-AF76-B5200FE0AA22}" type="presParOf" srcId="{86301054-8C2B-4C85-85C9-6B3AED69EE0D}" destId="{D9D1E499-2A48-4C0E-93C4-F051D2392980}" srcOrd="0" destOrd="0" presId="urn:microsoft.com/office/officeart/2005/8/layout/vList3"/>
    <dgm:cxn modelId="{CC5B0BFB-73FE-4D05-92A2-D878C3EB2811}" type="presParOf" srcId="{86301054-8C2B-4C85-85C9-6B3AED69EE0D}" destId="{82EB9F14-2A32-4D6D-B766-B7A77734133D}" srcOrd="1" destOrd="0" presId="urn:microsoft.com/office/officeart/2005/8/layout/vList3"/>
    <dgm:cxn modelId="{7D2ED54F-E9DF-4485-8150-A58CA67D1A61}" type="presParOf" srcId="{6B60AFF9-5720-41E3-87ED-5C65F72533DB}" destId="{BE9474F9-D06A-4A13-AC49-D4175C04D4C7}" srcOrd="1" destOrd="0" presId="urn:microsoft.com/office/officeart/2005/8/layout/vList3"/>
    <dgm:cxn modelId="{D021F479-2749-487F-A1AD-335538679D2D}" type="presParOf" srcId="{6B60AFF9-5720-41E3-87ED-5C65F72533DB}" destId="{57AD4DF8-0EEB-471C-8BA7-70983FFC7E99}" srcOrd="2" destOrd="0" presId="urn:microsoft.com/office/officeart/2005/8/layout/vList3"/>
    <dgm:cxn modelId="{48A7400B-7AD8-4BF5-B34B-3848A1D48286}" type="presParOf" srcId="{57AD4DF8-0EEB-471C-8BA7-70983FFC7E99}" destId="{5D7AC4CD-527D-4E01-8069-0FC627F656BC}" srcOrd="0" destOrd="0" presId="urn:microsoft.com/office/officeart/2005/8/layout/vList3"/>
    <dgm:cxn modelId="{59C066E6-7A0D-4A64-B24A-1AD390B5FB6F}" type="presParOf" srcId="{57AD4DF8-0EEB-471C-8BA7-70983FFC7E99}" destId="{277528D8-370D-47D2-8904-AA8F96CA66BD}" srcOrd="1" destOrd="0" presId="urn:microsoft.com/office/officeart/2005/8/layout/vList3"/>
    <dgm:cxn modelId="{FB0B314A-C0C5-43DF-B1EF-4ABF90559C54}" type="presParOf" srcId="{6B60AFF9-5720-41E3-87ED-5C65F72533DB}" destId="{98E16185-ABA6-48A3-9566-56FCF58E9435}" srcOrd="3" destOrd="0" presId="urn:microsoft.com/office/officeart/2005/8/layout/vList3"/>
    <dgm:cxn modelId="{FB9AAD2B-C88D-446D-9B53-F128097D9DBF}" type="presParOf" srcId="{6B60AFF9-5720-41E3-87ED-5C65F72533DB}" destId="{976ACDA8-1DBC-4CF9-B22E-9648E60BA5E4}" srcOrd="4" destOrd="0" presId="urn:microsoft.com/office/officeart/2005/8/layout/vList3"/>
    <dgm:cxn modelId="{DF959707-C203-4E8F-9E82-085DF2BC1E04}" type="presParOf" srcId="{976ACDA8-1DBC-4CF9-B22E-9648E60BA5E4}" destId="{3C984434-A075-4677-8ED0-A56BC8921A5E}" srcOrd="0" destOrd="0" presId="urn:microsoft.com/office/officeart/2005/8/layout/vList3"/>
    <dgm:cxn modelId="{ADEF36DF-319E-4A42-A266-94FCF825744D}" type="presParOf" srcId="{976ACDA8-1DBC-4CF9-B22E-9648E60BA5E4}" destId="{A1486551-B4E0-46F9-96AA-3BEBAB6F76FE}" srcOrd="1" destOrd="0" presId="urn:microsoft.com/office/officeart/2005/8/layout/vList3"/>
    <dgm:cxn modelId="{733BF76F-0799-4B66-8620-05C523269713}" type="presParOf" srcId="{6B60AFF9-5720-41E3-87ED-5C65F72533DB}" destId="{1B3D6B29-D18A-45BA-AE3C-FDE232FDE6D7}" srcOrd="5" destOrd="0" presId="urn:microsoft.com/office/officeart/2005/8/layout/vList3"/>
    <dgm:cxn modelId="{835BA84A-AA71-43C6-98BE-99AB66B2A40E}" type="presParOf" srcId="{6B60AFF9-5720-41E3-87ED-5C65F72533DB}" destId="{FD467938-C273-4E74-B24E-D1F5715DAC47}" srcOrd="6" destOrd="0" presId="urn:microsoft.com/office/officeart/2005/8/layout/vList3"/>
    <dgm:cxn modelId="{6DED88C5-BA2E-430C-99BF-7FB2E7058729}" type="presParOf" srcId="{FD467938-C273-4E74-B24E-D1F5715DAC47}" destId="{92C3BA48-8A78-467B-A94E-454AEA5D7325}" srcOrd="0" destOrd="0" presId="urn:microsoft.com/office/officeart/2005/8/layout/vList3"/>
    <dgm:cxn modelId="{E0C39E98-FE6F-489F-9381-DA6C78F5DF00}" type="presParOf" srcId="{FD467938-C273-4E74-B24E-D1F5715DAC47}" destId="{F567FEA4-24B5-4FA7-86CD-436BBBF36600}" srcOrd="1" destOrd="0" presId="urn:microsoft.com/office/officeart/2005/8/layout/vList3"/>
    <dgm:cxn modelId="{1A8D5833-2293-46D8-8513-08B5FD6C28A1}" type="presParOf" srcId="{6B60AFF9-5720-41E3-87ED-5C65F72533DB}" destId="{85BA33F8-F594-4450-AC48-D39A5E8F295D}" srcOrd="7" destOrd="0" presId="urn:microsoft.com/office/officeart/2005/8/layout/vList3"/>
    <dgm:cxn modelId="{CEA1DB23-1222-43FB-AC8B-6739ED8C3E50}" type="presParOf" srcId="{6B60AFF9-5720-41E3-87ED-5C65F72533DB}" destId="{7D5E9DF1-DD36-4356-8E7D-98B6048EFB0A}" srcOrd="8" destOrd="0" presId="urn:microsoft.com/office/officeart/2005/8/layout/vList3"/>
    <dgm:cxn modelId="{C3CEC0E2-2FBE-4090-ADF2-CD14E2457CCB}" type="presParOf" srcId="{7D5E9DF1-DD36-4356-8E7D-98B6048EFB0A}" destId="{5071B428-7FFB-40F6-8684-23678A8C3A95}" srcOrd="0" destOrd="0" presId="urn:microsoft.com/office/officeart/2005/8/layout/vList3"/>
    <dgm:cxn modelId="{C50B5076-E23B-4140-9CB6-04BBBE66C033}" type="presParOf" srcId="{7D5E9DF1-DD36-4356-8E7D-98B6048EFB0A}" destId="{2FD87495-8029-4290-9AC2-CEE9E50765D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C07FC-8238-4FDF-B2A7-8D2C3A265E4B}">
      <dsp:nvSpPr>
        <dsp:cNvPr id="0" name=""/>
        <dsp:cNvSpPr/>
      </dsp:nvSpPr>
      <dsp:spPr>
        <a:xfrm>
          <a:off x="1371" y="793903"/>
          <a:ext cx="2674719" cy="2814072"/>
        </a:xfrm>
        <a:prstGeom prst="ellipse">
          <a:avLst/>
        </a:prstGeom>
        <a:solidFill>
          <a:schemeClr val="accent1">
            <a:lumMod val="20000"/>
            <a:lumOff val="80000"/>
            <a:alpha val="5000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199" tIns="20320" rIns="147199" bIns="20320" numCol="1" spcCol="1270" anchor="ctr" anchorCtr="0">
          <a:noAutofit/>
        </a:bodyPr>
        <a:lstStyle/>
        <a:p>
          <a:pPr marL="0" lvl="0" indent="0" algn="ctr" defTabSz="711200">
            <a:lnSpc>
              <a:spcPct val="90000"/>
            </a:lnSpc>
            <a:spcBef>
              <a:spcPct val="0"/>
            </a:spcBef>
            <a:spcAft>
              <a:spcPct val="35000"/>
            </a:spcAft>
            <a:buNone/>
          </a:pPr>
          <a:r>
            <a:rPr lang="es-MX" sz="1600" b="1" i="0" kern="1200" dirty="0">
              <a:solidFill>
                <a:schemeClr val="tx1">
                  <a:lumMod val="75000"/>
                  <a:lumOff val="25000"/>
                </a:schemeClr>
              </a:solidFill>
            </a:rPr>
            <a:t>Axiológica</a:t>
          </a:r>
          <a:r>
            <a:rPr lang="es-MX" sz="1400" b="1" i="0" kern="1200" dirty="0">
              <a:solidFill>
                <a:schemeClr val="tx1">
                  <a:lumMod val="75000"/>
                  <a:lumOff val="25000"/>
                </a:schemeClr>
              </a:solidFill>
            </a:rPr>
            <a:t> </a:t>
          </a:r>
        </a:p>
        <a:p>
          <a:pPr marL="0" lvl="0" indent="0" algn="ctr" defTabSz="711200">
            <a:lnSpc>
              <a:spcPct val="90000"/>
            </a:lnSpc>
            <a:spcBef>
              <a:spcPct val="0"/>
            </a:spcBef>
            <a:spcAft>
              <a:spcPct val="35000"/>
            </a:spcAft>
            <a:buNone/>
          </a:pPr>
          <a:r>
            <a:rPr lang="es-MX" sz="1200" b="0" i="0" kern="1200" dirty="0">
              <a:solidFill>
                <a:schemeClr val="tx1">
                  <a:lumMod val="75000"/>
                  <a:lumOff val="25000"/>
                </a:schemeClr>
              </a:solidFill>
            </a:rPr>
            <a:t>Orientada a la búsqueda de la </a:t>
          </a:r>
          <a:r>
            <a:rPr lang="es-MX" sz="1200" b="1" i="0" kern="1200" dirty="0">
              <a:solidFill>
                <a:schemeClr val="tx1">
                  <a:lumMod val="75000"/>
                  <a:lumOff val="25000"/>
                </a:schemeClr>
              </a:solidFill>
            </a:rPr>
            <a:t>humanización</a:t>
          </a:r>
          <a:r>
            <a:rPr lang="es-MX" sz="1200" b="0" i="0" kern="1200" dirty="0">
              <a:solidFill>
                <a:schemeClr val="tx1">
                  <a:lumMod val="75000"/>
                  <a:lumOff val="25000"/>
                </a:schemeClr>
              </a:solidFill>
            </a:rPr>
            <a:t> </a:t>
          </a:r>
          <a:r>
            <a:rPr lang="es-MX" sz="1200" b="1" i="0" kern="1200" dirty="0">
              <a:solidFill>
                <a:schemeClr val="tx1">
                  <a:lumMod val="75000"/>
                  <a:lumOff val="25000"/>
                </a:schemeClr>
              </a:solidFill>
            </a:rPr>
            <a:t>a través de un proceso transformador</a:t>
          </a:r>
          <a:r>
            <a:rPr lang="es-MX" sz="1200" b="0" i="0" kern="1200" dirty="0">
              <a:solidFill>
                <a:schemeClr val="tx1">
                  <a:lumMod val="75000"/>
                  <a:lumOff val="25000"/>
                </a:schemeClr>
              </a:solidFill>
            </a:rPr>
            <a:t> y liberador de las condiciones opresoras</a:t>
          </a:r>
          <a:r>
            <a:rPr lang="es-MX" sz="1200" b="0" i="0" kern="1200" dirty="0"/>
            <a:t>.</a:t>
          </a:r>
          <a:endParaRPr lang="es-CO" sz="1200" kern="1200" dirty="0"/>
        </a:p>
      </dsp:txBody>
      <dsp:txXfrm>
        <a:off x="393075" y="1206014"/>
        <a:ext cx="1891311" cy="1989850"/>
      </dsp:txXfrm>
    </dsp:sp>
    <dsp:sp modelId="{0C24A28E-14D5-48F8-B79E-7B6344A10179}">
      <dsp:nvSpPr>
        <dsp:cNvPr id="0" name=""/>
        <dsp:cNvSpPr/>
      </dsp:nvSpPr>
      <dsp:spPr>
        <a:xfrm>
          <a:off x="2141147" y="772626"/>
          <a:ext cx="2674719" cy="2856626"/>
        </a:xfrm>
        <a:prstGeom prst="ellipse">
          <a:avLst/>
        </a:prstGeom>
        <a:solidFill>
          <a:schemeClr val="accent6">
            <a:lumMod val="20000"/>
            <a:lumOff val="80000"/>
            <a:alpha val="5000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199" tIns="20320" rIns="147199" bIns="20320" numCol="1" spcCol="1270" anchor="ctr" anchorCtr="0">
          <a:noAutofit/>
        </a:bodyPr>
        <a:lstStyle/>
        <a:p>
          <a:pPr marL="0" lvl="0" indent="0" algn="ctr" defTabSz="711200">
            <a:lnSpc>
              <a:spcPct val="90000"/>
            </a:lnSpc>
            <a:spcBef>
              <a:spcPct val="0"/>
            </a:spcBef>
            <a:spcAft>
              <a:spcPct val="35000"/>
            </a:spcAft>
            <a:buNone/>
          </a:pPr>
          <a:r>
            <a:rPr lang="es-MX" sz="1600" b="1" i="0" kern="1200" dirty="0">
              <a:solidFill>
                <a:schemeClr val="tx1">
                  <a:lumMod val="75000"/>
                  <a:lumOff val="25000"/>
                </a:schemeClr>
              </a:solidFill>
            </a:rPr>
            <a:t>Dialógica</a:t>
          </a:r>
        </a:p>
        <a:p>
          <a:pPr marL="0" lvl="0" indent="0" algn="ctr" defTabSz="711200">
            <a:lnSpc>
              <a:spcPct val="90000"/>
            </a:lnSpc>
            <a:spcBef>
              <a:spcPct val="0"/>
            </a:spcBef>
            <a:spcAft>
              <a:spcPct val="35000"/>
            </a:spcAft>
            <a:buNone/>
          </a:pPr>
          <a:r>
            <a:rPr lang="es-MX" sz="1200" b="0" i="0" kern="1200" dirty="0">
              <a:solidFill>
                <a:schemeClr val="tx1">
                  <a:lumMod val="75000"/>
                  <a:lumOff val="25000"/>
                </a:schemeClr>
              </a:solidFill>
            </a:rPr>
            <a:t>Factor instituyente de una democracia legítima.</a:t>
          </a:r>
        </a:p>
        <a:p>
          <a:pPr marL="0" lvl="0" indent="0" algn="ctr" defTabSz="711200">
            <a:lnSpc>
              <a:spcPct val="90000"/>
            </a:lnSpc>
            <a:spcBef>
              <a:spcPct val="0"/>
            </a:spcBef>
            <a:spcAft>
              <a:spcPct val="35000"/>
            </a:spcAft>
            <a:buNone/>
          </a:pPr>
          <a:r>
            <a:rPr lang="es-MX" sz="1200" b="0" i="0" kern="1200" dirty="0">
              <a:solidFill>
                <a:schemeClr val="tx1">
                  <a:lumMod val="75000"/>
                  <a:lumOff val="25000"/>
                </a:schemeClr>
              </a:solidFill>
            </a:rPr>
            <a:t>Es entendido como la </a:t>
          </a:r>
          <a:r>
            <a:rPr lang="es-MX" sz="1200" b="1" i="0" kern="1200" dirty="0">
              <a:solidFill>
                <a:schemeClr val="tx1">
                  <a:lumMod val="75000"/>
                  <a:lumOff val="25000"/>
                </a:schemeClr>
              </a:solidFill>
            </a:rPr>
            <a:t>instancia racional y afectiva de comunicación horizontal</a:t>
          </a:r>
          <a:r>
            <a:rPr lang="es-MX" sz="1200" b="0" i="0" kern="1200" dirty="0">
              <a:solidFill>
                <a:schemeClr val="tx1">
                  <a:lumMod val="75000"/>
                  <a:lumOff val="25000"/>
                </a:schemeClr>
              </a:solidFill>
            </a:rPr>
            <a:t>, y en la que se crea y recrea la dimensión humana.</a:t>
          </a:r>
          <a:endParaRPr lang="es-CO" sz="1200" kern="1200" dirty="0">
            <a:solidFill>
              <a:schemeClr val="tx1">
                <a:lumMod val="75000"/>
                <a:lumOff val="25000"/>
              </a:schemeClr>
            </a:solidFill>
          </a:endParaRPr>
        </a:p>
      </dsp:txBody>
      <dsp:txXfrm>
        <a:off x="2532851" y="1190969"/>
        <a:ext cx="1891311" cy="2019940"/>
      </dsp:txXfrm>
    </dsp:sp>
    <dsp:sp modelId="{9166E9A2-5CFC-4626-B1E7-E1C984C8DBFA}">
      <dsp:nvSpPr>
        <dsp:cNvPr id="0" name=""/>
        <dsp:cNvSpPr/>
      </dsp:nvSpPr>
      <dsp:spPr>
        <a:xfrm>
          <a:off x="4280922" y="754277"/>
          <a:ext cx="2674719" cy="2893324"/>
        </a:xfrm>
        <a:prstGeom prst="ellipse">
          <a:avLst/>
        </a:prstGeom>
        <a:solidFill>
          <a:schemeClr val="accent4">
            <a:lumMod val="20000"/>
            <a:lumOff val="80000"/>
            <a:alpha val="5000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199" tIns="20320" rIns="147199" bIns="20320" numCol="1" spcCol="1270" anchor="ctr" anchorCtr="0">
          <a:noAutofit/>
        </a:bodyPr>
        <a:lstStyle/>
        <a:p>
          <a:pPr marL="0" lvl="0" indent="0" algn="ctr" defTabSz="711200">
            <a:lnSpc>
              <a:spcPct val="90000"/>
            </a:lnSpc>
            <a:spcBef>
              <a:spcPct val="0"/>
            </a:spcBef>
            <a:spcAft>
              <a:spcPct val="35000"/>
            </a:spcAft>
            <a:buNone/>
          </a:pPr>
          <a:r>
            <a:rPr lang="es-MX" sz="1600" b="1" i="0" kern="1200" dirty="0">
              <a:solidFill>
                <a:schemeClr val="tx1">
                  <a:lumMod val="75000"/>
                  <a:lumOff val="25000"/>
                </a:schemeClr>
              </a:solidFill>
            </a:rPr>
            <a:t>Política</a:t>
          </a:r>
          <a:r>
            <a:rPr lang="es-MX" sz="1400" b="1" i="0" kern="1200" dirty="0">
              <a:solidFill>
                <a:schemeClr val="tx1">
                  <a:lumMod val="75000"/>
                  <a:lumOff val="25000"/>
                </a:schemeClr>
              </a:solidFill>
            </a:rPr>
            <a:t> </a:t>
          </a:r>
        </a:p>
        <a:p>
          <a:pPr marL="0" lvl="0" indent="0" algn="ctr" defTabSz="711200">
            <a:lnSpc>
              <a:spcPct val="90000"/>
            </a:lnSpc>
            <a:spcBef>
              <a:spcPct val="0"/>
            </a:spcBef>
            <a:spcAft>
              <a:spcPct val="35000"/>
            </a:spcAft>
            <a:buNone/>
          </a:pPr>
          <a:r>
            <a:rPr lang="es-MX" sz="1200" b="0" i="0" kern="1200" dirty="0">
              <a:solidFill>
                <a:schemeClr val="tx1">
                  <a:lumMod val="75000"/>
                  <a:lumOff val="25000"/>
                </a:schemeClr>
              </a:solidFill>
            </a:rPr>
            <a:t>Considera la inexistencia de la neutralidad en la labor educativa. </a:t>
          </a:r>
        </a:p>
        <a:p>
          <a:pPr marL="0" lvl="0" indent="0" algn="ctr" defTabSz="711200">
            <a:lnSpc>
              <a:spcPct val="90000"/>
            </a:lnSpc>
            <a:spcBef>
              <a:spcPct val="0"/>
            </a:spcBef>
            <a:spcAft>
              <a:spcPct val="35000"/>
            </a:spcAft>
            <a:buNone/>
          </a:pPr>
          <a:r>
            <a:rPr lang="es-MX" sz="1200" b="0" i="0" kern="1200" dirty="0">
              <a:solidFill>
                <a:schemeClr val="tx1">
                  <a:lumMod val="75000"/>
                  <a:lumOff val="25000"/>
                </a:schemeClr>
              </a:solidFill>
            </a:rPr>
            <a:t>Se desarrolla la </a:t>
          </a:r>
          <a:r>
            <a:rPr lang="es-MX" sz="1200" b="1" i="0" kern="1200" dirty="0">
              <a:solidFill>
                <a:schemeClr val="tx1">
                  <a:lumMod val="75000"/>
                  <a:lumOff val="25000"/>
                </a:schemeClr>
              </a:solidFill>
            </a:rPr>
            <a:t>concienciación crítica de las condiciones sociales, económicas, políticas y culturales</a:t>
          </a:r>
          <a:r>
            <a:rPr lang="es-MX" sz="1200" b="0" i="0" kern="1200" dirty="0">
              <a:solidFill>
                <a:schemeClr val="tx1">
                  <a:lumMod val="75000"/>
                  <a:lumOff val="25000"/>
                </a:schemeClr>
              </a:solidFill>
            </a:rPr>
            <a:t>.</a:t>
          </a:r>
          <a:endParaRPr lang="es-CO" sz="1200" kern="1200" dirty="0">
            <a:solidFill>
              <a:schemeClr val="tx1">
                <a:lumMod val="75000"/>
                <a:lumOff val="25000"/>
              </a:schemeClr>
            </a:solidFill>
          </a:endParaRPr>
        </a:p>
      </dsp:txBody>
      <dsp:txXfrm>
        <a:off x="4672626" y="1177994"/>
        <a:ext cx="1891311" cy="2045890"/>
      </dsp:txXfrm>
    </dsp:sp>
    <dsp:sp modelId="{9099A0E3-626F-4160-ACD9-43B7EB5E37B6}">
      <dsp:nvSpPr>
        <dsp:cNvPr id="0" name=""/>
        <dsp:cNvSpPr/>
      </dsp:nvSpPr>
      <dsp:spPr>
        <a:xfrm>
          <a:off x="6441961" y="754277"/>
          <a:ext cx="2674719" cy="2893324"/>
        </a:xfrm>
        <a:prstGeom prst="ellipse">
          <a:avLst/>
        </a:prstGeom>
        <a:solidFill>
          <a:schemeClr val="accent3">
            <a:lumMod val="20000"/>
            <a:lumOff val="80000"/>
            <a:alpha val="5000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199" tIns="20320" rIns="147199" bIns="20320" numCol="1" spcCol="1270" anchor="ctr" anchorCtr="0">
          <a:noAutofit/>
        </a:bodyPr>
        <a:lstStyle/>
        <a:p>
          <a:pPr marL="0" lvl="0" indent="0" algn="ctr" defTabSz="711200">
            <a:lnSpc>
              <a:spcPct val="90000"/>
            </a:lnSpc>
            <a:spcBef>
              <a:spcPct val="0"/>
            </a:spcBef>
            <a:spcAft>
              <a:spcPct val="35000"/>
            </a:spcAft>
            <a:buNone/>
          </a:pPr>
          <a:r>
            <a:rPr lang="es-MX" sz="1600" b="1" i="0" kern="1200" dirty="0">
              <a:solidFill>
                <a:schemeClr val="tx1">
                  <a:lumMod val="75000"/>
                  <a:lumOff val="25000"/>
                </a:schemeClr>
              </a:solidFill>
            </a:rPr>
            <a:t>Gnoseológica</a:t>
          </a:r>
        </a:p>
        <a:p>
          <a:pPr marL="0" lvl="0" indent="0" algn="ctr" defTabSz="711200">
            <a:lnSpc>
              <a:spcPct val="90000"/>
            </a:lnSpc>
            <a:spcBef>
              <a:spcPct val="0"/>
            </a:spcBef>
            <a:spcAft>
              <a:spcPct val="35000"/>
            </a:spcAft>
            <a:buNone/>
          </a:pPr>
          <a:r>
            <a:rPr lang="es-MX" sz="1200" b="1" i="0" kern="1200" dirty="0">
              <a:solidFill>
                <a:schemeClr val="tx1">
                  <a:lumMod val="75000"/>
                  <a:lumOff val="25000"/>
                </a:schemeClr>
              </a:solidFill>
            </a:rPr>
            <a:t>Formación de sujetos críticos y autónomos</a:t>
          </a:r>
          <a:r>
            <a:rPr lang="es-MX" sz="1200" b="0" i="0" kern="1200" dirty="0">
              <a:solidFill>
                <a:schemeClr val="tx1">
                  <a:lumMod val="75000"/>
                  <a:lumOff val="25000"/>
                </a:schemeClr>
              </a:solidFill>
            </a:rPr>
            <a:t>, aborda la política y científicamente la educación, como un acto de conocimiento.</a:t>
          </a:r>
          <a:endParaRPr lang="es-CO" sz="1200" kern="1200" dirty="0">
            <a:solidFill>
              <a:schemeClr val="tx1">
                <a:lumMod val="75000"/>
                <a:lumOff val="25000"/>
              </a:schemeClr>
            </a:solidFill>
          </a:endParaRPr>
        </a:p>
      </dsp:txBody>
      <dsp:txXfrm>
        <a:off x="6833665" y="1177994"/>
        <a:ext cx="1891311" cy="2045890"/>
      </dsp:txXfrm>
    </dsp:sp>
    <dsp:sp modelId="{28341F50-10FB-4ED9-9B6C-B2D3EAB0D006}">
      <dsp:nvSpPr>
        <dsp:cNvPr id="0" name=""/>
        <dsp:cNvSpPr/>
      </dsp:nvSpPr>
      <dsp:spPr>
        <a:xfrm>
          <a:off x="8561844" y="757233"/>
          <a:ext cx="2674719" cy="2873664"/>
        </a:xfrm>
        <a:prstGeom prst="ellipse">
          <a:avLst/>
        </a:prstGeom>
        <a:solidFill>
          <a:schemeClr val="tx2">
            <a:lumMod val="20000"/>
            <a:lumOff val="80000"/>
            <a:alpha val="5000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199" tIns="20320" rIns="147199" bIns="20320" numCol="1" spcCol="1270" anchor="ctr" anchorCtr="0">
          <a:noAutofit/>
        </a:bodyPr>
        <a:lstStyle/>
        <a:p>
          <a:pPr marL="0" lvl="0" indent="0" algn="ctr" defTabSz="711200">
            <a:lnSpc>
              <a:spcPct val="90000"/>
            </a:lnSpc>
            <a:spcBef>
              <a:spcPct val="0"/>
            </a:spcBef>
            <a:spcAft>
              <a:spcPct val="35000"/>
            </a:spcAft>
            <a:buNone/>
          </a:pPr>
          <a:r>
            <a:rPr lang="es-MX" sz="1600" b="1" i="0" kern="1200" dirty="0">
              <a:solidFill>
                <a:schemeClr val="tx1">
                  <a:lumMod val="75000"/>
                  <a:lumOff val="25000"/>
                </a:schemeClr>
              </a:solidFill>
            </a:rPr>
            <a:t>Metodológica</a:t>
          </a:r>
        </a:p>
        <a:p>
          <a:pPr marL="0" lvl="0" indent="0" algn="ctr" defTabSz="711200">
            <a:lnSpc>
              <a:spcPct val="90000"/>
            </a:lnSpc>
            <a:spcBef>
              <a:spcPct val="0"/>
            </a:spcBef>
            <a:spcAft>
              <a:spcPct val="35000"/>
            </a:spcAft>
            <a:buNone/>
          </a:pPr>
          <a:r>
            <a:rPr lang="es-MX" sz="1200" b="0" i="0" kern="1200" dirty="0">
              <a:solidFill>
                <a:schemeClr val="tx1">
                  <a:lumMod val="75000"/>
                  <a:lumOff val="25000"/>
                </a:schemeClr>
              </a:solidFill>
            </a:rPr>
            <a:t>La educación es aprender a </a:t>
          </a:r>
          <a:r>
            <a:rPr lang="es-MX" sz="1200" b="1" i="0" kern="1200" dirty="0">
              <a:solidFill>
                <a:schemeClr val="tx1">
                  <a:lumMod val="75000"/>
                  <a:lumOff val="25000"/>
                </a:schemeClr>
              </a:solidFill>
            </a:rPr>
            <a:t>construir, deconstruir y reconstruir los métodos</a:t>
          </a:r>
          <a:r>
            <a:rPr lang="es-MX" sz="1200" b="0" i="0" kern="1200" dirty="0">
              <a:solidFill>
                <a:schemeClr val="tx1">
                  <a:lumMod val="75000"/>
                  <a:lumOff val="25000"/>
                </a:schemeClr>
              </a:solidFill>
            </a:rPr>
            <a:t>, </a:t>
          </a:r>
          <a:r>
            <a:rPr lang="es-MX" sz="1200" b="1" i="0" kern="1200" dirty="0">
              <a:solidFill>
                <a:schemeClr val="tx1">
                  <a:lumMod val="75000"/>
                  <a:lumOff val="25000"/>
                </a:schemeClr>
              </a:solidFill>
            </a:rPr>
            <a:t>estrategias y didácticas </a:t>
          </a:r>
          <a:r>
            <a:rPr lang="es-MX" sz="1200" b="0" i="0" kern="1200" dirty="0">
              <a:solidFill>
                <a:schemeClr val="tx1">
                  <a:lumMod val="75000"/>
                  <a:lumOff val="25000"/>
                </a:schemeClr>
              </a:solidFill>
            </a:rPr>
            <a:t>con las se trabaja en la cotidianidad pedagógica.</a:t>
          </a:r>
          <a:endParaRPr lang="es-CO" sz="1200" kern="1200" dirty="0">
            <a:solidFill>
              <a:schemeClr val="bg1"/>
            </a:solidFill>
          </a:endParaRPr>
        </a:p>
      </dsp:txBody>
      <dsp:txXfrm>
        <a:off x="8953548" y="1178071"/>
        <a:ext cx="1891311" cy="2031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B9F14-2A32-4D6D-B766-B7A77734133D}">
      <dsp:nvSpPr>
        <dsp:cNvPr id="0" name=""/>
        <dsp:cNvSpPr/>
      </dsp:nvSpPr>
      <dsp:spPr>
        <a:xfrm rot="10800000">
          <a:off x="1179365" y="1867"/>
          <a:ext cx="4108508" cy="578060"/>
        </a:xfrm>
        <a:prstGeom prst="homePlate">
          <a:avLst/>
        </a:prstGeom>
        <a:solidFill>
          <a:schemeClr val="accent1">
            <a:lumMod val="20000"/>
            <a:lumOff val="8000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909" tIns="64770" rIns="120904" bIns="64770" numCol="1" spcCol="1270" anchor="ctr" anchorCtr="0">
          <a:noAutofit/>
        </a:bodyPr>
        <a:lstStyle/>
        <a:p>
          <a:pPr marL="0" lvl="0" indent="0" algn="ctr" defTabSz="755650">
            <a:lnSpc>
              <a:spcPct val="90000"/>
            </a:lnSpc>
            <a:spcBef>
              <a:spcPct val="0"/>
            </a:spcBef>
            <a:spcAft>
              <a:spcPct val="35000"/>
            </a:spcAft>
            <a:buNone/>
          </a:pPr>
          <a:r>
            <a:rPr lang="es-MX" sz="1700" kern="1200" dirty="0">
              <a:solidFill>
                <a:schemeClr val="tx1">
                  <a:lumMod val="75000"/>
                  <a:lumOff val="25000"/>
                </a:schemeClr>
              </a:solidFill>
            </a:rPr>
            <a:t>Diagnóstico de la situación existente.</a:t>
          </a:r>
          <a:endParaRPr lang="es-CO" sz="1700" kern="1200" dirty="0">
            <a:solidFill>
              <a:schemeClr val="tx1">
                <a:lumMod val="75000"/>
                <a:lumOff val="25000"/>
              </a:schemeClr>
            </a:solidFill>
          </a:endParaRPr>
        </a:p>
      </dsp:txBody>
      <dsp:txXfrm rot="10800000">
        <a:off x="1323880" y="1867"/>
        <a:ext cx="3963993" cy="578060"/>
      </dsp:txXfrm>
    </dsp:sp>
    <dsp:sp modelId="{D9D1E499-2A48-4C0E-93C4-F051D2392980}">
      <dsp:nvSpPr>
        <dsp:cNvPr id="0" name=""/>
        <dsp:cNvSpPr/>
      </dsp:nvSpPr>
      <dsp:spPr>
        <a:xfrm>
          <a:off x="890334" y="1867"/>
          <a:ext cx="578060" cy="57806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277528D8-370D-47D2-8904-AA8F96CA66BD}">
      <dsp:nvSpPr>
        <dsp:cNvPr id="0" name=""/>
        <dsp:cNvSpPr/>
      </dsp:nvSpPr>
      <dsp:spPr>
        <a:xfrm rot="10800000">
          <a:off x="1179365" y="752483"/>
          <a:ext cx="4108508" cy="578060"/>
        </a:xfrm>
        <a:prstGeom prst="homePlate">
          <a:avLst/>
        </a:prstGeom>
        <a:solidFill>
          <a:schemeClr val="accent2">
            <a:lumMod val="20000"/>
            <a:lumOff val="8000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909" tIns="64770" rIns="120904" bIns="64770" numCol="1" spcCol="1270" anchor="ctr" anchorCtr="0">
          <a:noAutofit/>
        </a:bodyPr>
        <a:lstStyle/>
        <a:p>
          <a:pPr marL="0" lvl="0" indent="0" algn="ctr" defTabSz="755650">
            <a:lnSpc>
              <a:spcPct val="90000"/>
            </a:lnSpc>
            <a:spcBef>
              <a:spcPct val="0"/>
            </a:spcBef>
            <a:spcAft>
              <a:spcPct val="35000"/>
            </a:spcAft>
            <a:buNone/>
          </a:pPr>
          <a:r>
            <a:rPr lang="es-MX" sz="1700" kern="1200">
              <a:solidFill>
                <a:schemeClr val="tx1">
                  <a:lumMod val="75000"/>
                  <a:lumOff val="25000"/>
                </a:schemeClr>
              </a:solidFill>
            </a:rPr>
            <a:t>Planificación de la acción.</a:t>
          </a:r>
          <a:endParaRPr lang="es-CO" sz="1700" kern="1200">
            <a:solidFill>
              <a:schemeClr val="tx1">
                <a:lumMod val="75000"/>
                <a:lumOff val="25000"/>
              </a:schemeClr>
            </a:solidFill>
          </a:endParaRPr>
        </a:p>
      </dsp:txBody>
      <dsp:txXfrm rot="10800000">
        <a:off x="1323880" y="752483"/>
        <a:ext cx="3963993" cy="578060"/>
      </dsp:txXfrm>
    </dsp:sp>
    <dsp:sp modelId="{5D7AC4CD-527D-4E01-8069-0FC627F656BC}">
      <dsp:nvSpPr>
        <dsp:cNvPr id="0" name=""/>
        <dsp:cNvSpPr/>
      </dsp:nvSpPr>
      <dsp:spPr>
        <a:xfrm>
          <a:off x="890334" y="752483"/>
          <a:ext cx="578060" cy="5780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A1486551-B4E0-46F9-96AA-3BEBAB6F76FE}">
      <dsp:nvSpPr>
        <dsp:cNvPr id="0" name=""/>
        <dsp:cNvSpPr/>
      </dsp:nvSpPr>
      <dsp:spPr>
        <a:xfrm rot="10800000">
          <a:off x="1179365" y="1503099"/>
          <a:ext cx="4108508" cy="578060"/>
        </a:xfrm>
        <a:prstGeom prst="homePlate">
          <a:avLst/>
        </a:prstGeom>
        <a:solidFill>
          <a:schemeClr val="accent3">
            <a:lumMod val="20000"/>
            <a:lumOff val="8000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909" tIns="64770" rIns="120904" bIns="64770" numCol="1" spcCol="1270" anchor="ctr" anchorCtr="0">
          <a:noAutofit/>
        </a:bodyPr>
        <a:lstStyle/>
        <a:p>
          <a:pPr marL="0" lvl="0" indent="0" algn="ctr" defTabSz="755650">
            <a:lnSpc>
              <a:spcPct val="90000"/>
            </a:lnSpc>
            <a:spcBef>
              <a:spcPct val="0"/>
            </a:spcBef>
            <a:spcAft>
              <a:spcPct val="35000"/>
            </a:spcAft>
            <a:buNone/>
          </a:pPr>
          <a:r>
            <a:rPr lang="es-MX" sz="1700" kern="1200">
              <a:solidFill>
                <a:schemeClr val="tx1">
                  <a:lumMod val="75000"/>
                  <a:lumOff val="25000"/>
                </a:schemeClr>
              </a:solidFill>
            </a:rPr>
            <a:t>Evaluación de lo realizado.</a:t>
          </a:r>
          <a:endParaRPr lang="es-CO" sz="1700" kern="1200">
            <a:solidFill>
              <a:schemeClr val="tx1">
                <a:lumMod val="75000"/>
                <a:lumOff val="25000"/>
              </a:schemeClr>
            </a:solidFill>
          </a:endParaRPr>
        </a:p>
      </dsp:txBody>
      <dsp:txXfrm rot="10800000">
        <a:off x="1323880" y="1503099"/>
        <a:ext cx="3963993" cy="578060"/>
      </dsp:txXfrm>
    </dsp:sp>
    <dsp:sp modelId="{3C984434-A075-4677-8ED0-A56BC8921A5E}">
      <dsp:nvSpPr>
        <dsp:cNvPr id="0" name=""/>
        <dsp:cNvSpPr/>
      </dsp:nvSpPr>
      <dsp:spPr>
        <a:xfrm>
          <a:off x="890334" y="1503099"/>
          <a:ext cx="578060" cy="5780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F567FEA4-24B5-4FA7-86CD-436BBBF36600}">
      <dsp:nvSpPr>
        <dsp:cNvPr id="0" name=""/>
        <dsp:cNvSpPr/>
      </dsp:nvSpPr>
      <dsp:spPr>
        <a:xfrm rot="10800000">
          <a:off x="1179365" y="2253715"/>
          <a:ext cx="4108508" cy="578060"/>
        </a:xfrm>
        <a:prstGeom prst="homePlate">
          <a:avLst/>
        </a:prstGeom>
        <a:solidFill>
          <a:schemeClr val="accent4">
            <a:lumMod val="20000"/>
            <a:lumOff val="8000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909" tIns="64770" rIns="120904" bIns="64770" numCol="1" spcCol="1270" anchor="ctr" anchorCtr="0">
          <a:noAutofit/>
        </a:bodyPr>
        <a:lstStyle/>
        <a:p>
          <a:pPr marL="0" lvl="0" indent="0" algn="ctr" defTabSz="755650">
            <a:lnSpc>
              <a:spcPct val="90000"/>
            </a:lnSpc>
            <a:spcBef>
              <a:spcPct val="0"/>
            </a:spcBef>
            <a:spcAft>
              <a:spcPct val="35000"/>
            </a:spcAft>
            <a:buNone/>
          </a:pPr>
          <a:r>
            <a:rPr lang="es-MX" sz="1700" kern="1200">
              <a:solidFill>
                <a:schemeClr val="tx1">
                  <a:lumMod val="75000"/>
                  <a:lumOff val="25000"/>
                </a:schemeClr>
              </a:solidFill>
            </a:rPr>
            <a:t>Re-planificación de la acción futura.</a:t>
          </a:r>
          <a:endParaRPr lang="es-CO" sz="1700" kern="1200">
            <a:solidFill>
              <a:schemeClr val="tx1">
                <a:lumMod val="75000"/>
                <a:lumOff val="25000"/>
              </a:schemeClr>
            </a:solidFill>
          </a:endParaRPr>
        </a:p>
      </dsp:txBody>
      <dsp:txXfrm rot="10800000">
        <a:off x="1323880" y="2253715"/>
        <a:ext cx="3963993" cy="578060"/>
      </dsp:txXfrm>
    </dsp:sp>
    <dsp:sp modelId="{92C3BA48-8A78-467B-A94E-454AEA5D7325}">
      <dsp:nvSpPr>
        <dsp:cNvPr id="0" name=""/>
        <dsp:cNvSpPr/>
      </dsp:nvSpPr>
      <dsp:spPr>
        <a:xfrm>
          <a:off x="890334" y="2253715"/>
          <a:ext cx="578060" cy="57806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5000" r="-45000"/>
          </a:stretch>
        </a:blip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2FD87495-8029-4290-9AC2-CEE9E50765D4}">
      <dsp:nvSpPr>
        <dsp:cNvPr id="0" name=""/>
        <dsp:cNvSpPr/>
      </dsp:nvSpPr>
      <dsp:spPr>
        <a:xfrm rot="10800000">
          <a:off x="1179365" y="3004331"/>
          <a:ext cx="4108508" cy="578060"/>
        </a:xfrm>
        <a:prstGeom prst="homePlate">
          <a:avLst/>
        </a:prstGeom>
        <a:solidFill>
          <a:schemeClr val="accent5">
            <a:lumMod val="20000"/>
            <a:lumOff val="80000"/>
          </a:schemeClr>
        </a:soli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909" tIns="64770" rIns="120904" bIns="64770" numCol="1" spcCol="1270" anchor="ctr" anchorCtr="0">
          <a:noAutofit/>
        </a:bodyPr>
        <a:lstStyle/>
        <a:p>
          <a:pPr marL="0" lvl="0" indent="0" algn="ctr" defTabSz="755650">
            <a:lnSpc>
              <a:spcPct val="90000"/>
            </a:lnSpc>
            <a:spcBef>
              <a:spcPct val="0"/>
            </a:spcBef>
            <a:spcAft>
              <a:spcPct val="35000"/>
            </a:spcAft>
            <a:buNone/>
          </a:pPr>
          <a:r>
            <a:rPr lang="es-MX" sz="1700" kern="1200" dirty="0" err="1">
              <a:solidFill>
                <a:schemeClr val="tx1">
                  <a:lumMod val="75000"/>
                  <a:lumOff val="25000"/>
                </a:schemeClr>
              </a:solidFill>
            </a:rPr>
            <a:t>Re-evaluación</a:t>
          </a:r>
          <a:r>
            <a:rPr lang="es-MX" sz="1700" kern="1200" dirty="0">
              <a:solidFill>
                <a:schemeClr val="tx1">
                  <a:lumMod val="75000"/>
                  <a:lumOff val="25000"/>
                </a:schemeClr>
              </a:solidFill>
            </a:rPr>
            <a:t> del diagnóstico preliminar.</a:t>
          </a:r>
          <a:endParaRPr lang="es-CO" sz="1700" kern="1200" dirty="0">
            <a:solidFill>
              <a:schemeClr val="tx1">
                <a:lumMod val="75000"/>
                <a:lumOff val="25000"/>
              </a:schemeClr>
            </a:solidFill>
          </a:endParaRPr>
        </a:p>
      </dsp:txBody>
      <dsp:txXfrm rot="10800000">
        <a:off x="1323880" y="3004331"/>
        <a:ext cx="3963993" cy="578060"/>
      </dsp:txXfrm>
    </dsp:sp>
    <dsp:sp modelId="{5071B428-7FFB-40F6-8684-23678A8C3A95}">
      <dsp:nvSpPr>
        <dsp:cNvPr id="0" name=""/>
        <dsp:cNvSpPr/>
      </dsp:nvSpPr>
      <dsp:spPr>
        <a:xfrm>
          <a:off x="890334" y="3004331"/>
          <a:ext cx="578060" cy="578060"/>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45000" r="-45000"/>
          </a:stretch>
        </a:blip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204964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2123986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2254634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4305DA2-052F-4449-8E65-F7952D7B9345}" type="slidenum">
              <a:rPr lang="es-CO" smtClean="0"/>
              <a:t>‹Nº›</a:t>
            </a:fld>
            <a:endParaRPr lang="es-CO"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5554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1780852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319613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2646844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4096355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4230933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148626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232850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156943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349214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27456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132569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414324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340866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C16354A-0CBC-4BB7-B494-0432619E5280}" type="datetimeFigureOut">
              <a:rPr lang="es-CO" smtClean="0"/>
              <a:t>28/01/2022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418220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C16354A-0CBC-4BB7-B494-0432619E5280}" type="datetimeFigureOut">
              <a:rPr lang="es-CO" smtClean="0"/>
              <a:t>28/01/2022</a:t>
            </a:fld>
            <a:endParaRPr lang="es-CO"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CO"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4305DA2-052F-4449-8E65-F7952D7B9345}" type="slidenum">
              <a:rPr lang="es-CO" smtClean="0"/>
              <a:t>‹Nº›</a:t>
            </a:fld>
            <a:endParaRPr lang="es-CO" dirty="0"/>
          </a:p>
        </p:txBody>
      </p:sp>
    </p:spTree>
    <p:extLst>
      <p:ext uri="{BB962C8B-B14F-4D97-AF65-F5344CB8AC3E}">
        <p14:creationId xmlns:p14="http://schemas.microsoft.com/office/powerpoint/2010/main" val="245490204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8" Type="http://schemas.openxmlformats.org/officeDocument/2006/relationships/hyperlink" Target="http://biblioteca.clacso.edu.ar/gsdl/collect/clacso/index/assoc/D1599.dir/gomez.pdf" TargetMode="External"/><Relationship Id="rId3" Type="http://schemas.openxmlformats.org/officeDocument/2006/relationships/hyperlink" Target="http://educacion.idoneos.com/index.php/124370" TargetMode="External"/><Relationship Id="rId7" Type="http://schemas.openxmlformats.org/officeDocument/2006/relationships/hyperlink" Target="https://www.opusvida.com/paulo-freire/3/" TargetMode="External"/><Relationship Id="rId12" Type="http://schemas.openxmlformats.org/officeDocument/2006/relationships/hyperlink" Target="https://pregradoaulas.udistrital.edu.co/pluginfile.php/404039/mod_folder/content/0/Pedagogia%20de%20la%20autonomia.pdf?forcedownload=1" TargetMode="External"/><Relationship Id="rId2" Type="http://schemas.openxmlformats.org/officeDocument/2006/relationships/hyperlink" Target="http://www.avizora.com/publicaciones/biografias/textos/textos_f/0006_freire_paulo.htm" TargetMode="External"/><Relationship Id="rId1" Type="http://schemas.openxmlformats.org/officeDocument/2006/relationships/slideLayout" Target="../slideLayouts/slideLayout18.xml"/><Relationship Id="rId6" Type="http://schemas.openxmlformats.org/officeDocument/2006/relationships/hyperlink" Target="https://www.youtube.com/watch?v=t-Y8W6Ns90U" TargetMode="External"/><Relationship Id="rId11" Type="http://schemas.openxmlformats.org/officeDocument/2006/relationships/hyperlink" Target="https://pregradoaulas.udistrital.edu.co/pluginfile.php/404039/mod_folder/content/0/Extension%20o%20comunicacion.pdf?forcedownload=1" TargetMode="External"/><Relationship Id="rId5" Type="http://schemas.openxmlformats.org/officeDocument/2006/relationships/hyperlink" Target="https://sites.google.com/site/obrasdepaulofreire/principales-obras" TargetMode="External"/><Relationship Id="rId10" Type="http://schemas.openxmlformats.org/officeDocument/2006/relationships/hyperlink" Target="https://pregradoaulas.udistrital.edu.co/pluginfile.php/404039/mod_folder/content/0/Cartas%20a%20quien%20pretende%20ense%C3%B1ar.pdf?forcedownload=1" TargetMode="External"/><Relationship Id="rId4" Type="http://schemas.openxmlformats.org/officeDocument/2006/relationships/hyperlink" Target="http://www.paginadigital.com.ar/articulos/2007/2007prim/educacion2/paulo-freire-educacion-d-200507.asp" TargetMode="External"/><Relationship Id="rId9" Type="http://schemas.openxmlformats.org/officeDocument/2006/relationships/hyperlink" Target="http://biblioteca.clacso.edu.ar/clacso/se/20200306042539/Paulo-Freire-mas-que-nunca.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pregradoaulas.udistrital.edu.co/pluginfile.php/404039/mod_folder/content/0/Pedagogia%20de%20la%20indignacion.pdf?forcedownload=1" TargetMode="External"/><Relationship Id="rId2" Type="http://schemas.openxmlformats.org/officeDocument/2006/relationships/hyperlink" Target="https://pregradoaulas.udistrital.edu.co/pluginfile.php/404039/mod_folder/content/0/Pedagogia%20de%20la%20Esperanza.pdf?forcedownload=1" TargetMode="External"/><Relationship Id="rId1" Type="http://schemas.openxmlformats.org/officeDocument/2006/relationships/slideLayout" Target="../slideLayouts/slideLayout18.xml"/><Relationship Id="rId5" Type="http://schemas.openxmlformats.org/officeDocument/2006/relationships/hyperlink" Target="https://pregradoaulas.udistrital.edu.co/pluginfile.php/404039/mod_folder/content/0/Por%20una%20pedagog%C3%ADa%20de%20la%20pregunta.pdf?forcedownload=1" TargetMode="External"/><Relationship Id="rId4" Type="http://schemas.openxmlformats.org/officeDocument/2006/relationships/hyperlink" Target="https://pregradoaulas.udistrital.edu.co/pluginfile.php/404039/mod_folder/content/0/Pedagogia%20del%20Oprimido.pdf?forcedownload=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ítulo 11">
            <a:extLst>
              <a:ext uri="{FF2B5EF4-FFF2-40B4-BE49-F238E27FC236}">
                <a16:creationId xmlns:a16="http://schemas.microsoft.com/office/drawing/2014/main" id="{315D3DC9-F95C-4A37-A6ED-7D7BD47EB407}"/>
              </a:ext>
            </a:extLst>
          </p:cNvPr>
          <p:cNvSpPr>
            <a:spLocks noGrp="1"/>
          </p:cNvSpPr>
          <p:nvPr>
            <p:ph type="subTitle" idx="1"/>
          </p:nvPr>
        </p:nvSpPr>
        <p:spPr/>
        <p:txBody>
          <a:bodyPr/>
          <a:lstStyle/>
          <a:p>
            <a:endParaRPr lang="es-CO"/>
          </a:p>
        </p:txBody>
      </p:sp>
      <p:pic>
        <p:nvPicPr>
          <p:cNvPr id="5" name="Marcador de contenido 4">
            <a:extLst>
              <a:ext uri="{FF2B5EF4-FFF2-40B4-BE49-F238E27FC236}">
                <a16:creationId xmlns:a16="http://schemas.microsoft.com/office/drawing/2014/main" id="{65C14DFE-61DF-45DF-B70B-449C2909B24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 y="-136000"/>
            <a:ext cx="12192000" cy="6994000"/>
          </a:xfrm>
        </p:spPr>
      </p:pic>
      <p:sp>
        <p:nvSpPr>
          <p:cNvPr id="14" name="CuadroTexto 13">
            <a:extLst>
              <a:ext uri="{FF2B5EF4-FFF2-40B4-BE49-F238E27FC236}">
                <a16:creationId xmlns:a16="http://schemas.microsoft.com/office/drawing/2014/main" id="{D9203E5B-D9F3-4727-91A3-604CE06A5FA2}"/>
              </a:ext>
            </a:extLst>
          </p:cNvPr>
          <p:cNvSpPr txBox="1"/>
          <p:nvPr/>
        </p:nvSpPr>
        <p:spPr>
          <a:xfrm>
            <a:off x="6167120" y="4204221"/>
            <a:ext cx="6024879" cy="1107996"/>
          </a:xfrm>
          <a:prstGeom prst="rect">
            <a:avLst/>
          </a:prstGeom>
          <a:solidFill>
            <a:schemeClr val="accent2">
              <a:lumMod val="50000"/>
            </a:schemeClr>
          </a:solidFill>
        </p:spPr>
        <p:txBody>
          <a:bodyPr wrap="square" rtlCol="0">
            <a:spAutoFit/>
          </a:bodyPr>
          <a:lstStyle/>
          <a:p>
            <a:pPr algn="ctr"/>
            <a:r>
              <a:rPr lang="es-CO" sz="6600" dirty="0">
                <a:solidFill>
                  <a:schemeClr val="bg1"/>
                </a:solidFill>
                <a:effectLst>
                  <a:outerShdw blurRad="38100" dist="38100" dir="2700000" algn="tl">
                    <a:srgbClr val="000000">
                      <a:alpha val="43137"/>
                    </a:srgbClr>
                  </a:outerShdw>
                </a:effectLst>
                <a:latin typeface="Adobe Fan Heiti Std B" panose="020B0700000000000000" pitchFamily="34" charset="-128"/>
                <a:ea typeface="Adobe Fan Heiti Std B" panose="020B0700000000000000" pitchFamily="34" charset="-128"/>
              </a:rPr>
              <a:t>Paulo Freire</a:t>
            </a:r>
          </a:p>
        </p:txBody>
      </p:sp>
      <p:sp>
        <p:nvSpPr>
          <p:cNvPr id="15" name="CuadroTexto 14">
            <a:extLst>
              <a:ext uri="{FF2B5EF4-FFF2-40B4-BE49-F238E27FC236}">
                <a16:creationId xmlns:a16="http://schemas.microsoft.com/office/drawing/2014/main" id="{F749F3DC-5C3A-4B24-AB71-CD9082C4F56D}"/>
              </a:ext>
            </a:extLst>
          </p:cNvPr>
          <p:cNvSpPr txBox="1"/>
          <p:nvPr/>
        </p:nvSpPr>
        <p:spPr>
          <a:xfrm>
            <a:off x="6167120" y="5318759"/>
            <a:ext cx="6024880" cy="1538883"/>
          </a:xfrm>
          <a:prstGeom prst="rect">
            <a:avLst/>
          </a:prstGeom>
          <a:solidFill>
            <a:schemeClr val="bg1">
              <a:lumMod val="75000"/>
            </a:schemeClr>
          </a:solidFill>
        </p:spPr>
        <p:txBody>
          <a:bodyPr wrap="square" rtlCol="0">
            <a:spAutoFit/>
          </a:bodyPr>
          <a:lstStyle/>
          <a:p>
            <a:pPr algn="ctr"/>
            <a:r>
              <a:rPr lang="es-CO" sz="2000" dirty="0">
                <a:solidFill>
                  <a:schemeClr val="bg1"/>
                </a:solidFill>
                <a:effectLst>
                  <a:outerShdw blurRad="38100" dist="38100" dir="2700000" algn="tl">
                    <a:srgbClr val="000000">
                      <a:alpha val="43137"/>
                    </a:srgbClr>
                  </a:outerShdw>
                </a:effectLst>
                <a:latin typeface="Adobe Caslon Pro Bold" panose="0205070206050A020403" pitchFamily="18" charset="0"/>
              </a:rPr>
              <a:t>Universidad Distrital Francisco José de Caldas</a:t>
            </a:r>
            <a:br>
              <a:rPr lang="es-CO" sz="2000" dirty="0">
                <a:solidFill>
                  <a:schemeClr val="bg1"/>
                </a:solidFill>
                <a:effectLst>
                  <a:outerShdw blurRad="38100" dist="38100" dir="2700000" algn="tl">
                    <a:srgbClr val="000000">
                      <a:alpha val="43137"/>
                    </a:srgbClr>
                  </a:outerShdw>
                </a:effectLst>
                <a:latin typeface="Adobe Caslon Pro Bold" panose="0205070206050A020403" pitchFamily="18" charset="0"/>
              </a:rPr>
            </a:br>
            <a:r>
              <a:rPr lang="es-CO" sz="2000" b="0" i="0" dirty="0">
                <a:solidFill>
                  <a:schemeClr val="bg1"/>
                </a:solidFill>
                <a:effectLst>
                  <a:outerShdw blurRad="38100" dist="38100" dir="2700000" algn="tl">
                    <a:srgbClr val="000000">
                      <a:alpha val="43137"/>
                    </a:srgbClr>
                  </a:outerShdw>
                </a:effectLst>
                <a:latin typeface="Adobe Caslon Pro Bold" panose="0205070206050A020403" pitchFamily="18" charset="0"/>
              </a:rPr>
              <a:t>Prácticas de Educación Comunitaria </a:t>
            </a:r>
            <a:br>
              <a:rPr lang="es-CO" sz="2000" b="0" i="0" dirty="0">
                <a:solidFill>
                  <a:schemeClr val="bg1"/>
                </a:solidFill>
                <a:effectLst>
                  <a:outerShdw blurRad="38100" dist="38100" dir="2700000" algn="tl">
                    <a:srgbClr val="000000">
                      <a:alpha val="43137"/>
                    </a:srgbClr>
                  </a:outerShdw>
                </a:effectLst>
                <a:latin typeface="Adobe Caslon Pro Bold" panose="0205070206050A020403" pitchFamily="18" charset="0"/>
              </a:rPr>
            </a:br>
            <a:r>
              <a:rPr lang="es-CO" sz="2000" b="0" i="0" dirty="0">
                <a:solidFill>
                  <a:schemeClr val="bg1"/>
                </a:solidFill>
                <a:effectLst>
                  <a:outerShdw blurRad="38100" dist="38100" dir="2700000" algn="tl">
                    <a:srgbClr val="000000">
                      <a:alpha val="43137"/>
                    </a:srgbClr>
                  </a:outerShdw>
                </a:effectLst>
                <a:latin typeface="Adobe Caslon Pro Bold" panose="0205070206050A020403" pitchFamily="18" charset="0"/>
              </a:rPr>
              <a:t>Adriana López Camacho</a:t>
            </a:r>
          </a:p>
          <a:p>
            <a:pPr algn="ctr"/>
            <a:r>
              <a:rPr lang="es-CO" sz="2000" dirty="0">
                <a:solidFill>
                  <a:schemeClr val="bg1"/>
                </a:solidFill>
                <a:effectLst>
                  <a:outerShdw blurRad="38100" dist="38100" dir="2700000" algn="tl">
                    <a:srgbClr val="000000">
                      <a:alpha val="43137"/>
                    </a:srgbClr>
                  </a:outerShdw>
                </a:effectLst>
                <a:latin typeface="Adobe Caslon Pro Bold" panose="0205070206050A020403" pitchFamily="18" charset="0"/>
              </a:rPr>
              <a:t>Biografía y propuesta de un educador.</a:t>
            </a:r>
            <a:br>
              <a:rPr lang="es-CO" sz="1200" dirty="0">
                <a:solidFill>
                  <a:schemeClr val="bg1"/>
                </a:solidFill>
                <a:effectLst>
                  <a:outerShdw blurRad="38100" dist="38100" dir="2700000" algn="tl">
                    <a:srgbClr val="000000">
                      <a:alpha val="43137"/>
                    </a:srgbClr>
                  </a:outerShdw>
                </a:effectLst>
              </a:rPr>
            </a:br>
            <a:r>
              <a:rPr lang="es-CO" sz="1400" dirty="0">
                <a:solidFill>
                  <a:schemeClr val="bg1"/>
                </a:solidFill>
              </a:rPr>
              <a:t>Imagen de Opus vidas “biografías críticas”</a:t>
            </a:r>
            <a:endParaRPr lang="es-CO" sz="1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6810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913774" y="392744"/>
            <a:ext cx="10364452" cy="1605094"/>
          </a:xfrm>
        </p:spPr>
        <p:txBody>
          <a:bodyPr>
            <a:normAutofit/>
          </a:bodyPr>
          <a:lstStyle/>
          <a:p>
            <a:pPr algn="ctr"/>
            <a:r>
              <a:rPr lang="es-MX" sz="4000" b="1" cap="none" dirty="0">
                <a:ln>
                  <a:solidFill>
                    <a:schemeClr val="bg1"/>
                  </a:solidFill>
                </a:ln>
                <a:solidFill>
                  <a:schemeClr val="accent2">
                    <a:lumMod val="50000"/>
                  </a:schemeClr>
                </a:solidFill>
                <a:latin typeface="Adobe Garamond Pro Bold" panose="02020702060506020403" pitchFamily="18" charset="0"/>
              </a:rPr>
              <a:t>Objetivos de la educación popular</a:t>
            </a:r>
            <a:endParaRPr lang="es-CO" sz="4000" b="1" cap="none" dirty="0">
              <a:ln>
                <a:solidFill>
                  <a:schemeClr val="bg1"/>
                </a:solidFill>
              </a:ln>
              <a:solidFill>
                <a:schemeClr val="accent2">
                  <a:lumMod val="50000"/>
                </a:schemeClr>
              </a:solidFill>
              <a:latin typeface="Adobe Garamond Pro Bold" panose="02020702060506020403" pitchFamily="18" charset="0"/>
            </a:endParaRPr>
          </a:p>
        </p:txBody>
      </p:sp>
      <p:sp>
        <p:nvSpPr>
          <p:cNvPr id="3" name="Marcador de texto 2">
            <a:extLst>
              <a:ext uri="{FF2B5EF4-FFF2-40B4-BE49-F238E27FC236}">
                <a16:creationId xmlns:a16="http://schemas.microsoft.com/office/drawing/2014/main" id="{BDEC3E69-057C-494D-AE88-2349CFFD710C}"/>
              </a:ext>
            </a:extLst>
          </p:cNvPr>
          <p:cNvSpPr>
            <a:spLocks noGrp="1"/>
          </p:cNvSpPr>
          <p:nvPr>
            <p:ph type="body" idx="1"/>
          </p:nvPr>
        </p:nvSpPr>
        <p:spPr>
          <a:xfrm>
            <a:off x="689700" y="2182465"/>
            <a:ext cx="3298976" cy="576262"/>
          </a:xfrm>
        </p:spPr>
        <p:txBody>
          <a:bodyPr/>
          <a:lstStyle/>
          <a:p>
            <a:r>
              <a:rPr lang="es-CO" b="1" cap="none" dirty="0"/>
              <a:t>Punto de partida</a:t>
            </a:r>
          </a:p>
        </p:txBody>
      </p:sp>
      <p:sp>
        <p:nvSpPr>
          <p:cNvPr id="9" name="Marcador de texto 8">
            <a:extLst>
              <a:ext uri="{FF2B5EF4-FFF2-40B4-BE49-F238E27FC236}">
                <a16:creationId xmlns:a16="http://schemas.microsoft.com/office/drawing/2014/main" id="{476EBD73-7490-4AEB-A56D-7BB7CA8EACA6}"/>
              </a:ext>
            </a:extLst>
          </p:cNvPr>
          <p:cNvSpPr>
            <a:spLocks noGrp="1"/>
          </p:cNvSpPr>
          <p:nvPr>
            <p:ph type="body" sz="half" idx="15"/>
          </p:nvPr>
        </p:nvSpPr>
        <p:spPr>
          <a:xfrm>
            <a:off x="912984" y="2943355"/>
            <a:ext cx="3298976" cy="2847845"/>
          </a:xfrm>
        </p:spPr>
        <p:txBody>
          <a:bodyPr/>
          <a:lstStyle/>
          <a:p>
            <a:pPr marL="342900" indent="-342900" algn="l">
              <a:buAutoNum type="arabicPeriod"/>
            </a:pPr>
            <a:endParaRPr lang="es-CO" cap="none" dirty="0"/>
          </a:p>
          <a:p>
            <a:pPr marL="342900" indent="-342900" algn="l">
              <a:buFont typeface="Arial" panose="020B0604020202020204" pitchFamily="34" charset="0"/>
              <a:buChar char="•"/>
            </a:pPr>
            <a:r>
              <a:rPr lang="es-CO" sz="1800" cap="none" dirty="0"/>
              <a:t>Realidad de los sujetos.</a:t>
            </a:r>
          </a:p>
          <a:p>
            <a:pPr marL="342900" indent="-342900" algn="l">
              <a:buFont typeface="Arial" panose="020B0604020202020204" pitchFamily="34" charset="0"/>
              <a:buChar char="•"/>
            </a:pPr>
            <a:r>
              <a:rPr lang="es-CO" sz="1800" cap="none" dirty="0"/>
              <a:t>Descubrir las relaciones de opresión y procesos que las formaron.</a:t>
            </a:r>
          </a:p>
        </p:txBody>
      </p:sp>
      <p:sp>
        <p:nvSpPr>
          <p:cNvPr id="5" name="Marcador de texto 4">
            <a:extLst>
              <a:ext uri="{FF2B5EF4-FFF2-40B4-BE49-F238E27FC236}">
                <a16:creationId xmlns:a16="http://schemas.microsoft.com/office/drawing/2014/main" id="{56506250-EABC-4199-BDA4-CE38A9DAD26D}"/>
              </a:ext>
            </a:extLst>
          </p:cNvPr>
          <p:cNvSpPr>
            <a:spLocks noGrp="1"/>
          </p:cNvSpPr>
          <p:nvPr>
            <p:ph type="body" sz="quarter" idx="3"/>
          </p:nvPr>
        </p:nvSpPr>
        <p:spPr>
          <a:xfrm>
            <a:off x="4335226" y="2367093"/>
            <a:ext cx="3291521" cy="576262"/>
          </a:xfrm>
        </p:spPr>
        <p:txBody>
          <a:bodyPr/>
          <a:lstStyle/>
          <a:p>
            <a:r>
              <a:rPr lang="es-CO" b="1" cap="none" dirty="0"/>
              <a:t>Énfasis en proceso, no en el resultado</a:t>
            </a:r>
          </a:p>
        </p:txBody>
      </p:sp>
      <p:sp>
        <p:nvSpPr>
          <p:cNvPr id="10" name="Marcador de texto 9">
            <a:extLst>
              <a:ext uri="{FF2B5EF4-FFF2-40B4-BE49-F238E27FC236}">
                <a16:creationId xmlns:a16="http://schemas.microsoft.com/office/drawing/2014/main" id="{E7462D87-4D8E-4C23-9E0F-3D5D078E9BAB}"/>
              </a:ext>
            </a:extLst>
          </p:cNvPr>
          <p:cNvSpPr>
            <a:spLocks noGrp="1"/>
          </p:cNvSpPr>
          <p:nvPr>
            <p:ph type="body" sz="half" idx="16"/>
          </p:nvPr>
        </p:nvSpPr>
        <p:spPr>
          <a:xfrm>
            <a:off x="4356284" y="2943355"/>
            <a:ext cx="3303351" cy="2847845"/>
          </a:xfrm>
        </p:spPr>
        <p:txBody>
          <a:bodyPr/>
          <a:lstStyle/>
          <a:p>
            <a:endParaRPr lang="es-CO" cap="none" dirty="0"/>
          </a:p>
          <a:p>
            <a:pPr marL="285750" indent="-285750" algn="l">
              <a:buFont typeface="Arial" panose="020B0604020202020204" pitchFamily="34" charset="0"/>
              <a:buChar char="•"/>
            </a:pPr>
            <a:r>
              <a:rPr lang="es-CO" sz="1800" cap="none" dirty="0"/>
              <a:t>Acentuar que las cosas no son como son por que sí, sino que tienen una razón y nacieron por causas y circunstancias. </a:t>
            </a:r>
          </a:p>
        </p:txBody>
      </p:sp>
      <p:sp>
        <p:nvSpPr>
          <p:cNvPr id="7" name="Marcador de texto 6">
            <a:extLst>
              <a:ext uri="{FF2B5EF4-FFF2-40B4-BE49-F238E27FC236}">
                <a16:creationId xmlns:a16="http://schemas.microsoft.com/office/drawing/2014/main" id="{033CE03E-4B5B-4914-A0F9-9D0730C77208}"/>
              </a:ext>
            </a:extLst>
          </p:cNvPr>
          <p:cNvSpPr>
            <a:spLocks noGrp="1"/>
          </p:cNvSpPr>
          <p:nvPr>
            <p:ph type="body" sz="quarter" idx="13"/>
          </p:nvPr>
        </p:nvSpPr>
        <p:spPr>
          <a:xfrm>
            <a:off x="7850821" y="2367093"/>
            <a:ext cx="3304928" cy="576262"/>
          </a:xfrm>
        </p:spPr>
        <p:txBody>
          <a:bodyPr/>
          <a:lstStyle/>
          <a:p>
            <a:r>
              <a:rPr lang="es-CO" b="1" cap="none" dirty="0"/>
              <a:t>Separar autoridad de criterio de verdad </a:t>
            </a:r>
          </a:p>
        </p:txBody>
      </p:sp>
      <p:sp>
        <p:nvSpPr>
          <p:cNvPr id="11" name="Marcador de texto 10">
            <a:extLst>
              <a:ext uri="{FF2B5EF4-FFF2-40B4-BE49-F238E27FC236}">
                <a16:creationId xmlns:a16="http://schemas.microsoft.com/office/drawing/2014/main" id="{EB38AAC8-DFDD-4676-BB75-62608AD0B161}"/>
              </a:ext>
            </a:extLst>
          </p:cNvPr>
          <p:cNvSpPr>
            <a:spLocks noGrp="1"/>
          </p:cNvSpPr>
          <p:nvPr>
            <p:ph type="body" sz="half" idx="17"/>
          </p:nvPr>
        </p:nvSpPr>
        <p:spPr/>
        <p:txBody>
          <a:bodyPr>
            <a:normAutofit lnSpcReduction="10000"/>
          </a:bodyPr>
          <a:lstStyle/>
          <a:p>
            <a:endParaRPr lang="es-CO" cap="none" dirty="0"/>
          </a:p>
          <a:p>
            <a:pPr marL="285750" indent="-285750" algn="l">
              <a:buFont typeface="Arial" panose="020B0604020202020204" pitchFamily="34" charset="0"/>
              <a:buChar char="•"/>
            </a:pPr>
            <a:r>
              <a:rPr lang="es-CO" sz="1800" cap="none" dirty="0"/>
              <a:t>Los estudiantes asumen ser protagonistas de su aprendizaje.</a:t>
            </a:r>
          </a:p>
          <a:p>
            <a:pPr marL="285750" indent="-285750" algn="l">
              <a:buFont typeface="Arial" panose="020B0604020202020204" pitchFamily="34" charset="0"/>
              <a:buChar char="•"/>
            </a:pPr>
            <a:r>
              <a:rPr lang="es-CO" sz="1800" cap="none" dirty="0"/>
              <a:t>Forman un criterio al compartir con otros. </a:t>
            </a:r>
          </a:p>
          <a:p>
            <a:pPr marL="285750" indent="-285750" algn="l">
              <a:buFont typeface="Arial" panose="020B0604020202020204" pitchFamily="34" charset="0"/>
              <a:buChar char="•"/>
            </a:pPr>
            <a:r>
              <a:rPr lang="es-CO" sz="1800" cap="none" dirty="0"/>
              <a:t>No sienten la presión o influencia del maestro. </a:t>
            </a:r>
          </a:p>
        </p:txBody>
      </p:sp>
      <p:cxnSp>
        <p:nvCxnSpPr>
          <p:cNvPr id="13" name="Conector recto 12">
            <a:extLst>
              <a:ext uri="{FF2B5EF4-FFF2-40B4-BE49-F238E27FC236}">
                <a16:creationId xmlns:a16="http://schemas.microsoft.com/office/drawing/2014/main" id="{F9ABBA80-5745-46F9-9CE1-6784A2695B9A}"/>
              </a:ext>
            </a:extLst>
          </p:cNvPr>
          <p:cNvCxnSpPr/>
          <p:nvPr/>
        </p:nvCxnSpPr>
        <p:spPr>
          <a:xfrm>
            <a:off x="3988676" y="1997838"/>
            <a:ext cx="0" cy="3403502"/>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0791BACA-D805-4C1E-9084-31E6517D8248}"/>
              </a:ext>
            </a:extLst>
          </p:cNvPr>
          <p:cNvCxnSpPr/>
          <p:nvPr/>
        </p:nvCxnSpPr>
        <p:spPr>
          <a:xfrm>
            <a:off x="7798690" y="2043908"/>
            <a:ext cx="0" cy="3403502"/>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962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11AA0D91-A1EE-4B69-8241-B1781056D524}"/>
              </a:ext>
            </a:extLst>
          </p:cNvPr>
          <p:cNvSpPr>
            <a:spLocks noGrp="1"/>
          </p:cNvSpPr>
          <p:nvPr>
            <p:ph type="title"/>
          </p:nvPr>
        </p:nvSpPr>
        <p:spPr/>
        <p:txBody>
          <a:bodyPr>
            <a:normAutofit/>
          </a:bodyPr>
          <a:lstStyle/>
          <a:p>
            <a:pPr algn="ctr"/>
            <a:r>
              <a:rPr lang="es-MX" sz="4000" b="1" cap="none" dirty="0">
                <a:ln>
                  <a:solidFill>
                    <a:schemeClr val="bg1"/>
                  </a:solidFill>
                </a:ln>
                <a:solidFill>
                  <a:schemeClr val="accent2">
                    <a:lumMod val="50000"/>
                  </a:schemeClr>
                </a:solidFill>
                <a:latin typeface="Adobe Garamond Pro Bold" panose="02020702060506020403" pitchFamily="18" charset="0"/>
              </a:rPr>
              <a:t>Objetivos</a:t>
            </a:r>
            <a:r>
              <a:rPr lang="es-MX" sz="4000" b="1" cap="none" dirty="0">
                <a:ln>
                  <a:solidFill>
                    <a:schemeClr val="bg1"/>
                  </a:solidFill>
                </a:ln>
                <a:solidFill>
                  <a:schemeClr val="accent1">
                    <a:lumMod val="75000"/>
                  </a:schemeClr>
                </a:solidFill>
                <a:latin typeface="Adobe Garamond Pro Bold" panose="02020702060506020403" pitchFamily="18" charset="0"/>
              </a:rPr>
              <a:t> </a:t>
            </a:r>
            <a:r>
              <a:rPr lang="es-MX" sz="4000" b="1" cap="none" dirty="0">
                <a:ln>
                  <a:solidFill>
                    <a:schemeClr val="bg1"/>
                  </a:solidFill>
                </a:ln>
                <a:solidFill>
                  <a:schemeClr val="accent2">
                    <a:lumMod val="50000"/>
                  </a:schemeClr>
                </a:solidFill>
                <a:latin typeface="Adobe Garamond Pro Bold" panose="02020702060506020403" pitchFamily="18" charset="0"/>
              </a:rPr>
              <a:t>de la educación popular</a:t>
            </a:r>
            <a:endParaRPr lang="es-CO" sz="4000" b="1" cap="none" dirty="0">
              <a:ln>
                <a:solidFill>
                  <a:schemeClr val="bg1"/>
                </a:solidFill>
              </a:ln>
              <a:solidFill>
                <a:schemeClr val="accent2">
                  <a:lumMod val="50000"/>
                </a:schemeClr>
              </a:solidFill>
              <a:latin typeface="Adobe Garamond Pro Bold" panose="02020702060506020403" pitchFamily="18" charset="0"/>
            </a:endParaRPr>
          </a:p>
        </p:txBody>
      </p:sp>
      <p:sp>
        <p:nvSpPr>
          <p:cNvPr id="2" name="Marcador de texto 1">
            <a:extLst>
              <a:ext uri="{FF2B5EF4-FFF2-40B4-BE49-F238E27FC236}">
                <a16:creationId xmlns:a16="http://schemas.microsoft.com/office/drawing/2014/main" id="{6F988082-1DCE-46EF-9793-D200182AC415}"/>
              </a:ext>
            </a:extLst>
          </p:cNvPr>
          <p:cNvSpPr>
            <a:spLocks noGrp="1"/>
          </p:cNvSpPr>
          <p:nvPr>
            <p:ph type="body" idx="1"/>
          </p:nvPr>
        </p:nvSpPr>
        <p:spPr>
          <a:xfrm>
            <a:off x="634920" y="2668848"/>
            <a:ext cx="3298976" cy="576262"/>
          </a:xfrm>
        </p:spPr>
        <p:txBody>
          <a:bodyPr/>
          <a:lstStyle/>
          <a:p>
            <a:r>
              <a:rPr lang="es-CO" b="1" cap="none" dirty="0"/>
              <a:t>Apuntalar la capacidad crítica</a:t>
            </a:r>
          </a:p>
        </p:txBody>
      </p:sp>
      <p:sp>
        <p:nvSpPr>
          <p:cNvPr id="9" name="Marcador de texto 8">
            <a:extLst>
              <a:ext uri="{FF2B5EF4-FFF2-40B4-BE49-F238E27FC236}">
                <a16:creationId xmlns:a16="http://schemas.microsoft.com/office/drawing/2014/main" id="{147540D8-EC99-429D-A7C4-EC9F4DF4B6A0}"/>
              </a:ext>
            </a:extLst>
          </p:cNvPr>
          <p:cNvSpPr>
            <a:spLocks noGrp="1"/>
          </p:cNvSpPr>
          <p:nvPr>
            <p:ph type="body" sz="half" idx="15"/>
          </p:nvPr>
        </p:nvSpPr>
        <p:spPr>
          <a:xfrm>
            <a:off x="913774" y="3248155"/>
            <a:ext cx="3298976" cy="2847845"/>
          </a:xfrm>
        </p:spPr>
        <p:txBody>
          <a:bodyPr>
            <a:normAutofit/>
          </a:bodyPr>
          <a:lstStyle/>
          <a:p>
            <a:endParaRPr lang="es-CO" sz="1600" cap="none" dirty="0"/>
          </a:p>
          <a:p>
            <a:pPr marL="285750" indent="-285750" algn="l">
              <a:buFont typeface="Arial" panose="020B0604020202020204" pitchFamily="34" charset="0"/>
              <a:buChar char="•"/>
            </a:pPr>
            <a:r>
              <a:rPr lang="es-CO" sz="1800" cap="none" dirty="0"/>
              <a:t>Libertad de pensar, de elegir y construir.</a:t>
            </a:r>
          </a:p>
        </p:txBody>
      </p:sp>
      <p:sp>
        <p:nvSpPr>
          <p:cNvPr id="3" name="Marcador de texto 2">
            <a:extLst>
              <a:ext uri="{FF2B5EF4-FFF2-40B4-BE49-F238E27FC236}">
                <a16:creationId xmlns:a16="http://schemas.microsoft.com/office/drawing/2014/main" id="{13E00BF2-3400-4E11-88FE-A2F537C2488C}"/>
              </a:ext>
            </a:extLst>
          </p:cNvPr>
          <p:cNvSpPr>
            <a:spLocks noGrp="1"/>
          </p:cNvSpPr>
          <p:nvPr>
            <p:ph type="body" sz="quarter" idx="3"/>
          </p:nvPr>
        </p:nvSpPr>
        <p:spPr>
          <a:xfrm>
            <a:off x="4452389" y="2671893"/>
            <a:ext cx="3291521" cy="576262"/>
          </a:xfrm>
        </p:spPr>
        <p:txBody>
          <a:bodyPr/>
          <a:lstStyle/>
          <a:p>
            <a:r>
              <a:rPr lang="es-CO" b="1" cap="none" dirty="0"/>
              <a:t>Desarrollar el núcleo del buen sentido</a:t>
            </a:r>
          </a:p>
        </p:txBody>
      </p:sp>
      <p:sp>
        <p:nvSpPr>
          <p:cNvPr id="10" name="Marcador de texto 9">
            <a:extLst>
              <a:ext uri="{FF2B5EF4-FFF2-40B4-BE49-F238E27FC236}">
                <a16:creationId xmlns:a16="http://schemas.microsoft.com/office/drawing/2014/main" id="{632EB4B4-5D9B-43BD-B9AB-84D33A12A8D1}"/>
              </a:ext>
            </a:extLst>
          </p:cNvPr>
          <p:cNvSpPr>
            <a:spLocks noGrp="1"/>
          </p:cNvSpPr>
          <p:nvPr>
            <p:ph type="body" sz="half" idx="16"/>
          </p:nvPr>
        </p:nvSpPr>
        <p:spPr>
          <a:xfrm>
            <a:off x="4377848" y="3248155"/>
            <a:ext cx="3303351" cy="2847845"/>
          </a:xfrm>
        </p:spPr>
        <p:txBody>
          <a:bodyPr>
            <a:normAutofit/>
          </a:bodyPr>
          <a:lstStyle/>
          <a:p>
            <a:endParaRPr lang="es-CO" sz="1600" cap="none" dirty="0"/>
          </a:p>
          <a:p>
            <a:pPr marL="285750" indent="-285750" algn="l">
              <a:buFont typeface="Arial" panose="020B0604020202020204" pitchFamily="34" charset="0"/>
              <a:buChar char="•"/>
            </a:pPr>
            <a:r>
              <a:rPr lang="es-CO" sz="1800" cap="none" dirty="0"/>
              <a:t>Apuntalar a que las personas confronten sus vidas cotidianas.</a:t>
            </a:r>
          </a:p>
        </p:txBody>
      </p:sp>
      <p:sp>
        <p:nvSpPr>
          <p:cNvPr id="5" name="Marcador de texto 4">
            <a:extLst>
              <a:ext uri="{FF2B5EF4-FFF2-40B4-BE49-F238E27FC236}">
                <a16:creationId xmlns:a16="http://schemas.microsoft.com/office/drawing/2014/main" id="{64078D17-C6F5-4D47-AB1E-0313A3B33D3E}"/>
              </a:ext>
            </a:extLst>
          </p:cNvPr>
          <p:cNvSpPr>
            <a:spLocks noGrp="1"/>
          </p:cNvSpPr>
          <p:nvPr>
            <p:ph type="body" sz="quarter" idx="13"/>
          </p:nvPr>
        </p:nvSpPr>
        <p:spPr>
          <a:xfrm>
            <a:off x="7973298" y="2516794"/>
            <a:ext cx="3304928" cy="576262"/>
          </a:xfrm>
        </p:spPr>
        <p:txBody>
          <a:bodyPr/>
          <a:lstStyle/>
          <a:p>
            <a:r>
              <a:rPr lang="es-CO" b="1" cap="none" dirty="0"/>
              <a:t>Convivencia </a:t>
            </a:r>
          </a:p>
        </p:txBody>
      </p:sp>
      <p:sp>
        <p:nvSpPr>
          <p:cNvPr id="12" name="Marcador de texto 11">
            <a:extLst>
              <a:ext uri="{FF2B5EF4-FFF2-40B4-BE49-F238E27FC236}">
                <a16:creationId xmlns:a16="http://schemas.microsoft.com/office/drawing/2014/main" id="{154816CA-F848-433F-A42C-8A2EE7D15B75}"/>
              </a:ext>
            </a:extLst>
          </p:cNvPr>
          <p:cNvSpPr>
            <a:spLocks noGrp="1"/>
          </p:cNvSpPr>
          <p:nvPr>
            <p:ph type="body" sz="half" idx="17"/>
          </p:nvPr>
        </p:nvSpPr>
        <p:spPr>
          <a:xfrm>
            <a:off x="7973298" y="3248155"/>
            <a:ext cx="3304928" cy="2847845"/>
          </a:xfrm>
        </p:spPr>
        <p:txBody>
          <a:bodyPr>
            <a:normAutofit/>
          </a:bodyPr>
          <a:lstStyle/>
          <a:p>
            <a:endParaRPr lang="es-CO" sz="1600" cap="none" dirty="0"/>
          </a:p>
          <a:p>
            <a:pPr marL="285750" indent="-285750" algn="l">
              <a:buFont typeface="Arial" panose="020B0604020202020204" pitchFamily="34" charset="0"/>
              <a:buChar char="•"/>
            </a:pPr>
            <a:r>
              <a:rPr lang="es-CO" sz="1800" cap="none" dirty="0"/>
              <a:t>Partir del respeto, separando los principios de orden de carácter represivo. </a:t>
            </a:r>
          </a:p>
        </p:txBody>
      </p:sp>
      <p:cxnSp>
        <p:nvCxnSpPr>
          <p:cNvPr id="13" name="Conector recto 12">
            <a:extLst>
              <a:ext uri="{FF2B5EF4-FFF2-40B4-BE49-F238E27FC236}">
                <a16:creationId xmlns:a16="http://schemas.microsoft.com/office/drawing/2014/main" id="{0E06BF1E-6BB1-446D-B79A-C31F0A8190B5}"/>
              </a:ext>
            </a:extLst>
          </p:cNvPr>
          <p:cNvCxnSpPr/>
          <p:nvPr/>
        </p:nvCxnSpPr>
        <p:spPr>
          <a:xfrm>
            <a:off x="4128376" y="2201038"/>
            <a:ext cx="0" cy="3403502"/>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44F5CC93-A7EA-4666-A66F-A8A6501CA5F8}"/>
              </a:ext>
            </a:extLst>
          </p:cNvPr>
          <p:cNvCxnSpPr/>
          <p:nvPr/>
        </p:nvCxnSpPr>
        <p:spPr>
          <a:xfrm>
            <a:off x="7938390" y="2247108"/>
            <a:ext cx="0" cy="3403502"/>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8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21661016-00C6-4E90-AAC3-C8BB5BF45D10}"/>
              </a:ext>
            </a:extLst>
          </p:cNvPr>
          <p:cNvSpPr>
            <a:spLocks noGrp="1"/>
          </p:cNvSpPr>
          <p:nvPr>
            <p:ph type="title"/>
          </p:nvPr>
        </p:nvSpPr>
        <p:spPr/>
        <p:txBody>
          <a:bodyPr>
            <a:normAutofit/>
          </a:bodyPr>
          <a:lstStyle/>
          <a:p>
            <a:pPr algn="ctr"/>
            <a:r>
              <a:rPr lang="es-MX" sz="4000" b="1" cap="none" dirty="0">
                <a:ln>
                  <a:solidFill>
                    <a:schemeClr val="bg1"/>
                  </a:solidFill>
                </a:ln>
                <a:solidFill>
                  <a:schemeClr val="accent2">
                    <a:lumMod val="50000"/>
                  </a:schemeClr>
                </a:solidFill>
                <a:latin typeface="Adobe Garamond Pro Bold" panose="02020702060506020403" pitchFamily="18" charset="0"/>
              </a:rPr>
              <a:t>Objetivos</a:t>
            </a:r>
            <a:r>
              <a:rPr lang="es-MX" sz="4000" b="1" cap="none" dirty="0">
                <a:ln>
                  <a:solidFill>
                    <a:schemeClr val="bg1"/>
                  </a:solidFill>
                </a:ln>
                <a:solidFill>
                  <a:schemeClr val="accent1">
                    <a:lumMod val="75000"/>
                  </a:schemeClr>
                </a:solidFill>
                <a:latin typeface="Adobe Garamond Pro Bold" panose="02020702060506020403" pitchFamily="18" charset="0"/>
              </a:rPr>
              <a:t> </a:t>
            </a:r>
            <a:r>
              <a:rPr lang="es-MX" sz="4000" b="1" cap="none" dirty="0">
                <a:ln>
                  <a:solidFill>
                    <a:schemeClr val="bg1"/>
                  </a:solidFill>
                </a:ln>
                <a:solidFill>
                  <a:schemeClr val="accent2">
                    <a:lumMod val="50000"/>
                  </a:schemeClr>
                </a:solidFill>
                <a:latin typeface="Adobe Garamond Pro Bold" panose="02020702060506020403" pitchFamily="18" charset="0"/>
              </a:rPr>
              <a:t>de la educación popular</a:t>
            </a:r>
            <a:endParaRPr lang="es-CO" sz="4000" b="1" cap="none" dirty="0">
              <a:ln>
                <a:solidFill>
                  <a:schemeClr val="bg1"/>
                </a:solidFill>
              </a:ln>
              <a:solidFill>
                <a:schemeClr val="accent2">
                  <a:lumMod val="50000"/>
                </a:schemeClr>
              </a:solidFill>
              <a:latin typeface="Adobe Garamond Pro Bold" panose="02020702060506020403" pitchFamily="18" charset="0"/>
            </a:endParaRPr>
          </a:p>
        </p:txBody>
      </p:sp>
      <p:sp>
        <p:nvSpPr>
          <p:cNvPr id="5" name="Marcador de texto 4">
            <a:extLst>
              <a:ext uri="{FF2B5EF4-FFF2-40B4-BE49-F238E27FC236}">
                <a16:creationId xmlns:a16="http://schemas.microsoft.com/office/drawing/2014/main" id="{38060A60-B1E5-4D78-A378-D52FD32C0F04}"/>
              </a:ext>
            </a:extLst>
          </p:cNvPr>
          <p:cNvSpPr>
            <a:spLocks noGrp="1"/>
          </p:cNvSpPr>
          <p:nvPr>
            <p:ph type="body" idx="1"/>
          </p:nvPr>
        </p:nvSpPr>
        <p:spPr/>
        <p:txBody>
          <a:bodyPr/>
          <a:lstStyle/>
          <a:p>
            <a:r>
              <a:rPr lang="es-CO" b="1" cap="none" dirty="0"/>
              <a:t>Papel pedagógico del error</a:t>
            </a:r>
          </a:p>
        </p:txBody>
      </p:sp>
      <p:sp>
        <p:nvSpPr>
          <p:cNvPr id="13" name="Marcador de texto 12">
            <a:extLst>
              <a:ext uri="{FF2B5EF4-FFF2-40B4-BE49-F238E27FC236}">
                <a16:creationId xmlns:a16="http://schemas.microsoft.com/office/drawing/2014/main" id="{2E70483E-EF24-472F-9F89-E55B98DE8CB2}"/>
              </a:ext>
            </a:extLst>
          </p:cNvPr>
          <p:cNvSpPr>
            <a:spLocks noGrp="1"/>
          </p:cNvSpPr>
          <p:nvPr>
            <p:ph type="body" sz="half" idx="15"/>
          </p:nvPr>
        </p:nvSpPr>
        <p:spPr/>
        <p:txBody>
          <a:bodyPr>
            <a:normAutofit fontScale="55000" lnSpcReduction="20000"/>
          </a:bodyPr>
          <a:lstStyle/>
          <a:p>
            <a:endParaRPr lang="es-CO" sz="1800" cap="none" dirty="0"/>
          </a:p>
          <a:p>
            <a:pPr marL="285750" indent="-285750" algn="l">
              <a:buFont typeface="Arial" panose="020B0604020202020204" pitchFamily="34" charset="0"/>
              <a:buChar char="•"/>
            </a:pPr>
            <a:r>
              <a:rPr lang="es-CO" sz="3200" cap="none" dirty="0"/>
              <a:t>Concepción clara en el proceso y no en el resultado.</a:t>
            </a:r>
          </a:p>
          <a:p>
            <a:pPr marL="285750" indent="-285750" algn="l">
              <a:buFont typeface="Arial" panose="020B0604020202020204" pitchFamily="34" charset="0"/>
              <a:buChar char="•"/>
            </a:pPr>
            <a:r>
              <a:rPr lang="es-CO" sz="3200" cap="none" dirty="0"/>
              <a:t>Valorar la diversidad de saberes.</a:t>
            </a:r>
          </a:p>
          <a:p>
            <a:pPr marL="285750" indent="-285750" algn="l">
              <a:buFont typeface="Arial" panose="020B0604020202020204" pitchFamily="34" charset="0"/>
              <a:buChar char="•"/>
            </a:pPr>
            <a:r>
              <a:rPr lang="es-CO" sz="3200" cap="none" dirty="0"/>
              <a:t>Estudiantes como facilitadores en la construcción del conocimiento y la formulación de otros. </a:t>
            </a:r>
          </a:p>
        </p:txBody>
      </p:sp>
      <p:sp>
        <p:nvSpPr>
          <p:cNvPr id="8" name="Marcador de texto 7">
            <a:extLst>
              <a:ext uri="{FF2B5EF4-FFF2-40B4-BE49-F238E27FC236}">
                <a16:creationId xmlns:a16="http://schemas.microsoft.com/office/drawing/2014/main" id="{ABDAC517-7487-4A8F-9F50-C47DB36F9407}"/>
              </a:ext>
            </a:extLst>
          </p:cNvPr>
          <p:cNvSpPr>
            <a:spLocks noGrp="1"/>
          </p:cNvSpPr>
          <p:nvPr>
            <p:ph type="body" sz="quarter" idx="3"/>
          </p:nvPr>
        </p:nvSpPr>
        <p:spPr/>
        <p:txBody>
          <a:bodyPr/>
          <a:lstStyle/>
          <a:p>
            <a:r>
              <a:rPr lang="es-CO" b="1" cap="none" dirty="0"/>
              <a:t>Aludir el sentido de las actividades</a:t>
            </a:r>
          </a:p>
        </p:txBody>
      </p:sp>
      <p:sp>
        <p:nvSpPr>
          <p:cNvPr id="14" name="Marcador de texto 13">
            <a:extLst>
              <a:ext uri="{FF2B5EF4-FFF2-40B4-BE49-F238E27FC236}">
                <a16:creationId xmlns:a16="http://schemas.microsoft.com/office/drawing/2014/main" id="{F97C4B9A-0BDA-4BCF-BBBC-898EA155D39B}"/>
              </a:ext>
            </a:extLst>
          </p:cNvPr>
          <p:cNvSpPr>
            <a:spLocks noGrp="1"/>
          </p:cNvSpPr>
          <p:nvPr>
            <p:ph type="body" sz="half" idx="16"/>
          </p:nvPr>
        </p:nvSpPr>
        <p:spPr/>
        <p:txBody>
          <a:bodyPr>
            <a:normAutofit/>
          </a:bodyPr>
          <a:lstStyle/>
          <a:p>
            <a:endParaRPr lang="es-CO" sz="1800" cap="none" dirty="0"/>
          </a:p>
          <a:p>
            <a:pPr marL="285750" indent="-285750" algn="l">
              <a:buFont typeface="Arial" panose="020B0604020202020204" pitchFamily="34" charset="0"/>
              <a:buChar char="•"/>
            </a:pPr>
            <a:r>
              <a:rPr lang="es-CO" sz="1800" cap="none" dirty="0"/>
              <a:t>El educador debe exponer al educando los objetivos de las actividades, permitiendo el cuestionamiento de las mismas.</a:t>
            </a:r>
          </a:p>
          <a:p>
            <a:endParaRPr lang="es-CO" sz="1800" cap="none" dirty="0"/>
          </a:p>
        </p:txBody>
      </p:sp>
      <p:sp>
        <p:nvSpPr>
          <p:cNvPr id="12" name="Marcador de texto 11">
            <a:extLst>
              <a:ext uri="{FF2B5EF4-FFF2-40B4-BE49-F238E27FC236}">
                <a16:creationId xmlns:a16="http://schemas.microsoft.com/office/drawing/2014/main" id="{593CF083-4043-4B56-8972-F26FE731E51D}"/>
              </a:ext>
            </a:extLst>
          </p:cNvPr>
          <p:cNvSpPr>
            <a:spLocks noGrp="1"/>
          </p:cNvSpPr>
          <p:nvPr>
            <p:ph type="body" sz="quarter" idx="13"/>
          </p:nvPr>
        </p:nvSpPr>
        <p:spPr/>
        <p:txBody>
          <a:bodyPr/>
          <a:lstStyle/>
          <a:p>
            <a:r>
              <a:rPr lang="es-CO" b="1" cap="none" dirty="0"/>
              <a:t>Memoria presencia de luchas populares</a:t>
            </a:r>
          </a:p>
        </p:txBody>
      </p:sp>
      <p:sp>
        <p:nvSpPr>
          <p:cNvPr id="15" name="Marcador de texto 14">
            <a:extLst>
              <a:ext uri="{FF2B5EF4-FFF2-40B4-BE49-F238E27FC236}">
                <a16:creationId xmlns:a16="http://schemas.microsoft.com/office/drawing/2014/main" id="{07C6DB48-CCF8-4DAD-BDCC-0B356A76576E}"/>
              </a:ext>
            </a:extLst>
          </p:cNvPr>
          <p:cNvSpPr>
            <a:spLocks noGrp="1"/>
          </p:cNvSpPr>
          <p:nvPr>
            <p:ph type="body" sz="half" idx="17"/>
          </p:nvPr>
        </p:nvSpPr>
        <p:spPr/>
        <p:txBody>
          <a:bodyPr>
            <a:normAutofit/>
          </a:bodyPr>
          <a:lstStyle/>
          <a:p>
            <a:endParaRPr lang="es-CO" sz="1800" cap="none" dirty="0"/>
          </a:p>
          <a:p>
            <a:pPr marL="285750" indent="-285750" algn="l">
              <a:buFont typeface="Arial" panose="020B0604020202020204" pitchFamily="34" charset="0"/>
              <a:buChar char="•"/>
            </a:pPr>
            <a:r>
              <a:rPr lang="es-CO" sz="1800" cap="none" dirty="0"/>
              <a:t>Conocer y analizar el pasado, las luchas por cambiar la situación histórica y cuales fueron abolidas o silenciadas. </a:t>
            </a:r>
          </a:p>
        </p:txBody>
      </p:sp>
      <p:cxnSp>
        <p:nvCxnSpPr>
          <p:cNvPr id="16" name="Conector recto 15">
            <a:extLst>
              <a:ext uri="{FF2B5EF4-FFF2-40B4-BE49-F238E27FC236}">
                <a16:creationId xmlns:a16="http://schemas.microsoft.com/office/drawing/2014/main" id="{FFC50B18-05C7-42CF-A235-8DFD055900A0}"/>
              </a:ext>
            </a:extLst>
          </p:cNvPr>
          <p:cNvCxnSpPr/>
          <p:nvPr/>
        </p:nvCxnSpPr>
        <p:spPr>
          <a:xfrm>
            <a:off x="4128376" y="2201038"/>
            <a:ext cx="0" cy="3403502"/>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C57CD7BA-D088-47E8-8B38-F232F4845A17}"/>
              </a:ext>
            </a:extLst>
          </p:cNvPr>
          <p:cNvCxnSpPr/>
          <p:nvPr/>
        </p:nvCxnSpPr>
        <p:spPr>
          <a:xfrm>
            <a:off x="7938390" y="2247108"/>
            <a:ext cx="0" cy="3403502"/>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83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4787B3AB-FA03-4A31-809E-B990BD425E66}"/>
              </a:ext>
            </a:extLst>
          </p:cNvPr>
          <p:cNvSpPr>
            <a:spLocks noGrp="1"/>
          </p:cNvSpPr>
          <p:nvPr>
            <p:ph type="title"/>
          </p:nvPr>
        </p:nvSpPr>
        <p:spPr/>
        <p:txBody>
          <a:bodyPr>
            <a:normAutofit/>
          </a:bodyPr>
          <a:lstStyle/>
          <a:p>
            <a:pPr algn="ctr"/>
            <a:r>
              <a:rPr lang="es-MX" sz="4000" b="1" cap="none" dirty="0">
                <a:ln>
                  <a:solidFill>
                    <a:schemeClr val="bg1"/>
                  </a:solidFill>
                </a:ln>
                <a:solidFill>
                  <a:schemeClr val="accent2">
                    <a:lumMod val="50000"/>
                  </a:schemeClr>
                </a:solidFill>
                <a:latin typeface="Adobe Garamond Pro Bold" panose="02020702060506020403" pitchFamily="18" charset="0"/>
              </a:rPr>
              <a:t>Objetivos</a:t>
            </a:r>
            <a:r>
              <a:rPr lang="es-MX" sz="4000" b="1" cap="none" dirty="0">
                <a:ln>
                  <a:solidFill>
                    <a:schemeClr val="bg1"/>
                  </a:solidFill>
                </a:ln>
                <a:solidFill>
                  <a:schemeClr val="accent1">
                    <a:lumMod val="75000"/>
                  </a:schemeClr>
                </a:solidFill>
                <a:latin typeface="Adobe Garamond Pro Bold" panose="02020702060506020403" pitchFamily="18" charset="0"/>
              </a:rPr>
              <a:t> </a:t>
            </a:r>
            <a:r>
              <a:rPr lang="es-MX" sz="4000" b="1" cap="none" dirty="0">
                <a:ln>
                  <a:solidFill>
                    <a:schemeClr val="bg1"/>
                  </a:solidFill>
                </a:ln>
                <a:solidFill>
                  <a:schemeClr val="accent2">
                    <a:lumMod val="50000"/>
                  </a:schemeClr>
                </a:solidFill>
                <a:latin typeface="Adobe Garamond Pro Bold" panose="02020702060506020403" pitchFamily="18" charset="0"/>
              </a:rPr>
              <a:t>de la educación popular</a:t>
            </a:r>
            <a:endParaRPr lang="es-CO" sz="4000" b="1" cap="none" dirty="0">
              <a:ln>
                <a:solidFill>
                  <a:schemeClr val="bg1"/>
                </a:solidFill>
              </a:ln>
              <a:solidFill>
                <a:schemeClr val="accent2">
                  <a:lumMod val="50000"/>
                </a:schemeClr>
              </a:solidFill>
              <a:latin typeface="Adobe Garamond Pro Bold" panose="02020702060506020403" pitchFamily="18" charset="0"/>
            </a:endParaRPr>
          </a:p>
        </p:txBody>
      </p:sp>
      <p:sp>
        <p:nvSpPr>
          <p:cNvPr id="4" name="Marcador de texto 3">
            <a:extLst>
              <a:ext uri="{FF2B5EF4-FFF2-40B4-BE49-F238E27FC236}">
                <a16:creationId xmlns:a16="http://schemas.microsoft.com/office/drawing/2014/main" id="{990618CF-5217-429D-BB99-75235689166B}"/>
              </a:ext>
            </a:extLst>
          </p:cNvPr>
          <p:cNvSpPr>
            <a:spLocks noGrp="1"/>
          </p:cNvSpPr>
          <p:nvPr>
            <p:ph type="body" idx="1"/>
          </p:nvPr>
        </p:nvSpPr>
        <p:spPr>
          <a:xfrm>
            <a:off x="679857" y="2686065"/>
            <a:ext cx="3298976" cy="576262"/>
          </a:xfrm>
        </p:spPr>
        <p:txBody>
          <a:bodyPr/>
          <a:lstStyle/>
          <a:p>
            <a:r>
              <a:rPr lang="es-CO" b="1" cap="none" dirty="0"/>
              <a:t>Desnaturalización de conceptos</a:t>
            </a:r>
          </a:p>
        </p:txBody>
      </p:sp>
      <p:sp>
        <p:nvSpPr>
          <p:cNvPr id="12" name="Marcador de texto 11">
            <a:extLst>
              <a:ext uri="{FF2B5EF4-FFF2-40B4-BE49-F238E27FC236}">
                <a16:creationId xmlns:a16="http://schemas.microsoft.com/office/drawing/2014/main" id="{2ECFE8F3-8CAF-4D2B-9B0D-C4CEAEC48EC4}"/>
              </a:ext>
            </a:extLst>
          </p:cNvPr>
          <p:cNvSpPr>
            <a:spLocks noGrp="1"/>
          </p:cNvSpPr>
          <p:nvPr>
            <p:ph type="body" sz="half" idx="15"/>
          </p:nvPr>
        </p:nvSpPr>
        <p:spPr>
          <a:xfrm>
            <a:off x="679857" y="3262327"/>
            <a:ext cx="3298976" cy="2847845"/>
          </a:xfrm>
        </p:spPr>
        <p:txBody>
          <a:bodyPr>
            <a:normAutofit/>
          </a:bodyPr>
          <a:lstStyle/>
          <a:p>
            <a:pPr marL="285750" indent="-285750" algn="l">
              <a:buFont typeface="Arial" panose="020B0604020202020204" pitchFamily="34" charset="0"/>
              <a:buChar char="•"/>
            </a:pPr>
            <a:endParaRPr lang="es-CO" sz="1800" cap="none" dirty="0"/>
          </a:p>
          <a:p>
            <a:pPr marL="285750" indent="-285750" algn="l">
              <a:buFont typeface="Arial" panose="020B0604020202020204" pitchFamily="34" charset="0"/>
              <a:buChar char="•"/>
            </a:pPr>
            <a:r>
              <a:rPr lang="es-CO" sz="1800" cap="none" dirty="0"/>
              <a:t>La naturalización de conceptos impide el desarrollo de la capacidad crítica. </a:t>
            </a:r>
          </a:p>
        </p:txBody>
      </p:sp>
      <p:sp>
        <p:nvSpPr>
          <p:cNvPr id="6" name="Marcador de texto 5">
            <a:extLst>
              <a:ext uri="{FF2B5EF4-FFF2-40B4-BE49-F238E27FC236}">
                <a16:creationId xmlns:a16="http://schemas.microsoft.com/office/drawing/2014/main" id="{C66146AE-1EFA-4B75-9DF5-3DBEB29CA349}"/>
              </a:ext>
            </a:extLst>
          </p:cNvPr>
          <p:cNvSpPr>
            <a:spLocks noGrp="1"/>
          </p:cNvSpPr>
          <p:nvPr>
            <p:ph type="body" sz="quarter" idx="3"/>
          </p:nvPr>
        </p:nvSpPr>
        <p:spPr>
          <a:xfrm>
            <a:off x="4369594" y="2728597"/>
            <a:ext cx="3291521" cy="576262"/>
          </a:xfrm>
        </p:spPr>
        <p:txBody>
          <a:bodyPr/>
          <a:lstStyle/>
          <a:p>
            <a:r>
              <a:rPr lang="es-CO" b="1" cap="none" dirty="0"/>
              <a:t>Valorización de lo solidario por sobre lo individual</a:t>
            </a:r>
          </a:p>
        </p:txBody>
      </p:sp>
      <p:sp>
        <p:nvSpPr>
          <p:cNvPr id="13" name="Marcador de texto 12">
            <a:extLst>
              <a:ext uri="{FF2B5EF4-FFF2-40B4-BE49-F238E27FC236}">
                <a16:creationId xmlns:a16="http://schemas.microsoft.com/office/drawing/2014/main" id="{90D2149F-388E-438A-80F3-1B920EBB5D31}"/>
              </a:ext>
            </a:extLst>
          </p:cNvPr>
          <p:cNvSpPr>
            <a:spLocks noGrp="1"/>
          </p:cNvSpPr>
          <p:nvPr>
            <p:ph type="body" sz="half" idx="16"/>
          </p:nvPr>
        </p:nvSpPr>
        <p:spPr>
          <a:xfrm>
            <a:off x="4322857" y="3304859"/>
            <a:ext cx="3303351" cy="2847845"/>
          </a:xfrm>
        </p:spPr>
        <p:txBody>
          <a:bodyPr>
            <a:normAutofit/>
          </a:bodyPr>
          <a:lstStyle/>
          <a:p>
            <a:endParaRPr lang="es-CO" sz="1800" cap="none" dirty="0"/>
          </a:p>
          <a:p>
            <a:pPr marL="285750" indent="-285750" algn="l">
              <a:buFont typeface="Arial" panose="020B0604020202020204" pitchFamily="34" charset="0"/>
              <a:buChar char="•"/>
            </a:pPr>
            <a:r>
              <a:rPr lang="es-CO" sz="1800" cap="none" dirty="0"/>
              <a:t>Dar importancia, ayudar, compartir y descubrir lo que puede dar y recibir.  </a:t>
            </a:r>
          </a:p>
        </p:txBody>
      </p:sp>
      <p:sp>
        <p:nvSpPr>
          <p:cNvPr id="11" name="Marcador de texto 10">
            <a:extLst>
              <a:ext uri="{FF2B5EF4-FFF2-40B4-BE49-F238E27FC236}">
                <a16:creationId xmlns:a16="http://schemas.microsoft.com/office/drawing/2014/main" id="{9FF28B5B-157F-4558-AC24-19ECDC676225}"/>
              </a:ext>
            </a:extLst>
          </p:cNvPr>
          <p:cNvSpPr>
            <a:spLocks noGrp="1"/>
          </p:cNvSpPr>
          <p:nvPr>
            <p:ph type="body" sz="quarter" idx="13"/>
          </p:nvPr>
        </p:nvSpPr>
        <p:spPr>
          <a:xfrm>
            <a:off x="7973298" y="2728597"/>
            <a:ext cx="3304928" cy="576262"/>
          </a:xfrm>
        </p:spPr>
        <p:txBody>
          <a:bodyPr/>
          <a:lstStyle/>
          <a:p>
            <a:r>
              <a:rPr lang="es-CO" b="1" cap="none" dirty="0"/>
              <a:t>Explicación y reconocimiento del conflicto social</a:t>
            </a:r>
          </a:p>
        </p:txBody>
      </p:sp>
      <p:sp>
        <p:nvSpPr>
          <p:cNvPr id="14" name="Marcador de texto 13">
            <a:extLst>
              <a:ext uri="{FF2B5EF4-FFF2-40B4-BE49-F238E27FC236}">
                <a16:creationId xmlns:a16="http://schemas.microsoft.com/office/drawing/2014/main" id="{5C06476D-5C30-44AF-BD21-2FD252764F32}"/>
              </a:ext>
            </a:extLst>
          </p:cNvPr>
          <p:cNvSpPr>
            <a:spLocks noGrp="1"/>
          </p:cNvSpPr>
          <p:nvPr>
            <p:ph type="body" sz="half" idx="17"/>
          </p:nvPr>
        </p:nvSpPr>
        <p:spPr>
          <a:xfrm>
            <a:off x="7973298" y="3304859"/>
            <a:ext cx="3304928" cy="2847845"/>
          </a:xfrm>
        </p:spPr>
        <p:txBody>
          <a:bodyPr>
            <a:normAutofit/>
          </a:bodyPr>
          <a:lstStyle/>
          <a:p>
            <a:endParaRPr lang="es-CO" sz="1800" cap="none" dirty="0"/>
          </a:p>
          <a:p>
            <a:pPr marL="285750" indent="-285750" algn="l">
              <a:buFont typeface="Arial" panose="020B0604020202020204" pitchFamily="34" charset="0"/>
              <a:buChar char="•"/>
            </a:pPr>
            <a:r>
              <a:rPr lang="es-CO" sz="1800" cap="none" dirty="0"/>
              <a:t>Algunos contenidos que trasmite el colegio, tiende a distorsionar el conflicto social que los produce o enmarca.</a:t>
            </a:r>
          </a:p>
        </p:txBody>
      </p:sp>
      <p:cxnSp>
        <p:nvCxnSpPr>
          <p:cNvPr id="15" name="Conector recto 14">
            <a:extLst>
              <a:ext uri="{FF2B5EF4-FFF2-40B4-BE49-F238E27FC236}">
                <a16:creationId xmlns:a16="http://schemas.microsoft.com/office/drawing/2014/main" id="{819D3080-BB5D-428B-9D93-6290AE74541B}"/>
              </a:ext>
            </a:extLst>
          </p:cNvPr>
          <p:cNvCxnSpPr/>
          <p:nvPr/>
        </p:nvCxnSpPr>
        <p:spPr>
          <a:xfrm>
            <a:off x="4128376" y="2201038"/>
            <a:ext cx="0" cy="3403502"/>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2BCEED68-092C-4AB9-9C22-61C5CA3C5427}"/>
              </a:ext>
            </a:extLst>
          </p:cNvPr>
          <p:cNvCxnSpPr/>
          <p:nvPr/>
        </p:nvCxnSpPr>
        <p:spPr>
          <a:xfrm>
            <a:off x="7810794" y="2247108"/>
            <a:ext cx="0" cy="3403502"/>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315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idx="4294967295"/>
          </p:nvPr>
        </p:nvSpPr>
        <p:spPr>
          <a:xfrm>
            <a:off x="0" y="635000"/>
            <a:ext cx="11684000" cy="1146175"/>
          </a:xfrm>
        </p:spPr>
        <p:txBody>
          <a:bodyPr>
            <a:normAutofit/>
          </a:bodyPr>
          <a:lstStyle/>
          <a:p>
            <a:pPr algn="ctr"/>
            <a:r>
              <a:rPr lang="es-MX" cap="none" dirty="0">
                <a:ln>
                  <a:solidFill>
                    <a:schemeClr val="bg1"/>
                  </a:solidFill>
                </a:ln>
                <a:solidFill>
                  <a:schemeClr val="accent2">
                    <a:lumMod val="50000"/>
                  </a:schemeClr>
                </a:solidFill>
                <a:latin typeface="Adobe Garamond Pro Bold" panose="02020702060506020403" pitchFamily="18" charset="0"/>
              </a:rPr>
              <a:t>Dimensiones de la praxis en la educación popular</a:t>
            </a:r>
            <a:endParaRPr lang="es-CO" cap="none" dirty="0">
              <a:ln>
                <a:solidFill>
                  <a:schemeClr val="bg1"/>
                </a:solidFill>
              </a:ln>
              <a:solidFill>
                <a:schemeClr val="accent2">
                  <a:lumMod val="50000"/>
                </a:schemeClr>
              </a:solidFill>
              <a:latin typeface="Adobe Garamond Pro Bold" panose="02020702060506020403" pitchFamily="18" charset="0"/>
            </a:endParaRPr>
          </a:p>
        </p:txBody>
      </p:sp>
      <p:graphicFrame>
        <p:nvGraphicFramePr>
          <p:cNvPr id="8" name="Diagrama 7">
            <a:extLst>
              <a:ext uri="{FF2B5EF4-FFF2-40B4-BE49-F238E27FC236}">
                <a16:creationId xmlns:a16="http://schemas.microsoft.com/office/drawing/2014/main" id="{386476F6-92EF-4CFE-AE83-01C6C45867E9}"/>
              </a:ext>
            </a:extLst>
          </p:cNvPr>
          <p:cNvGraphicFramePr/>
          <p:nvPr>
            <p:extLst>
              <p:ext uri="{D42A27DB-BD31-4B8C-83A1-F6EECF244321}">
                <p14:modId xmlns:p14="http://schemas.microsoft.com/office/powerpoint/2010/main" val="2162285019"/>
              </p:ext>
            </p:extLst>
          </p:nvPr>
        </p:nvGraphicFramePr>
        <p:xfrm>
          <a:off x="477717" y="1573619"/>
          <a:ext cx="11236564" cy="4401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0070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424761" y="591527"/>
            <a:ext cx="11132679" cy="1145527"/>
          </a:xfrm>
        </p:spPr>
        <p:txBody>
          <a:bodyPr>
            <a:normAutofit/>
          </a:bodyPr>
          <a:lstStyle/>
          <a:p>
            <a:pPr algn="ctr"/>
            <a:r>
              <a:rPr lang="es-MX" sz="3200" cap="none" dirty="0">
                <a:ln>
                  <a:solidFill>
                    <a:schemeClr val="bg1"/>
                  </a:solidFill>
                </a:ln>
                <a:solidFill>
                  <a:schemeClr val="accent2">
                    <a:lumMod val="50000"/>
                  </a:schemeClr>
                </a:solidFill>
                <a:latin typeface="Adobe Garamond Pro Bold" panose="02020702060506020403" pitchFamily="18" charset="0"/>
              </a:rPr>
              <a:t>Dimensión operativa de la propuesta </a:t>
            </a:r>
            <a:r>
              <a:rPr lang="es-MX" sz="3200" cap="none" dirty="0" err="1">
                <a:ln>
                  <a:solidFill>
                    <a:schemeClr val="bg1"/>
                  </a:solidFill>
                </a:ln>
                <a:solidFill>
                  <a:schemeClr val="accent2">
                    <a:lumMod val="50000"/>
                  </a:schemeClr>
                </a:solidFill>
                <a:latin typeface="Adobe Garamond Pro Bold" panose="02020702060506020403" pitchFamily="18" charset="0"/>
              </a:rPr>
              <a:t>Freiriana</a:t>
            </a:r>
            <a:r>
              <a:rPr lang="es-MX" sz="3200" cap="none" dirty="0">
                <a:ln>
                  <a:solidFill>
                    <a:schemeClr val="bg1"/>
                  </a:solidFill>
                </a:ln>
                <a:solidFill>
                  <a:schemeClr val="accent2">
                    <a:lumMod val="50000"/>
                  </a:schemeClr>
                </a:solidFill>
                <a:latin typeface="Adobe Garamond Pro Bold" panose="02020702060506020403" pitchFamily="18" charset="0"/>
              </a:rPr>
              <a:t> para la estructura del trabajo en el marco de la educación popular</a:t>
            </a:r>
            <a:endParaRPr lang="es-CO" sz="3200" cap="none" dirty="0">
              <a:ln>
                <a:solidFill>
                  <a:schemeClr val="bg1"/>
                </a:solidFill>
              </a:ln>
              <a:solidFill>
                <a:schemeClr val="accent2">
                  <a:lumMod val="50000"/>
                </a:schemeClr>
              </a:solidFill>
              <a:latin typeface="Adobe Garamond Pro Bold" panose="02020702060506020403" pitchFamily="18" charset="0"/>
            </a:endParaRPr>
          </a:p>
        </p:txBody>
      </p:sp>
      <p:sp>
        <p:nvSpPr>
          <p:cNvPr id="4" name="CuadroTexto 3">
            <a:extLst>
              <a:ext uri="{FF2B5EF4-FFF2-40B4-BE49-F238E27FC236}">
                <a16:creationId xmlns:a16="http://schemas.microsoft.com/office/drawing/2014/main" id="{22DB79AD-47C6-4547-8CA6-12CEFF75C4D1}"/>
              </a:ext>
            </a:extLst>
          </p:cNvPr>
          <p:cNvSpPr txBox="1"/>
          <p:nvPr/>
        </p:nvSpPr>
        <p:spPr>
          <a:xfrm>
            <a:off x="922127" y="1886468"/>
            <a:ext cx="10156370" cy="646331"/>
          </a:xfrm>
          <a:prstGeom prst="rect">
            <a:avLst/>
          </a:prstGeom>
          <a:noFill/>
        </p:spPr>
        <p:txBody>
          <a:bodyPr wrap="square">
            <a:spAutoFit/>
          </a:bodyPr>
          <a:lstStyle/>
          <a:p>
            <a:r>
              <a:rPr lang="es-MX" dirty="0">
                <a:solidFill>
                  <a:schemeClr val="tx1">
                    <a:lumMod val="75000"/>
                    <a:lumOff val="25000"/>
                  </a:schemeClr>
                </a:solidFill>
              </a:rPr>
              <a:t>Procesos de carácter pedagógico y dinámicas de </a:t>
            </a:r>
            <a:r>
              <a:rPr lang="es-MX" b="1" dirty="0">
                <a:solidFill>
                  <a:schemeClr val="tx1">
                    <a:lumMod val="75000"/>
                    <a:lumOff val="25000"/>
                  </a:schemeClr>
                </a:solidFill>
              </a:rPr>
              <a:t>acción-reflexión-acción</a:t>
            </a:r>
            <a:r>
              <a:rPr lang="es-MX" dirty="0">
                <a:solidFill>
                  <a:schemeClr val="tx1">
                    <a:lumMod val="75000"/>
                    <a:lumOff val="25000"/>
                  </a:schemeClr>
                </a:solidFill>
              </a:rPr>
              <a:t>.</a:t>
            </a:r>
          </a:p>
          <a:p>
            <a:endParaRPr lang="es-MX" dirty="0">
              <a:solidFill>
                <a:schemeClr val="tx1">
                  <a:lumMod val="75000"/>
                  <a:lumOff val="25000"/>
                </a:schemeClr>
              </a:solidFill>
            </a:endParaRPr>
          </a:p>
        </p:txBody>
      </p:sp>
      <p:graphicFrame>
        <p:nvGraphicFramePr>
          <p:cNvPr id="3" name="Diagrama 2">
            <a:extLst>
              <a:ext uri="{FF2B5EF4-FFF2-40B4-BE49-F238E27FC236}">
                <a16:creationId xmlns:a16="http://schemas.microsoft.com/office/drawing/2014/main" id="{288ED322-95B4-4967-AA4E-2FBED4D49E91}"/>
              </a:ext>
            </a:extLst>
          </p:cNvPr>
          <p:cNvGraphicFramePr/>
          <p:nvPr>
            <p:extLst>
              <p:ext uri="{D42A27DB-BD31-4B8C-83A1-F6EECF244321}">
                <p14:modId xmlns:p14="http://schemas.microsoft.com/office/powerpoint/2010/main" val="1812947974"/>
              </p:ext>
            </p:extLst>
          </p:nvPr>
        </p:nvGraphicFramePr>
        <p:xfrm>
          <a:off x="2901997" y="2682213"/>
          <a:ext cx="6178208" cy="3584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649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idx="4294967295"/>
          </p:nvPr>
        </p:nvSpPr>
        <p:spPr>
          <a:xfrm>
            <a:off x="1307417" y="549418"/>
            <a:ext cx="9577166" cy="1146175"/>
          </a:xfrm>
        </p:spPr>
        <p:txBody>
          <a:bodyPr>
            <a:normAutofit fontScale="90000"/>
          </a:bodyPr>
          <a:lstStyle/>
          <a:p>
            <a:pPr algn="ctr"/>
            <a:r>
              <a:rPr lang="es-MX" sz="4000" cap="none" dirty="0">
                <a:ln>
                  <a:solidFill>
                    <a:schemeClr val="bg1"/>
                  </a:solidFill>
                </a:ln>
                <a:solidFill>
                  <a:schemeClr val="accent2">
                    <a:lumMod val="50000"/>
                  </a:schemeClr>
                </a:solidFill>
                <a:latin typeface="Adobe Garamond Pro Bold" panose="02020702060506020403" pitchFamily="18" charset="0"/>
              </a:rPr>
              <a:t>La sistematización en la articulación de procesos de educación popular</a:t>
            </a:r>
            <a:endParaRPr lang="es-CO" sz="4000" cap="none" dirty="0">
              <a:ln>
                <a:solidFill>
                  <a:schemeClr val="bg1"/>
                </a:solidFill>
              </a:ln>
              <a:solidFill>
                <a:schemeClr val="accent2">
                  <a:lumMod val="50000"/>
                </a:schemeClr>
              </a:solidFill>
              <a:latin typeface="Adobe Garamond Pro Bold" panose="02020702060506020403" pitchFamily="18" charset="0"/>
            </a:endParaRPr>
          </a:p>
        </p:txBody>
      </p:sp>
      <p:sp>
        <p:nvSpPr>
          <p:cNvPr id="4" name="CuadroTexto 3">
            <a:extLst>
              <a:ext uri="{FF2B5EF4-FFF2-40B4-BE49-F238E27FC236}">
                <a16:creationId xmlns:a16="http://schemas.microsoft.com/office/drawing/2014/main" id="{3437A987-7343-4E32-A367-6E26190DF2CD}"/>
              </a:ext>
            </a:extLst>
          </p:cNvPr>
          <p:cNvSpPr txBox="1"/>
          <p:nvPr/>
        </p:nvSpPr>
        <p:spPr>
          <a:xfrm>
            <a:off x="746166" y="1857689"/>
            <a:ext cx="10699668" cy="369332"/>
          </a:xfrm>
          <a:prstGeom prst="rect">
            <a:avLst/>
          </a:prstGeom>
          <a:noFill/>
        </p:spPr>
        <p:txBody>
          <a:bodyPr wrap="square">
            <a:spAutoFit/>
          </a:bodyPr>
          <a:lstStyle/>
          <a:p>
            <a:pPr algn="just"/>
            <a:r>
              <a:rPr lang="es-MX" dirty="0">
                <a:solidFill>
                  <a:schemeClr val="tx1">
                    <a:lumMod val="75000"/>
                    <a:lumOff val="25000"/>
                  </a:schemeClr>
                </a:solidFill>
              </a:rPr>
              <a:t>Procura dar respuestas adecuadas y coherentes acerca de procesos y realidades determinadas, comprendiendo: </a:t>
            </a:r>
            <a:endParaRPr lang="es-CO" dirty="0">
              <a:solidFill>
                <a:schemeClr val="tx1">
                  <a:lumMod val="75000"/>
                  <a:lumOff val="25000"/>
                </a:schemeClr>
              </a:solidFill>
            </a:endParaRPr>
          </a:p>
        </p:txBody>
      </p:sp>
      <p:sp>
        <p:nvSpPr>
          <p:cNvPr id="10" name="CuadroTexto 9">
            <a:extLst>
              <a:ext uri="{FF2B5EF4-FFF2-40B4-BE49-F238E27FC236}">
                <a16:creationId xmlns:a16="http://schemas.microsoft.com/office/drawing/2014/main" id="{F6F69EFC-4442-46FD-B0F8-975681B9C48F}"/>
              </a:ext>
            </a:extLst>
          </p:cNvPr>
          <p:cNvSpPr txBox="1"/>
          <p:nvPr/>
        </p:nvSpPr>
        <p:spPr>
          <a:xfrm>
            <a:off x="1113668" y="5532562"/>
            <a:ext cx="4861822" cy="1077218"/>
          </a:xfrm>
          <a:prstGeom prst="rect">
            <a:avLst/>
          </a:prstGeom>
          <a:noFill/>
        </p:spPr>
        <p:txBody>
          <a:bodyPr wrap="square">
            <a:spAutoFit/>
          </a:bodyPr>
          <a:lstStyle/>
          <a:p>
            <a:r>
              <a:rPr lang="es-MX" sz="1600" dirty="0">
                <a:solidFill>
                  <a:schemeClr val="tx1">
                    <a:lumMod val="75000"/>
                    <a:lumOff val="25000"/>
                  </a:schemeClr>
                </a:solidFill>
              </a:rPr>
              <a:t>* Busca </a:t>
            </a:r>
            <a:r>
              <a:rPr lang="es-MX" sz="1600" b="1" dirty="0">
                <a:solidFill>
                  <a:schemeClr val="tx1">
                    <a:lumMod val="75000"/>
                    <a:lumOff val="25000"/>
                  </a:schemeClr>
                </a:solidFill>
              </a:rPr>
              <a:t>aprendizaje de conceptos, formación e información </a:t>
            </a:r>
            <a:r>
              <a:rPr lang="es-MX" sz="1600" dirty="0">
                <a:solidFill>
                  <a:schemeClr val="tx1">
                    <a:lumMod val="75000"/>
                    <a:lumOff val="25000"/>
                  </a:schemeClr>
                </a:solidFill>
              </a:rPr>
              <a:t>basado en una permanente recreación del conocimiento; es un </a:t>
            </a:r>
            <a:r>
              <a:rPr lang="es-MX" sz="1600" b="1" dirty="0">
                <a:solidFill>
                  <a:schemeClr val="tx1">
                    <a:lumMod val="75000"/>
                    <a:lumOff val="25000"/>
                  </a:schemeClr>
                </a:solidFill>
              </a:rPr>
              <a:t>proceso sistémico, ordenado, progresivo y al ritmo de los participantes.</a:t>
            </a:r>
            <a:endParaRPr lang="es-CO" sz="1600" b="1" dirty="0">
              <a:solidFill>
                <a:schemeClr val="tx1">
                  <a:lumMod val="75000"/>
                  <a:lumOff val="25000"/>
                </a:schemeClr>
              </a:solidFill>
            </a:endParaRPr>
          </a:p>
        </p:txBody>
      </p:sp>
      <p:sp>
        <p:nvSpPr>
          <p:cNvPr id="12" name="CuadroTexto 11">
            <a:extLst>
              <a:ext uri="{FF2B5EF4-FFF2-40B4-BE49-F238E27FC236}">
                <a16:creationId xmlns:a16="http://schemas.microsoft.com/office/drawing/2014/main" id="{D0B9980B-95C7-4B88-8E55-6B19006D94B6}"/>
              </a:ext>
            </a:extLst>
          </p:cNvPr>
          <p:cNvSpPr txBox="1"/>
          <p:nvPr/>
        </p:nvSpPr>
        <p:spPr>
          <a:xfrm>
            <a:off x="6484570" y="5532562"/>
            <a:ext cx="4861822" cy="1077218"/>
          </a:xfrm>
          <a:prstGeom prst="rect">
            <a:avLst/>
          </a:prstGeom>
          <a:noFill/>
        </p:spPr>
        <p:txBody>
          <a:bodyPr wrap="square">
            <a:spAutoFit/>
          </a:bodyPr>
          <a:lstStyle/>
          <a:p>
            <a:r>
              <a:rPr lang="es-MX" sz="1600" dirty="0">
                <a:solidFill>
                  <a:schemeClr val="tx1">
                    <a:lumMod val="75000"/>
                    <a:lumOff val="25000"/>
                  </a:schemeClr>
                </a:solidFill>
              </a:rPr>
              <a:t>* Permite ir ubicando lo cotidiano, lo inmediato, lo individual y parcial dentro de lo social, lo colectivo, lo histórico, lo estructural, llegando paulatinamente a adquirir una visión totalizadora de la realidad.</a:t>
            </a:r>
            <a:endParaRPr lang="es-CO" sz="1600" dirty="0">
              <a:solidFill>
                <a:schemeClr val="tx1">
                  <a:lumMod val="75000"/>
                  <a:lumOff val="25000"/>
                </a:schemeClr>
              </a:solidFill>
            </a:endParaRPr>
          </a:p>
        </p:txBody>
      </p:sp>
      <p:sp>
        <p:nvSpPr>
          <p:cNvPr id="5" name="Rectángulo 4">
            <a:extLst>
              <a:ext uri="{FF2B5EF4-FFF2-40B4-BE49-F238E27FC236}">
                <a16:creationId xmlns:a16="http://schemas.microsoft.com/office/drawing/2014/main" id="{8D7839F9-2C2F-4F88-A22A-46956A9FCE53}"/>
              </a:ext>
            </a:extLst>
          </p:cNvPr>
          <p:cNvSpPr/>
          <p:nvPr/>
        </p:nvSpPr>
        <p:spPr>
          <a:xfrm>
            <a:off x="3147231" y="2459345"/>
            <a:ext cx="2828261" cy="570941"/>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lumMod val="75000"/>
                    <a:lumOff val="25000"/>
                  </a:schemeClr>
                </a:solidFill>
              </a:rPr>
              <a:t>1</a:t>
            </a:r>
            <a:r>
              <a:rPr lang="es-CO" dirty="0">
                <a:solidFill>
                  <a:schemeClr val="tx1">
                    <a:lumMod val="75000"/>
                    <a:lumOff val="25000"/>
                  </a:schemeClr>
                </a:solidFill>
              </a:rPr>
              <a:t>. Descripción del desarrollo</a:t>
            </a:r>
          </a:p>
        </p:txBody>
      </p:sp>
      <p:sp>
        <p:nvSpPr>
          <p:cNvPr id="11" name="Rectángulo 10">
            <a:extLst>
              <a:ext uri="{FF2B5EF4-FFF2-40B4-BE49-F238E27FC236}">
                <a16:creationId xmlns:a16="http://schemas.microsoft.com/office/drawing/2014/main" id="{2ABE49CD-E8D5-44BB-8A7C-33AB46E89055}"/>
              </a:ext>
            </a:extLst>
          </p:cNvPr>
          <p:cNvSpPr/>
          <p:nvPr/>
        </p:nvSpPr>
        <p:spPr>
          <a:xfrm>
            <a:off x="3147230" y="3182686"/>
            <a:ext cx="2828261" cy="570941"/>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lumMod val="75000"/>
                    <a:lumOff val="25000"/>
                  </a:schemeClr>
                </a:solidFill>
              </a:rPr>
              <a:t>2. </a:t>
            </a:r>
            <a:r>
              <a:rPr lang="es-CO" dirty="0">
                <a:solidFill>
                  <a:schemeClr val="tx1">
                    <a:lumMod val="75000"/>
                    <a:lumOff val="25000"/>
                  </a:schemeClr>
                </a:solidFill>
              </a:rPr>
              <a:t>Marco teórico-conceptual</a:t>
            </a:r>
          </a:p>
        </p:txBody>
      </p:sp>
      <p:sp>
        <p:nvSpPr>
          <p:cNvPr id="13" name="Rectángulo 12">
            <a:extLst>
              <a:ext uri="{FF2B5EF4-FFF2-40B4-BE49-F238E27FC236}">
                <a16:creationId xmlns:a16="http://schemas.microsoft.com/office/drawing/2014/main" id="{AB128094-146A-4385-A8E0-3413DB5D289D}"/>
              </a:ext>
            </a:extLst>
          </p:cNvPr>
          <p:cNvSpPr/>
          <p:nvPr/>
        </p:nvSpPr>
        <p:spPr>
          <a:xfrm>
            <a:off x="3147230" y="3957308"/>
            <a:ext cx="2828261" cy="570941"/>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lumMod val="75000"/>
                    <a:lumOff val="25000"/>
                  </a:schemeClr>
                </a:solidFill>
              </a:rPr>
              <a:t>3. </a:t>
            </a:r>
            <a:r>
              <a:rPr lang="es-CO" dirty="0">
                <a:solidFill>
                  <a:schemeClr val="tx1">
                    <a:lumMod val="75000"/>
                    <a:lumOff val="25000"/>
                  </a:schemeClr>
                </a:solidFill>
              </a:rPr>
              <a:t>Contexto</a:t>
            </a:r>
          </a:p>
        </p:txBody>
      </p:sp>
      <p:sp>
        <p:nvSpPr>
          <p:cNvPr id="14" name="Rectángulo 13">
            <a:extLst>
              <a:ext uri="{FF2B5EF4-FFF2-40B4-BE49-F238E27FC236}">
                <a16:creationId xmlns:a16="http://schemas.microsoft.com/office/drawing/2014/main" id="{E2739313-FBF1-421B-9429-51E121259EF5}"/>
              </a:ext>
            </a:extLst>
          </p:cNvPr>
          <p:cNvSpPr/>
          <p:nvPr/>
        </p:nvSpPr>
        <p:spPr>
          <a:xfrm>
            <a:off x="3147229" y="4701355"/>
            <a:ext cx="2828261" cy="570941"/>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lumMod val="75000"/>
                    <a:lumOff val="25000"/>
                  </a:schemeClr>
                </a:solidFill>
              </a:rPr>
              <a:t>4</a:t>
            </a:r>
            <a:r>
              <a:rPr lang="es-CO" dirty="0">
                <a:solidFill>
                  <a:schemeClr val="tx1">
                    <a:lumMod val="75000"/>
                    <a:lumOff val="25000"/>
                  </a:schemeClr>
                </a:solidFill>
              </a:rPr>
              <a:t>. Intencionalidad </a:t>
            </a:r>
          </a:p>
        </p:txBody>
      </p:sp>
      <p:sp>
        <p:nvSpPr>
          <p:cNvPr id="15" name="Rectángulo 14">
            <a:extLst>
              <a:ext uri="{FF2B5EF4-FFF2-40B4-BE49-F238E27FC236}">
                <a16:creationId xmlns:a16="http://schemas.microsoft.com/office/drawing/2014/main" id="{A1747CD0-E858-4CBD-9223-C505EA2B7728}"/>
              </a:ext>
            </a:extLst>
          </p:cNvPr>
          <p:cNvSpPr/>
          <p:nvPr/>
        </p:nvSpPr>
        <p:spPr>
          <a:xfrm>
            <a:off x="6396143" y="2459345"/>
            <a:ext cx="2828261" cy="570941"/>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lumMod val="75000"/>
                    <a:lumOff val="25000"/>
                  </a:schemeClr>
                </a:solidFill>
              </a:rPr>
              <a:t>5. </a:t>
            </a:r>
            <a:r>
              <a:rPr lang="es-CO" dirty="0">
                <a:solidFill>
                  <a:schemeClr val="tx1">
                    <a:lumMod val="75000"/>
                    <a:lumOff val="25000"/>
                  </a:schemeClr>
                </a:solidFill>
              </a:rPr>
              <a:t>Estrategia metodológica</a:t>
            </a:r>
          </a:p>
        </p:txBody>
      </p:sp>
      <p:sp>
        <p:nvSpPr>
          <p:cNvPr id="16" name="Rectángulo 15">
            <a:extLst>
              <a:ext uri="{FF2B5EF4-FFF2-40B4-BE49-F238E27FC236}">
                <a16:creationId xmlns:a16="http://schemas.microsoft.com/office/drawing/2014/main" id="{25AB9C1F-FCA0-4093-B8F1-DCC783689788}"/>
              </a:ext>
            </a:extLst>
          </p:cNvPr>
          <p:cNvSpPr/>
          <p:nvPr/>
        </p:nvSpPr>
        <p:spPr>
          <a:xfrm>
            <a:off x="6396143" y="3249632"/>
            <a:ext cx="2828261" cy="570941"/>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lumMod val="75000"/>
                    <a:lumOff val="25000"/>
                  </a:schemeClr>
                </a:solidFill>
              </a:rPr>
              <a:t>6</a:t>
            </a:r>
            <a:r>
              <a:rPr lang="es-CO" dirty="0">
                <a:solidFill>
                  <a:schemeClr val="tx1">
                    <a:lumMod val="75000"/>
                    <a:lumOff val="25000"/>
                  </a:schemeClr>
                </a:solidFill>
              </a:rPr>
              <a:t>. Análisis del desarrollo</a:t>
            </a:r>
          </a:p>
        </p:txBody>
      </p:sp>
      <p:sp>
        <p:nvSpPr>
          <p:cNvPr id="17" name="Rectángulo 16">
            <a:extLst>
              <a:ext uri="{FF2B5EF4-FFF2-40B4-BE49-F238E27FC236}">
                <a16:creationId xmlns:a16="http://schemas.microsoft.com/office/drawing/2014/main" id="{F2211D4E-FCDC-442B-8083-BB8675A325AE}"/>
              </a:ext>
            </a:extLst>
          </p:cNvPr>
          <p:cNvSpPr/>
          <p:nvPr/>
        </p:nvSpPr>
        <p:spPr>
          <a:xfrm>
            <a:off x="6396142" y="3978262"/>
            <a:ext cx="2828261" cy="570941"/>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lumMod val="75000"/>
                    <a:lumOff val="25000"/>
                  </a:schemeClr>
                </a:solidFill>
              </a:rPr>
              <a:t>7</a:t>
            </a:r>
            <a:r>
              <a:rPr lang="es-CO" dirty="0">
                <a:solidFill>
                  <a:schemeClr val="tx1">
                    <a:lumMod val="75000"/>
                    <a:lumOff val="25000"/>
                  </a:schemeClr>
                </a:solidFill>
              </a:rPr>
              <a:t>. Resultados</a:t>
            </a:r>
          </a:p>
        </p:txBody>
      </p:sp>
      <p:sp>
        <p:nvSpPr>
          <p:cNvPr id="18" name="Rectángulo 17">
            <a:extLst>
              <a:ext uri="{FF2B5EF4-FFF2-40B4-BE49-F238E27FC236}">
                <a16:creationId xmlns:a16="http://schemas.microsoft.com/office/drawing/2014/main" id="{E1063BA8-3734-4C92-87F0-9E35F0727EAA}"/>
              </a:ext>
            </a:extLst>
          </p:cNvPr>
          <p:cNvSpPr/>
          <p:nvPr/>
        </p:nvSpPr>
        <p:spPr>
          <a:xfrm>
            <a:off x="6396141" y="4729297"/>
            <a:ext cx="2828261" cy="570941"/>
          </a:xfrm>
          <a:prstGeom prst="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lumMod val="75000"/>
                    <a:lumOff val="25000"/>
                  </a:schemeClr>
                </a:solidFill>
              </a:rPr>
              <a:t>8. </a:t>
            </a:r>
            <a:r>
              <a:rPr lang="es-CO" dirty="0">
                <a:solidFill>
                  <a:schemeClr val="tx1">
                    <a:lumMod val="75000"/>
                    <a:lumOff val="25000"/>
                  </a:schemeClr>
                </a:solidFill>
              </a:rPr>
              <a:t>Conclusiones, hipótesis y perspectivas </a:t>
            </a:r>
          </a:p>
        </p:txBody>
      </p:sp>
    </p:spTree>
    <p:extLst>
      <p:ext uri="{BB962C8B-B14F-4D97-AF65-F5344CB8AC3E}">
        <p14:creationId xmlns:p14="http://schemas.microsoft.com/office/powerpoint/2010/main" val="19447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A84696-4DD5-4121-BB97-37A6058A47CC}"/>
              </a:ext>
            </a:extLst>
          </p:cNvPr>
          <p:cNvSpPr>
            <a:spLocks noGrp="1"/>
          </p:cNvSpPr>
          <p:nvPr>
            <p:ph type="title"/>
          </p:nvPr>
        </p:nvSpPr>
        <p:spPr/>
        <p:txBody>
          <a:bodyPr>
            <a:normAutofit/>
          </a:bodyPr>
          <a:lstStyle/>
          <a:p>
            <a:r>
              <a:rPr lang="es-CO" sz="2800" b="0" i="1" cap="none" dirty="0">
                <a:solidFill>
                  <a:srgbClr val="212529"/>
                </a:solidFill>
                <a:effectLst/>
                <a:latin typeface="Times New Roman" panose="02020603050405020304" pitchFamily="18" charset="0"/>
              </a:rPr>
              <a:t>La educación, como práctica de la dominación que hemos venido criticando, manteniendo la ingenuidad de los educandos lo que pretende, dentro de su marco ideológico, es indoctrinarlos en el sentido de su acomodación al mundo de la opresión</a:t>
            </a:r>
            <a:endParaRPr lang="es-CO" sz="2800" cap="none" dirty="0"/>
          </a:p>
        </p:txBody>
      </p:sp>
      <p:sp>
        <p:nvSpPr>
          <p:cNvPr id="3" name="Marcador de texto 2">
            <a:extLst>
              <a:ext uri="{FF2B5EF4-FFF2-40B4-BE49-F238E27FC236}">
                <a16:creationId xmlns:a16="http://schemas.microsoft.com/office/drawing/2014/main" id="{DF5F1569-3582-4009-9E3E-BA84E88661B5}"/>
              </a:ext>
            </a:extLst>
          </p:cNvPr>
          <p:cNvSpPr>
            <a:spLocks noGrp="1"/>
          </p:cNvSpPr>
          <p:nvPr>
            <p:ph type="body" sz="half" idx="2"/>
          </p:nvPr>
        </p:nvSpPr>
        <p:spPr/>
        <p:txBody>
          <a:bodyPr>
            <a:normAutofit/>
          </a:bodyPr>
          <a:lstStyle/>
          <a:p>
            <a:r>
              <a:rPr lang="es-CO" sz="3600" dirty="0">
                <a:solidFill>
                  <a:schemeClr val="accent2">
                    <a:lumMod val="50000"/>
                  </a:schemeClr>
                </a:solidFill>
                <a:latin typeface="Adobe Garamond Pro Bold" panose="02020702060506020403" pitchFamily="18" charset="0"/>
              </a:rPr>
              <a:t>100 años del natalicio de Paulo Freire </a:t>
            </a:r>
          </a:p>
        </p:txBody>
      </p:sp>
      <p:sp>
        <p:nvSpPr>
          <p:cNvPr id="4" name="Marcador de texto 3">
            <a:extLst>
              <a:ext uri="{FF2B5EF4-FFF2-40B4-BE49-F238E27FC236}">
                <a16:creationId xmlns:a16="http://schemas.microsoft.com/office/drawing/2014/main" id="{EA5ABFD1-4BE9-40C9-83E5-9139CD6E7D03}"/>
              </a:ext>
            </a:extLst>
          </p:cNvPr>
          <p:cNvSpPr>
            <a:spLocks noGrp="1"/>
          </p:cNvSpPr>
          <p:nvPr>
            <p:ph type="body" sz="half" idx="13"/>
          </p:nvPr>
        </p:nvSpPr>
        <p:spPr>
          <a:xfrm>
            <a:off x="1869499" y="3392862"/>
            <a:ext cx="8752299" cy="594788"/>
          </a:xfrm>
        </p:spPr>
        <p:txBody>
          <a:bodyPr/>
          <a:lstStyle/>
          <a:p>
            <a:pPr algn="r"/>
            <a:r>
              <a:rPr lang="es-CO" i="1" dirty="0"/>
              <a:t>Paulo Freire </a:t>
            </a:r>
          </a:p>
        </p:txBody>
      </p:sp>
    </p:spTree>
    <p:extLst>
      <p:ext uri="{BB962C8B-B14F-4D97-AF65-F5344CB8AC3E}">
        <p14:creationId xmlns:p14="http://schemas.microsoft.com/office/powerpoint/2010/main" val="3623207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433AB6B-4F79-4900-90F3-B07CDE0724A6}"/>
              </a:ext>
            </a:extLst>
          </p:cNvPr>
          <p:cNvSpPr txBox="1"/>
          <p:nvPr/>
        </p:nvSpPr>
        <p:spPr>
          <a:xfrm>
            <a:off x="1058777" y="1019092"/>
            <a:ext cx="6018028" cy="503368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CO" dirty="0">
                <a:solidFill>
                  <a:schemeClr val="tx1">
                    <a:lumMod val="75000"/>
                    <a:lumOff val="25000"/>
                  </a:schemeClr>
                </a:solidFill>
              </a:rPr>
              <a:t>Mostró con el ejemplo ser un </a:t>
            </a:r>
            <a:r>
              <a:rPr lang="es-CO" b="1" dirty="0">
                <a:solidFill>
                  <a:schemeClr val="tx1">
                    <a:lumMod val="75000"/>
                    <a:lumOff val="25000"/>
                  </a:schemeClr>
                </a:solidFill>
              </a:rPr>
              <a:t>educador comprometido </a:t>
            </a:r>
            <a:r>
              <a:rPr lang="es-CO" dirty="0">
                <a:solidFill>
                  <a:schemeClr val="tx1">
                    <a:lumMod val="75000"/>
                    <a:lumOff val="25000"/>
                  </a:schemeClr>
                </a:solidFill>
              </a:rPr>
              <a:t>con la transformación social en términos de justicia.</a:t>
            </a:r>
          </a:p>
          <a:p>
            <a:pPr marL="285750" indent="-285750">
              <a:lnSpc>
                <a:spcPct val="150000"/>
              </a:lnSpc>
              <a:buFont typeface="Arial" panose="020B0604020202020204" pitchFamily="34" charset="0"/>
              <a:buChar char="•"/>
            </a:pPr>
            <a:r>
              <a:rPr lang="es-CO" dirty="0">
                <a:solidFill>
                  <a:schemeClr val="tx1">
                    <a:lumMod val="75000"/>
                    <a:lumOff val="25000"/>
                  </a:schemeClr>
                </a:solidFill>
              </a:rPr>
              <a:t>Su vida y obra se han convertido en un símbolo del compromiso con los excluidos. </a:t>
            </a:r>
          </a:p>
          <a:p>
            <a:pPr marL="285750" indent="-285750">
              <a:lnSpc>
                <a:spcPct val="150000"/>
              </a:lnSpc>
              <a:buFont typeface="Arial" panose="020B0604020202020204" pitchFamily="34" charset="0"/>
              <a:buChar char="•"/>
            </a:pPr>
            <a:r>
              <a:rPr lang="es-CO" dirty="0">
                <a:solidFill>
                  <a:schemeClr val="tx1">
                    <a:lumMod val="75000"/>
                    <a:lumOff val="25000"/>
                  </a:schemeClr>
                </a:solidFill>
              </a:rPr>
              <a:t>El educador es a la vez educando y el educando es, al mismo tiempo, educador.</a:t>
            </a:r>
          </a:p>
          <a:p>
            <a:pPr marL="285750" indent="-285750" algn="l">
              <a:lnSpc>
                <a:spcPct val="150000"/>
              </a:lnSpc>
              <a:buFont typeface="Arial" panose="020B0604020202020204" pitchFamily="34" charset="0"/>
              <a:buChar char="•"/>
            </a:pPr>
            <a:r>
              <a:rPr lang="es-CO" dirty="0">
                <a:solidFill>
                  <a:schemeClr val="tx1">
                    <a:lumMod val="75000"/>
                    <a:lumOff val="25000"/>
                  </a:schemeClr>
                </a:solidFill>
              </a:rPr>
              <a:t>Dialogar requiere preparación, investigación, un proceso e incluso flexibilidad. </a:t>
            </a:r>
          </a:p>
          <a:p>
            <a:pPr marL="285750" indent="-285750" algn="l">
              <a:lnSpc>
                <a:spcPct val="150000"/>
              </a:lnSpc>
              <a:buFont typeface="Arial" panose="020B0604020202020204" pitchFamily="34" charset="0"/>
              <a:buChar char="•"/>
            </a:pPr>
            <a:r>
              <a:rPr lang="es-CO" dirty="0">
                <a:solidFill>
                  <a:schemeClr val="tx1">
                    <a:lumMod val="75000"/>
                    <a:lumOff val="25000"/>
                  </a:schemeClr>
                </a:solidFill>
              </a:rPr>
              <a:t>Permite visibilizar identidades y culturas diversas. </a:t>
            </a:r>
          </a:p>
          <a:p>
            <a:pPr marL="285750" indent="-285750" algn="l">
              <a:lnSpc>
                <a:spcPct val="150000"/>
              </a:lnSpc>
              <a:buFont typeface="Arial" panose="020B0604020202020204" pitchFamily="34" charset="0"/>
              <a:buChar char="•"/>
            </a:pPr>
            <a:r>
              <a:rPr lang="es-CO" sz="1800" dirty="0">
                <a:solidFill>
                  <a:schemeClr val="tx1">
                    <a:lumMod val="75000"/>
                    <a:lumOff val="25000"/>
                  </a:schemeClr>
                </a:solidFill>
              </a:rPr>
              <a:t>No se puede buscar una educación liberadora haciendo pedagogía tradicional.</a:t>
            </a:r>
          </a:p>
          <a:p>
            <a:pPr marL="285750" indent="-285750" algn="l">
              <a:lnSpc>
                <a:spcPct val="150000"/>
              </a:lnSpc>
              <a:buFont typeface="Arial" panose="020B0604020202020204" pitchFamily="34" charset="0"/>
              <a:buChar char="•"/>
            </a:pPr>
            <a:r>
              <a:rPr lang="es-CO" sz="1800" dirty="0">
                <a:solidFill>
                  <a:schemeClr val="tx1">
                    <a:lumMod val="75000"/>
                    <a:lumOff val="25000"/>
                  </a:schemeClr>
                </a:solidFill>
              </a:rPr>
              <a:t>El legado de Paulo Freire </a:t>
            </a:r>
            <a:r>
              <a:rPr lang="es-CO" sz="1800" b="1" dirty="0">
                <a:solidFill>
                  <a:schemeClr val="tx1">
                    <a:lumMod val="75000"/>
                    <a:lumOff val="25000"/>
                  </a:schemeClr>
                </a:solidFill>
              </a:rPr>
              <a:t>implica esperanza.</a:t>
            </a:r>
            <a:r>
              <a:rPr lang="es-CO" b="1" dirty="0">
                <a:solidFill>
                  <a:schemeClr val="tx1">
                    <a:lumMod val="75000"/>
                    <a:lumOff val="25000"/>
                  </a:schemeClr>
                </a:solidFill>
              </a:rPr>
              <a:t> </a:t>
            </a:r>
          </a:p>
        </p:txBody>
      </p:sp>
      <p:pic>
        <p:nvPicPr>
          <p:cNvPr id="7" name="Imagen 6">
            <a:extLst>
              <a:ext uri="{FF2B5EF4-FFF2-40B4-BE49-F238E27FC236}">
                <a16:creationId xmlns:a16="http://schemas.microsoft.com/office/drawing/2014/main" id="{96D1BD87-9EF4-45A7-9B7C-CA8CD79AB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3391" y="2945213"/>
            <a:ext cx="1622532" cy="2166166"/>
          </a:xfrm>
          <a:prstGeom prst="rect">
            <a:avLst/>
          </a:prstGeom>
        </p:spPr>
      </p:pic>
      <p:pic>
        <p:nvPicPr>
          <p:cNvPr id="9" name="Imagen 8">
            <a:extLst>
              <a:ext uri="{FF2B5EF4-FFF2-40B4-BE49-F238E27FC236}">
                <a16:creationId xmlns:a16="http://schemas.microsoft.com/office/drawing/2014/main" id="{EED65D99-434A-4FC1-9557-F943CC93F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084" y="5124887"/>
            <a:ext cx="3367387" cy="839972"/>
          </a:xfrm>
          <a:prstGeom prst="rect">
            <a:avLst/>
          </a:prstGeom>
        </p:spPr>
      </p:pic>
      <p:pic>
        <p:nvPicPr>
          <p:cNvPr id="11" name="Imagen 10">
            <a:extLst>
              <a:ext uri="{FF2B5EF4-FFF2-40B4-BE49-F238E27FC236}">
                <a16:creationId xmlns:a16="http://schemas.microsoft.com/office/drawing/2014/main" id="{F7A5895A-2C60-4DB0-85B1-DAD0589394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085" y="2940034"/>
            <a:ext cx="1744669" cy="2184853"/>
          </a:xfrm>
          <a:prstGeom prst="rect">
            <a:avLst/>
          </a:prstGeom>
        </p:spPr>
      </p:pic>
      <p:pic>
        <p:nvPicPr>
          <p:cNvPr id="13" name="Imagen 12">
            <a:extLst>
              <a:ext uri="{FF2B5EF4-FFF2-40B4-BE49-F238E27FC236}">
                <a16:creationId xmlns:a16="http://schemas.microsoft.com/office/drawing/2014/main" id="{E321093B-E3BD-46D1-8A54-9D516F2176CE}"/>
              </a:ext>
            </a:extLst>
          </p:cNvPr>
          <p:cNvPicPr>
            <a:picLocks noChangeAspect="1"/>
          </p:cNvPicPr>
          <p:nvPr/>
        </p:nvPicPr>
        <p:blipFill rotWithShape="1">
          <a:blip r:embed="rId5">
            <a:extLst>
              <a:ext uri="{28A0092B-C50C-407E-A947-70E740481C1C}">
                <a14:useLocalDpi xmlns:a14="http://schemas.microsoft.com/office/drawing/2010/main" val="0"/>
              </a:ext>
            </a:extLst>
          </a:blip>
          <a:srcRect l="5533"/>
          <a:stretch/>
        </p:blipFill>
        <p:spPr>
          <a:xfrm>
            <a:off x="7474680" y="928603"/>
            <a:ext cx="3434203" cy="2044884"/>
          </a:xfrm>
          <a:prstGeom prst="rect">
            <a:avLst/>
          </a:prstGeom>
        </p:spPr>
      </p:pic>
    </p:spTree>
    <p:extLst>
      <p:ext uri="{BB962C8B-B14F-4D97-AF65-F5344CB8AC3E}">
        <p14:creationId xmlns:p14="http://schemas.microsoft.com/office/powerpoint/2010/main" val="3071155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199375" y="418504"/>
            <a:ext cx="11682417" cy="1145527"/>
          </a:xfrm>
        </p:spPr>
        <p:txBody>
          <a:bodyPr>
            <a:normAutofit/>
          </a:bodyPr>
          <a:lstStyle/>
          <a:p>
            <a:pPr algn="ctr"/>
            <a:r>
              <a:rPr lang="es-MX" sz="4000" cap="none" dirty="0">
                <a:ln>
                  <a:solidFill>
                    <a:schemeClr val="bg1"/>
                  </a:solidFill>
                </a:ln>
                <a:solidFill>
                  <a:schemeClr val="accent2">
                    <a:lumMod val="50000"/>
                  </a:schemeClr>
                </a:solidFill>
                <a:latin typeface="Adobe Garamond Pro Bold" panose="02020702060506020403" pitchFamily="18" charset="0"/>
              </a:rPr>
              <a:t>Fuentes</a:t>
            </a:r>
            <a:endParaRPr lang="es-CO" sz="4000" cap="none" dirty="0">
              <a:ln>
                <a:solidFill>
                  <a:schemeClr val="bg1"/>
                </a:solidFill>
              </a:ln>
              <a:solidFill>
                <a:schemeClr val="accent2">
                  <a:lumMod val="50000"/>
                </a:schemeClr>
              </a:solidFill>
              <a:latin typeface="Adobe Garamond Pro Bold" panose="02020702060506020403" pitchFamily="18" charset="0"/>
            </a:endParaRPr>
          </a:p>
        </p:txBody>
      </p:sp>
      <p:sp>
        <p:nvSpPr>
          <p:cNvPr id="4" name="CuadroTexto 3">
            <a:extLst>
              <a:ext uri="{FF2B5EF4-FFF2-40B4-BE49-F238E27FC236}">
                <a16:creationId xmlns:a16="http://schemas.microsoft.com/office/drawing/2014/main" id="{96D63BC5-47E2-4DDC-9906-EE50EF678B57}"/>
              </a:ext>
            </a:extLst>
          </p:cNvPr>
          <p:cNvSpPr txBox="1"/>
          <p:nvPr/>
        </p:nvSpPr>
        <p:spPr>
          <a:xfrm>
            <a:off x="600236" y="1566470"/>
            <a:ext cx="10617113" cy="6740307"/>
          </a:xfrm>
          <a:prstGeom prst="rect">
            <a:avLst/>
          </a:prstGeom>
          <a:noFill/>
        </p:spPr>
        <p:txBody>
          <a:bodyPr wrap="square">
            <a:spAutoFit/>
          </a:bodyPr>
          <a:lstStyle/>
          <a:p>
            <a:pPr marL="285750" indent="-285750">
              <a:buFont typeface="Arial" panose="020B0604020202020204" pitchFamily="34" charset="0"/>
              <a:buChar char="•"/>
            </a:pPr>
            <a:r>
              <a:rPr lang="es-CO" dirty="0">
                <a:solidFill>
                  <a:srgbClr val="00B0F0"/>
                </a:solidFill>
                <a:hlinkClick r:id="rId2">
                  <a:extLst>
                    <a:ext uri="{A12FA001-AC4F-418D-AE19-62706E023703}">
                      <ahyp:hlinkClr xmlns:ahyp="http://schemas.microsoft.com/office/drawing/2018/hyperlinkcolor" val="tx"/>
                    </a:ext>
                  </a:extLst>
                </a:hlinkClick>
              </a:rPr>
              <a:t>http://www.avizora.com/publicaciones/biografias/textos/textos_f/0006_freire_paulo.htm</a:t>
            </a:r>
            <a:endParaRPr lang="es-CO" dirty="0">
              <a:solidFill>
                <a:srgbClr val="00B0F0"/>
              </a:solidFill>
            </a:endParaRPr>
          </a:p>
          <a:p>
            <a:pPr marL="285750" indent="-285750">
              <a:buFont typeface="Arial" panose="020B0604020202020204" pitchFamily="34" charset="0"/>
              <a:buChar char="•"/>
            </a:pPr>
            <a:r>
              <a:rPr lang="es-CO" dirty="0">
                <a:solidFill>
                  <a:srgbClr val="00B0F0"/>
                </a:solidFill>
                <a:hlinkClick r:id="rId3">
                  <a:extLst>
                    <a:ext uri="{A12FA001-AC4F-418D-AE19-62706E023703}">
                      <ahyp:hlinkClr xmlns:ahyp="http://schemas.microsoft.com/office/drawing/2018/hyperlinkcolor" val="tx"/>
                    </a:ext>
                  </a:extLst>
                </a:hlinkClick>
              </a:rPr>
              <a:t>http://educacion.idoneos.com/index.php/124370</a:t>
            </a:r>
            <a:endParaRPr lang="es-CO" dirty="0">
              <a:solidFill>
                <a:srgbClr val="00B0F0"/>
              </a:solidFill>
            </a:endParaRPr>
          </a:p>
          <a:p>
            <a:pPr marL="285750" indent="-285750">
              <a:buFont typeface="Arial" panose="020B0604020202020204" pitchFamily="34" charset="0"/>
              <a:buChar char="•"/>
            </a:pPr>
            <a:r>
              <a:rPr lang="es-CO" dirty="0">
                <a:solidFill>
                  <a:srgbClr val="00B0F0"/>
                </a:solidFill>
                <a:hlinkClick r:id="rId4">
                  <a:extLst>
                    <a:ext uri="{A12FA001-AC4F-418D-AE19-62706E023703}">
                      <ahyp:hlinkClr xmlns:ahyp="http://schemas.microsoft.com/office/drawing/2018/hyperlinkcolor" val="tx"/>
                    </a:ext>
                  </a:extLst>
                </a:hlinkClick>
              </a:rPr>
              <a:t>http://www.paginadigital.com.ar/articulos/2007/2007prim/educacion2/paulo-freire-educacion-d-200507.asp</a:t>
            </a:r>
            <a:endParaRPr lang="es-CO" dirty="0">
              <a:solidFill>
                <a:srgbClr val="00B0F0"/>
              </a:solidFill>
            </a:endParaRPr>
          </a:p>
          <a:p>
            <a:pPr marL="285750" indent="-285750">
              <a:buFont typeface="Arial" panose="020B0604020202020204" pitchFamily="34" charset="0"/>
              <a:buChar char="•"/>
            </a:pPr>
            <a:r>
              <a:rPr lang="es-CO" dirty="0">
                <a:solidFill>
                  <a:srgbClr val="00B0F0"/>
                </a:solidFill>
                <a:hlinkClick r:id="rId5">
                  <a:extLst>
                    <a:ext uri="{A12FA001-AC4F-418D-AE19-62706E023703}">
                      <ahyp:hlinkClr xmlns:ahyp="http://schemas.microsoft.com/office/drawing/2018/hyperlinkcolor" val="tx"/>
                    </a:ext>
                  </a:extLst>
                </a:hlinkClick>
              </a:rPr>
              <a:t>https://sites.google.com/site/obrasdepaulofreire/principales-obras</a:t>
            </a:r>
            <a:endParaRPr lang="es-CO" dirty="0">
              <a:solidFill>
                <a:srgbClr val="00B0F0"/>
              </a:solidFill>
            </a:endParaRPr>
          </a:p>
          <a:p>
            <a:pPr marL="285750" indent="-285750">
              <a:buFont typeface="Arial" panose="020B0604020202020204" pitchFamily="34" charset="0"/>
              <a:buChar char="•"/>
            </a:pPr>
            <a:r>
              <a:rPr lang="es-CO" dirty="0">
                <a:solidFill>
                  <a:srgbClr val="00B0F0"/>
                </a:solidFill>
                <a:hlinkClick r:id="rId6">
                  <a:extLst>
                    <a:ext uri="{A12FA001-AC4F-418D-AE19-62706E023703}">
                      <ahyp:hlinkClr xmlns:ahyp="http://schemas.microsoft.com/office/drawing/2018/hyperlinkcolor" val="tx"/>
                    </a:ext>
                  </a:extLst>
                </a:hlinkClick>
              </a:rPr>
              <a:t>https://www.youtube.com/watch?v=t-Y8W6Ns90U</a:t>
            </a:r>
            <a:endParaRPr lang="es-CO" dirty="0">
              <a:solidFill>
                <a:srgbClr val="00B0F0"/>
              </a:solidFill>
            </a:endParaRPr>
          </a:p>
          <a:p>
            <a:pPr marL="285750" indent="-285750">
              <a:buFont typeface="Arial" panose="020B0604020202020204" pitchFamily="34" charset="0"/>
              <a:buChar char="•"/>
            </a:pPr>
            <a:r>
              <a:rPr lang="es-CO" dirty="0">
                <a:solidFill>
                  <a:srgbClr val="00B0F0"/>
                </a:solidFill>
                <a:hlinkClick r:id="rId7">
                  <a:extLst>
                    <a:ext uri="{A12FA001-AC4F-418D-AE19-62706E023703}">
                      <ahyp:hlinkClr xmlns:ahyp="http://schemas.microsoft.com/office/drawing/2018/hyperlinkcolor" val="tx"/>
                    </a:ext>
                  </a:extLst>
                </a:hlinkClick>
              </a:rPr>
              <a:t>https://www.opusvida.com/paulo-freire/3/</a:t>
            </a:r>
            <a:endParaRPr lang="es-CO" dirty="0">
              <a:solidFill>
                <a:srgbClr val="00B0F0"/>
              </a:solidFill>
            </a:endParaRPr>
          </a:p>
          <a:p>
            <a:pPr marL="285750" indent="-285750">
              <a:buFont typeface="Arial" panose="020B0604020202020204" pitchFamily="34" charset="0"/>
              <a:buChar char="•"/>
            </a:pPr>
            <a:r>
              <a:rPr lang="es-CO" dirty="0">
                <a:solidFill>
                  <a:srgbClr val="00B0F0"/>
                </a:solidFill>
                <a:hlinkClick r:id="rId8">
                  <a:extLst>
                    <a:ext uri="{A12FA001-AC4F-418D-AE19-62706E023703}">
                      <ahyp:hlinkClr xmlns:ahyp="http://schemas.microsoft.com/office/drawing/2018/hyperlinkcolor" val="tx"/>
                    </a:ext>
                  </a:extLst>
                </a:hlinkClick>
              </a:rPr>
              <a:t>http://biblioteca.clacso.edu.ar/gsdl/collect/clacso/index/assoc/D1599.dir/gomez.pdf</a:t>
            </a:r>
            <a:endParaRPr lang="es-CO" dirty="0">
              <a:solidFill>
                <a:srgbClr val="00B0F0"/>
              </a:solidFill>
            </a:endParaRPr>
          </a:p>
          <a:p>
            <a:pPr marL="285750" indent="-285750">
              <a:buFont typeface="Arial" panose="020B0604020202020204" pitchFamily="34" charset="0"/>
              <a:buChar char="•"/>
            </a:pPr>
            <a:r>
              <a:rPr lang="es-CO" dirty="0">
                <a:solidFill>
                  <a:srgbClr val="00B0F0"/>
                </a:solidFill>
                <a:hlinkClick r:id="rId9">
                  <a:extLst>
                    <a:ext uri="{A12FA001-AC4F-418D-AE19-62706E023703}">
                      <ahyp:hlinkClr xmlns:ahyp="http://schemas.microsoft.com/office/drawing/2018/hyperlinkcolor" val="tx"/>
                    </a:ext>
                  </a:extLst>
                </a:hlinkClick>
              </a:rPr>
              <a:t>http://biblioteca.clacso.edu.ar/clacso/se/20200306042539/Paulo-Freire-mas-que-nunca.pdf</a:t>
            </a:r>
            <a:endParaRPr lang="es-CO" dirty="0">
              <a:solidFill>
                <a:srgbClr val="00B0F0"/>
              </a:solidFill>
            </a:endParaRPr>
          </a:p>
          <a:p>
            <a:pPr marL="285750" indent="-285750">
              <a:buFont typeface="Arial" panose="020B0604020202020204" pitchFamily="34" charset="0"/>
              <a:buChar char="•"/>
            </a:pPr>
            <a:r>
              <a:rPr lang="es-CO" dirty="0">
                <a:solidFill>
                  <a:srgbClr val="00B0F0"/>
                </a:solidFill>
              </a:rPr>
              <a:t>https://repositorio.iberopuebla.mx/handle/20.500.11777/5189</a:t>
            </a:r>
          </a:p>
          <a:p>
            <a:pPr marL="285750" indent="-285750">
              <a:buFont typeface="Arial" panose="020B0604020202020204" pitchFamily="34" charset="0"/>
              <a:buChar char="•"/>
            </a:pPr>
            <a:r>
              <a:rPr lang="es-CO" dirty="0">
                <a:solidFill>
                  <a:srgbClr val="00B0F0"/>
                </a:solidFill>
                <a:hlinkClick r:id="rId10">
                  <a:extLst>
                    <a:ext uri="{A12FA001-AC4F-418D-AE19-62706E023703}">
                      <ahyp:hlinkClr xmlns:ahyp="http://schemas.microsoft.com/office/drawing/2018/hyperlinkcolor" val="tx"/>
                    </a:ext>
                  </a:extLst>
                </a:hlinkClick>
              </a:rPr>
              <a:t>https://pregradoaulas.udistrital.edu.co/pluginfile.php/404039/mod_folder/content/0/Cartas%20a%20quien%20pretende%20ense%C3%B1ar.pdf?forcedownload=1</a:t>
            </a:r>
            <a:endParaRPr lang="es-CO" dirty="0">
              <a:solidFill>
                <a:srgbClr val="00B0F0"/>
              </a:solidFill>
            </a:endParaRPr>
          </a:p>
          <a:p>
            <a:pPr marL="285750" indent="-285750">
              <a:buFont typeface="Arial" panose="020B0604020202020204" pitchFamily="34" charset="0"/>
              <a:buChar char="•"/>
            </a:pPr>
            <a:r>
              <a:rPr lang="es-CO" dirty="0">
                <a:solidFill>
                  <a:srgbClr val="00B0F0"/>
                </a:solidFill>
                <a:hlinkClick r:id="rId11">
                  <a:extLst>
                    <a:ext uri="{A12FA001-AC4F-418D-AE19-62706E023703}">
                      <ahyp:hlinkClr xmlns:ahyp="http://schemas.microsoft.com/office/drawing/2018/hyperlinkcolor" val="tx"/>
                    </a:ext>
                  </a:extLst>
                </a:hlinkClick>
              </a:rPr>
              <a:t>https://pregradoaulas.udistrital.edu.co/pluginfile.php/404039/mod_folder/content/0/Extension%20o%20comunicacion.pdf?forcedownload=1</a:t>
            </a:r>
            <a:endParaRPr lang="es-CO" dirty="0">
              <a:solidFill>
                <a:srgbClr val="00B0F0"/>
              </a:solidFill>
            </a:endParaRPr>
          </a:p>
          <a:p>
            <a:pPr marL="285750" indent="-285750">
              <a:buFont typeface="Arial" panose="020B0604020202020204" pitchFamily="34" charset="0"/>
              <a:buChar char="•"/>
            </a:pPr>
            <a:r>
              <a:rPr lang="es-CO" dirty="0">
                <a:solidFill>
                  <a:srgbClr val="00B0F0"/>
                </a:solidFill>
                <a:hlinkClick r:id="rId12">
                  <a:extLst>
                    <a:ext uri="{A12FA001-AC4F-418D-AE19-62706E023703}">
                      <ahyp:hlinkClr xmlns:ahyp="http://schemas.microsoft.com/office/drawing/2018/hyperlinkcolor" val="tx"/>
                    </a:ext>
                  </a:extLst>
                </a:hlinkClick>
              </a:rPr>
              <a:t>https://pregradoaulas.udistrital.edu.co/pluginfile.php/404039/mod_folder/content/0/Pedagogia%20de%20la%20autonomia.pdf?forcedownload=1</a:t>
            </a:r>
            <a:endParaRPr lang="es-CO" dirty="0">
              <a:solidFill>
                <a:srgbClr val="00B0F0"/>
              </a:solidFill>
            </a:endParaRPr>
          </a:p>
          <a:p>
            <a:pPr marL="285750" indent="-285750">
              <a:buFont typeface="Arial" panose="020B0604020202020204" pitchFamily="34" charset="0"/>
              <a:buChar char="•"/>
            </a:pPr>
            <a:endParaRPr lang="es-CO" dirty="0">
              <a:solidFill>
                <a:schemeClr val="tx1">
                  <a:lumMod val="75000"/>
                  <a:lumOff val="25000"/>
                </a:schemeClr>
              </a:solidFill>
            </a:endParaRPr>
          </a:p>
          <a:p>
            <a:pPr marL="285750" indent="-285750">
              <a:buFont typeface="Arial" panose="020B0604020202020204" pitchFamily="34" charset="0"/>
              <a:buChar char="•"/>
            </a:pPr>
            <a:endParaRPr lang="es-CO" dirty="0"/>
          </a:p>
          <a:p>
            <a:endParaRPr lang="es-CO" dirty="0"/>
          </a:p>
          <a:p>
            <a:endParaRPr lang="es-CO" dirty="0"/>
          </a:p>
          <a:p>
            <a:endParaRPr lang="es-CO" dirty="0"/>
          </a:p>
          <a:p>
            <a:endParaRPr lang="es-CO" dirty="0"/>
          </a:p>
          <a:p>
            <a:endParaRPr lang="es-CO" dirty="0"/>
          </a:p>
          <a:p>
            <a:endParaRPr lang="es-CO" dirty="0"/>
          </a:p>
        </p:txBody>
      </p:sp>
    </p:spTree>
    <p:extLst>
      <p:ext uri="{BB962C8B-B14F-4D97-AF65-F5344CB8AC3E}">
        <p14:creationId xmlns:p14="http://schemas.microsoft.com/office/powerpoint/2010/main" val="3493767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65E1C8B-EF57-4757-9C01-5CF0037C0A1B}"/>
              </a:ext>
            </a:extLst>
          </p:cNvPr>
          <p:cNvSpPr txBox="1"/>
          <p:nvPr/>
        </p:nvSpPr>
        <p:spPr>
          <a:xfrm>
            <a:off x="778877" y="1997531"/>
            <a:ext cx="2811808" cy="1077218"/>
          </a:xfrm>
          <a:prstGeom prst="rect">
            <a:avLst/>
          </a:prstGeom>
          <a:noFill/>
        </p:spPr>
        <p:txBody>
          <a:bodyPr wrap="square" rtlCol="0">
            <a:spAutoFit/>
          </a:bodyPr>
          <a:lstStyle/>
          <a:p>
            <a:pPr algn="ctr"/>
            <a:r>
              <a:rPr lang="es-MX" sz="1600" dirty="0">
                <a:solidFill>
                  <a:schemeClr val="tx1">
                    <a:lumMod val="75000"/>
                    <a:lumOff val="25000"/>
                  </a:schemeClr>
                </a:solidFill>
              </a:rPr>
              <a:t>Nace el 19 de </a:t>
            </a:r>
            <a:r>
              <a:rPr lang="es-MX" sz="1600" dirty="0">
                <a:solidFill>
                  <a:schemeClr val="tx1">
                    <a:lumMod val="75000"/>
                    <a:lumOff val="25000"/>
                  </a:schemeClr>
                </a:solidFill>
                <a:ea typeface="Adobe Fangsong Std R" panose="02020400000000000000" pitchFamily="18" charset="-128"/>
              </a:rPr>
              <a:t>septiembre</a:t>
            </a:r>
            <a:r>
              <a:rPr lang="es-MX" sz="1600" dirty="0">
                <a:solidFill>
                  <a:schemeClr val="tx1">
                    <a:lumMod val="75000"/>
                    <a:lumOff val="25000"/>
                  </a:schemeClr>
                </a:solidFill>
              </a:rPr>
              <a:t> de 1921 en Recife, Brasil. </a:t>
            </a:r>
            <a:br>
              <a:rPr lang="es-MX" sz="1600" dirty="0">
                <a:solidFill>
                  <a:schemeClr val="tx1">
                    <a:lumMod val="75000"/>
                    <a:lumOff val="25000"/>
                  </a:schemeClr>
                </a:solidFill>
              </a:rPr>
            </a:br>
            <a:r>
              <a:rPr lang="es-MX" sz="1600" dirty="0">
                <a:solidFill>
                  <a:schemeClr val="tx1">
                    <a:lumMod val="75000"/>
                    <a:lumOff val="25000"/>
                  </a:schemeClr>
                </a:solidFill>
              </a:rPr>
              <a:t>Y fallece en Sao Paulo el 2 de mayo de 1997.</a:t>
            </a:r>
            <a:endParaRPr lang="es-CO" sz="1600" dirty="0">
              <a:solidFill>
                <a:schemeClr val="tx1">
                  <a:lumMod val="75000"/>
                  <a:lumOff val="25000"/>
                </a:schemeClr>
              </a:solidFill>
            </a:endParaRPr>
          </a:p>
        </p:txBody>
      </p:sp>
      <p:sp>
        <p:nvSpPr>
          <p:cNvPr id="3" name="Rectángulo 2">
            <a:extLst>
              <a:ext uri="{FF2B5EF4-FFF2-40B4-BE49-F238E27FC236}">
                <a16:creationId xmlns:a16="http://schemas.microsoft.com/office/drawing/2014/main" id="{88ED5DDF-94D0-4DE1-A5FB-0A3DB24B8FB9}"/>
              </a:ext>
            </a:extLst>
          </p:cNvPr>
          <p:cNvSpPr/>
          <p:nvPr/>
        </p:nvSpPr>
        <p:spPr>
          <a:xfrm>
            <a:off x="1460190" y="4345940"/>
            <a:ext cx="2042160" cy="6197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lumMod val="75000"/>
                    <a:lumOff val="25000"/>
                  </a:schemeClr>
                </a:solidFill>
              </a:rPr>
              <a:t>Conciencia de la realidad cotidiana</a:t>
            </a:r>
          </a:p>
        </p:txBody>
      </p:sp>
      <p:sp>
        <p:nvSpPr>
          <p:cNvPr id="8" name="Rectángulo 7">
            <a:extLst>
              <a:ext uri="{FF2B5EF4-FFF2-40B4-BE49-F238E27FC236}">
                <a16:creationId xmlns:a16="http://schemas.microsoft.com/office/drawing/2014/main" id="{9E0614AA-F13B-4C99-915E-CD363F6E4937}"/>
              </a:ext>
            </a:extLst>
          </p:cNvPr>
          <p:cNvSpPr/>
          <p:nvPr/>
        </p:nvSpPr>
        <p:spPr>
          <a:xfrm>
            <a:off x="1099279" y="3573780"/>
            <a:ext cx="2042160" cy="6197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lumMod val="75000"/>
                    <a:lumOff val="25000"/>
                  </a:schemeClr>
                </a:solidFill>
              </a:rPr>
              <a:t>Filosofía de la educación</a:t>
            </a:r>
          </a:p>
        </p:txBody>
      </p:sp>
      <p:sp>
        <p:nvSpPr>
          <p:cNvPr id="11" name="Rectángulo 10">
            <a:extLst>
              <a:ext uri="{FF2B5EF4-FFF2-40B4-BE49-F238E27FC236}">
                <a16:creationId xmlns:a16="http://schemas.microsoft.com/office/drawing/2014/main" id="{751F4122-1716-4EB8-8968-5A590C660440}"/>
              </a:ext>
            </a:extLst>
          </p:cNvPr>
          <p:cNvSpPr/>
          <p:nvPr/>
        </p:nvSpPr>
        <p:spPr>
          <a:xfrm>
            <a:off x="1694543" y="5107940"/>
            <a:ext cx="2042160" cy="9042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lumMod val="75000"/>
                    <a:lumOff val="25000"/>
                  </a:schemeClr>
                </a:solidFill>
              </a:rPr>
              <a:t>Conocimiento de las letras, palabras y frases</a:t>
            </a:r>
          </a:p>
        </p:txBody>
      </p:sp>
      <p:cxnSp>
        <p:nvCxnSpPr>
          <p:cNvPr id="15" name="Conector: angular 14">
            <a:extLst>
              <a:ext uri="{FF2B5EF4-FFF2-40B4-BE49-F238E27FC236}">
                <a16:creationId xmlns:a16="http://schemas.microsoft.com/office/drawing/2014/main" id="{3C5CF15B-52B0-4DA8-8315-686470DECD1D}"/>
              </a:ext>
            </a:extLst>
          </p:cNvPr>
          <p:cNvCxnSpPr>
            <a:stCxn id="3" idx="1"/>
            <a:endCxn id="11" idx="1"/>
          </p:cNvCxnSpPr>
          <p:nvPr/>
        </p:nvCxnSpPr>
        <p:spPr>
          <a:xfrm rot="10800000" flipH="1" flipV="1">
            <a:off x="1460189" y="4655820"/>
            <a:ext cx="234353" cy="904240"/>
          </a:xfrm>
          <a:prstGeom prst="bentConnector3">
            <a:avLst>
              <a:gd name="adj1" fmla="val -9754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a:extLst>
              <a:ext uri="{FF2B5EF4-FFF2-40B4-BE49-F238E27FC236}">
                <a16:creationId xmlns:a16="http://schemas.microsoft.com/office/drawing/2014/main" id="{8EBF47E3-FF2D-4C3E-9CC7-2633A2EB94F4}"/>
              </a:ext>
            </a:extLst>
          </p:cNvPr>
          <p:cNvCxnSpPr>
            <a:stCxn id="8" idx="1"/>
            <a:endCxn id="3" idx="1"/>
          </p:cNvCxnSpPr>
          <p:nvPr/>
        </p:nvCxnSpPr>
        <p:spPr>
          <a:xfrm rot="10800000" flipH="1" flipV="1">
            <a:off x="1099278" y="3883660"/>
            <a:ext cx="360911" cy="772160"/>
          </a:xfrm>
          <a:prstGeom prst="bentConnector3">
            <a:avLst>
              <a:gd name="adj1" fmla="val -63340"/>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E19B021B-11C9-43BE-A0BB-2B0C610D3FCE}"/>
              </a:ext>
            </a:extLst>
          </p:cNvPr>
          <p:cNvSpPr/>
          <p:nvPr/>
        </p:nvSpPr>
        <p:spPr>
          <a:xfrm>
            <a:off x="8995808" y="1976041"/>
            <a:ext cx="2042160" cy="120411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lumMod val="75000"/>
                    <a:lumOff val="25000"/>
                  </a:schemeClr>
                </a:solidFill>
              </a:rPr>
              <a:t>Metodologías de la información y la educación en el escenario popular</a:t>
            </a:r>
          </a:p>
        </p:txBody>
      </p:sp>
      <p:sp>
        <p:nvSpPr>
          <p:cNvPr id="21" name="Rectángulo 20">
            <a:extLst>
              <a:ext uri="{FF2B5EF4-FFF2-40B4-BE49-F238E27FC236}">
                <a16:creationId xmlns:a16="http://schemas.microsoft.com/office/drawing/2014/main" id="{42FFAAC0-6B6E-4580-8943-95C198DAC1CF}"/>
              </a:ext>
            </a:extLst>
          </p:cNvPr>
          <p:cNvSpPr/>
          <p:nvPr/>
        </p:nvSpPr>
        <p:spPr>
          <a:xfrm>
            <a:off x="8995808" y="3460333"/>
            <a:ext cx="2042160" cy="80772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lumMod val="75000"/>
                    <a:lumOff val="25000"/>
                  </a:schemeClr>
                </a:solidFill>
              </a:rPr>
              <a:t>Contenidos contextualizados y flexibles</a:t>
            </a:r>
          </a:p>
        </p:txBody>
      </p:sp>
      <p:sp>
        <p:nvSpPr>
          <p:cNvPr id="22" name="Rectángulo 21">
            <a:extLst>
              <a:ext uri="{FF2B5EF4-FFF2-40B4-BE49-F238E27FC236}">
                <a16:creationId xmlns:a16="http://schemas.microsoft.com/office/drawing/2014/main" id="{3AD7DE0A-D96D-435C-BBC4-FCAB3E997854}"/>
              </a:ext>
            </a:extLst>
          </p:cNvPr>
          <p:cNvSpPr/>
          <p:nvPr/>
        </p:nvSpPr>
        <p:spPr>
          <a:xfrm>
            <a:off x="8978021" y="4512519"/>
            <a:ext cx="2042160" cy="80772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lumMod val="75000"/>
                    <a:lumOff val="25000"/>
                  </a:schemeClr>
                </a:solidFill>
              </a:rPr>
              <a:t>La escuela como un escenario de transformación </a:t>
            </a:r>
          </a:p>
        </p:txBody>
      </p:sp>
      <p:cxnSp>
        <p:nvCxnSpPr>
          <p:cNvPr id="24" name="Conector recto de flecha 23">
            <a:extLst>
              <a:ext uri="{FF2B5EF4-FFF2-40B4-BE49-F238E27FC236}">
                <a16:creationId xmlns:a16="http://schemas.microsoft.com/office/drawing/2014/main" id="{368F38E1-9D7D-4924-AC5D-054511ED88FE}"/>
              </a:ext>
            </a:extLst>
          </p:cNvPr>
          <p:cNvCxnSpPr>
            <a:stCxn id="20" idx="2"/>
            <a:endCxn id="21" idx="0"/>
          </p:cNvCxnSpPr>
          <p:nvPr/>
        </p:nvCxnSpPr>
        <p:spPr>
          <a:xfrm>
            <a:off x="10016888" y="3180159"/>
            <a:ext cx="0" cy="280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C8609038-AFBA-485D-805C-765DAB8152AC}"/>
              </a:ext>
            </a:extLst>
          </p:cNvPr>
          <p:cNvCxnSpPr>
            <a:stCxn id="21" idx="2"/>
            <a:endCxn id="22" idx="0"/>
          </p:cNvCxnSpPr>
          <p:nvPr/>
        </p:nvCxnSpPr>
        <p:spPr>
          <a:xfrm flipH="1">
            <a:off x="9999101" y="4268053"/>
            <a:ext cx="17787" cy="244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C042F5CC-C9C2-414F-9E4D-DB23A7E90750}"/>
              </a:ext>
            </a:extLst>
          </p:cNvPr>
          <p:cNvSpPr txBox="1"/>
          <p:nvPr/>
        </p:nvSpPr>
        <p:spPr>
          <a:xfrm>
            <a:off x="4750391" y="476286"/>
            <a:ext cx="2946400" cy="707886"/>
          </a:xfrm>
          <a:prstGeom prst="rect">
            <a:avLst/>
          </a:prstGeom>
          <a:noFill/>
        </p:spPr>
        <p:txBody>
          <a:bodyPr wrap="square" rtlCol="0">
            <a:spAutoFit/>
          </a:bodyPr>
          <a:lstStyle/>
          <a:p>
            <a:r>
              <a:rPr lang="es-CO" sz="4000" dirty="0">
                <a:solidFill>
                  <a:schemeClr val="accent2">
                    <a:lumMod val="50000"/>
                  </a:schemeClr>
                </a:solidFill>
                <a:latin typeface="Adobe Garamond Pro Bold" panose="02020702060506020403" pitchFamily="18" charset="0"/>
                <a:ea typeface="Adobe Fan Heiti Std B" panose="020B0700000000000000" pitchFamily="34" charset="-128"/>
              </a:rPr>
              <a:t>Biografía</a:t>
            </a:r>
          </a:p>
        </p:txBody>
      </p:sp>
      <p:pic>
        <p:nvPicPr>
          <p:cNvPr id="37" name="Imagen 36">
            <a:extLst>
              <a:ext uri="{FF2B5EF4-FFF2-40B4-BE49-F238E27FC236}">
                <a16:creationId xmlns:a16="http://schemas.microsoft.com/office/drawing/2014/main" id="{730EDFF0-8513-417C-8D82-8A21B6C55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0185" y="1768197"/>
            <a:ext cx="4251993" cy="3940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870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2FC79D6-650F-48F2-8B19-5D17813B9E43}"/>
              </a:ext>
            </a:extLst>
          </p:cNvPr>
          <p:cNvSpPr>
            <a:spLocks noGrp="1"/>
          </p:cNvSpPr>
          <p:nvPr>
            <p:ph idx="1"/>
          </p:nvPr>
        </p:nvSpPr>
        <p:spPr>
          <a:xfrm>
            <a:off x="913774" y="687149"/>
            <a:ext cx="10364452" cy="3424107"/>
          </a:xfrm>
        </p:spPr>
        <p:txBody>
          <a:bodyPr>
            <a:normAutofit/>
          </a:bodyPr>
          <a:lstStyle/>
          <a:p>
            <a:pPr marL="285750" indent="-285750">
              <a:buFont typeface="Arial" panose="020B0604020202020204" pitchFamily="34" charset="0"/>
              <a:buChar char="•"/>
            </a:pPr>
            <a:r>
              <a:rPr lang="es-CO" sz="1800" cap="none" dirty="0">
                <a:solidFill>
                  <a:srgbClr val="00B0F0"/>
                </a:solidFill>
                <a:hlinkClick r:id="rId2">
                  <a:extLst>
                    <a:ext uri="{A12FA001-AC4F-418D-AE19-62706E023703}">
                      <ahyp:hlinkClr xmlns:ahyp="http://schemas.microsoft.com/office/drawing/2018/hyperlinkcolor" val="tx"/>
                    </a:ext>
                  </a:extLst>
                </a:hlinkClick>
              </a:rPr>
              <a:t>https://pregradoaulas.udistrital.edu.co/pluginfile.php/404039/mod_folder/content/0/pedagogia%20de%20la%20esperanza.pdf?forcedownload=1</a:t>
            </a:r>
            <a:endParaRPr lang="es-CO" sz="1800" cap="none" dirty="0">
              <a:solidFill>
                <a:srgbClr val="00B0F0"/>
              </a:solidFill>
            </a:endParaRPr>
          </a:p>
          <a:p>
            <a:pPr marL="285750" indent="-285750">
              <a:buFont typeface="Arial" panose="020B0604020202020204" pitchFamily="34" charset="0"/>
              <a:buChar char="•"/>
            </a:pPr>
            <a:r>
              <a:rPr lang="es-CO" sz="1800" cap="none" dirty="0">
                <a:solidFill>
                  <a:srgbClr val="00B0F0"/>
                </a:solidFill>
                <a:hlinkClick r:id="rId3">
                  <a:extLst>
                    <a:ext uri="{A12FA001-AC4F-418D-AE19-62706E023703}">
                      <ahyp:hlinkClr xmlns:ahyp="http://schemas.microsoft.com/office/drawing/2018/hyperlinkcolor" val="tx"/>
                    </a:ext>
                  </a:extLst>
                </a:hlinkClick>
              </a:rPr>
              <a:t>https://pregradoaulas.udistrital.edu.co/pluginfile.php/404039/mod_folder/content/0/pedagogia%20de%20la%20indignacion.pdf?forcedownload=1</a:t>
            </a:r>
            <a:endParaRPr lang="es-CO" sz="1800" cap="none" dirty="0">
              <a:solidFill>
                <a:srgbClr val="00B0F0"/>
              </a:solidFill>
            </a:endParaRPr>
          </a:p>
          <a:p>
            <a:pPr marL="285750" indent="-285750">
              <a:buFont typeface="Arial" panose="020B0604020202020204" pitchFamily="34" charset="0"/>
              <a:buChar char="•"/>
            </a:pPr>
            <a:r>
              <a:rPr lang="es-CO" sz="1800" cap="none" dirty="0">
                <a:solidFill>
                  <a:srgbClr val="00B0F0"/>
                </a:solidFill>
                <a:hlinkClick r:id="rId4">
                  <a:extLst>
                    <a:ext uri="{A12FA001-AC4F-418D-AE19-62706E023703}">
                      <ahyp:hlinkClr xmlns:ahyp="http://schemas.microsoft.com/office/drawing/2018/hyperlinkcolor" val="tx"/>
                    </a:ext>
                  </a:extLst>
                </a:hlinkClick>
              </a:rPr>
              <a:t>https://pregradoaulas.udistrital.edu.co/pluginfile.php/404039/mod_folder/content/0/pedagogia%20del%20oprimido.pdf?forcedownload=1</a:t>
            </a:r>
            <a:endParaRPr lang="es-CO" sz="1800" cap="none" dirty="0">
              <a:solidFill>
                <a:srgbClr val="00B0F0"/>
              </a:solidFill>
            </a:endParaRPr>
          </a:p>
          <a:p>
            <a:pPr marL="285750" indent="-285750">
              <a:buFont typeface="Arial" panose="020B0604020202020204" pitchFamily="34" charset="0"/>
              <a:buChar char="•"/>
            </a:pPr>
            <a:r>
              <a:rPr lang="es-CO" sz="1800" cap="none" dirty="0">
                <a:solidFill>
                  <a:srgbClr val="00B0F0"/>
                </a:solidFill>
                <a:hlinkClick r:id="rId5">
                  <a:extLst>
                    <a:ext uri="{A12FA001-AC4F-418D-AE19-62706E023703}">
                      <ahyp:hlinkClr xmlns:ahyp="http://schemas.microsoft.com/office/drawing/2018/hyperlinkcolor" val="tx"/>
                    </a:ext>
                  </a:extLst>
                </a:hlinkClick>
              </a:rPr>
              <a:t>https://pregradoaulas.udistrital.edu.co/pluginfile.php/404039/mod_folder/content/0/por%20una%20pedagog%c3%ada%20de%20la%20pregunta.pdf?forcedownload=1</a:t>
            </a:r>
            <a:endParaRPr lang="es-CO" sz="1800" cap="none" dirty="0">
              <a:solidFill>
                <a:srgbClr val="00B0F0"/>
              </a:solidFill>
            </a:endParaRPr>
          </a:p>
          <a:p>
            <a:endParaRPr lang="es-CO" dirty="0"/>
          </a:p>
        </p:txBody>
      </p:sp>
    </p:spTree>
    <p:extLst>
      <p:ext uri="{BB962C8B-B14F-4D97-AF65-F5344CB8AC3E}">
        <p14:creationId xmlns:p14="http://schemas.microsoft.com/office/powerpoint/2010/main" val="120050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657E229-6D56-4BE4-894E-2A45ECFE610D}"/>
              </a:ext>
            </a:extLst>
          </p:cNvPr>
          <p:cNvPicPr>
            <a:picLocks noChangeAspect="1"/>
          </p:cNvPicPr>
          <p:nvPr/>
        </p:nvPicPr>
        <p:blipFill>
          <a:blip r:embed="rId2"/>
          <a:stretch>
            <a:fillRect/>
          </a:stretch>
        </p:blipFill>
        <p:spPr>
          <a:xfrm>
            <a:off x="6932787" y="-98322"/>
            <a:ext cx="5384588" cy="6956322"/>
          </a:xfrm>
          <a:prstGeom prst="rect">
            <a:avLst/>
          </a:prstGeom>
          <a:ln>
            <a:noFill/>
          </a:ln>
          <a:effectLst>
            <a:softEdge rad="112500"/>
          </a:effectLst>
        </p:spPr>
      </p:pic>
      <p:sp>
        <p:nvSpPr>
          <p:cNvPr id="13" name="CuadroTexto 12">
            <a:extLst>
              <a:ext uri="{FF2B5EF4-FFF2-40B4-BE49-F238E27FC236}">
                <a16:creationId xmlns:a16="http://schemas.microsoft.com/office/drawing/2014/main" id="{C87F2549-2F45-4560-98FB-1AF6113E743B}"/>
              </a:ext>
            </a:extLst>
          </p:cNvPr>
          <p:cNvSpPr txBox="1"/>
          <p:nvPr/>
        </p:nvSpPr>
        <p:spPr>
          <a:xfrm>
            <a:off x="914400" y="965200"/>
            <a:ext cx="5658053" cy="5601533"/>
          </a:xfrm>
          <a:prstGeom prst="rect">
            <a:avLst/>
          </a:prstGeom>
          <a:noFill/>
        </p:spPr>
        <p:txBody>
          <a:bodyPr wrap="square">
            <a:spAutoFit/>
          </a:bodyPr>
          <a:lstStyle/>
          <a:p>
            <a:pPr marL="285750" indent="-285750" algn="just">
              <a:buFont typeface="Arial" panose="020B0604020202020204" pitchFamily="34" charset="0"/>
              <a:buChar char="•"/>
            </a:pPr>
            <a:r>
              <a:rPr lang="es-MX" dirty="0">
                <a:solidFill>
                  <a:schemeClr val="tx1">
                    <a:lumMod val="75000"/>
                    <a:lumOff val="25000"/>
                  </a:schemeClr>
                </a:solidFill>
              </a:rPr>
              <a:t>En 1947 fue director del Departamento de Educación y Cultura, tuvo contacto con la educación de </a:t>
            </a:r>
            <a:r>
              <a:rPr lang="es-MX" b="1" dirty="0">
                <a:solidFill>
                  <a:schemeClr val="tx1">
                    <a:lumMod val="75000"/>
                    <a:lumOff val="25000"/>
                  </a:schemeClr>
                </a:solidFill>
              </a:rPr>
              <a:t>adultos/ trabajadores y se encontró con la problemática de la alfabetización</a:t>
            </a:r>
            <a:endParaRPr lang="es-CO" b="1" dirty="0">
              <a:solidFill>
                <a:schemeClr val="tx1">
                  <a:lumMod val="75000"/>
                  <a:lumOff val="25000"/>
                </a:schemeClr>
              </a:solidFill>
            </a:endParaRPr>
          </a:p>
          <a:p>
            <a:pPr marL="285750" indent="-285750" algn="just">
              <a:buFont typeface="Arial" panose="020B0604020202020204" pitchFamily="34" charset="0"/>
              <a:buChar char="•"/>
            </a:pPr>
            <a:endParaRPr lang="es-MX" dirty="0">
              <a:solidFill>
                <a:schemeClr val="tx1">
                  <a:lumMod val="75000"/>
                  <a:lumOff val="25000"/>
                </a:schemeClr>
              </a:solidFill>
            </a:endParaRPr>
          </a:p>
          <a:p>
            <a:pPr marL="285750" indent="-285750" algn="just">
              <a:buFont typeface="Arial" panose="020B0604020202020204" pitchFamily="34" charset="0"/>
              <a:buChar char="•"/>
            </a:pPr>
            <a:r>
              <a:rPr lang="es-MX" dirty="0">
                <a:solidFill>
                  <a:schemeClr val="tx1">
                    <a:lumMod val="75000"/>
                    <a:lumOff val="25000"/>
                  </a:schemeClr>
                </a:solidFill>
              </a:rPr>
              <a:t>En los años 50′ fundó el </a:t>
            </a:r>
            <a:r>
              <a:rPr lang="es-MX" b="1" dirty="0">
                <a:solidFill>
                  <a:schemeClr val="tx1">
                    <a:lumMod val="75000"/>
                    <a:lumOff val="25000"/>
                  </a:schemeClr>
                </a:solidFill>
              </a:rPr>
              <a:t>Instituto </a:t>
            </a:r>
            <a:r>
              <a:rPr lang="es-MX" b="1" dirty="0" err="1">
                <a:solidFill>
                  <a:schemeClr val="tx1">
                    <a:lumMod val="75000"/>
                    <a:lumOff val="25000"/>
                  </a:schemeClr>
                </a:solidFill>
              </a:rPr>
              <a:t>Capibaribe</a:t>
            </a:r>
            <a:r>
              <a:rPr lang="es-MX" dirty="0">
                <a:solidFill>
                  <a:schemeClr val="tx1">
                    <a:lumMod val="75000"/>
                    <a:lumOff val="25000"/>
                  </a:schemeClr>
                </a:solidFill>
              </a:rPr>
              <a:t>, encaminado hacia la conciencia democrática.</a:t>
            </a:r>
            <a:endParaRPr lang="es-CO" dirty="0">
              <a:solidFill>
                <a:schemeClr val="tx1">
                  <a:lumMod val="75000"/>
                  <a:lumOff val="25000"/>
                </a:schemeClr>
              </a:solidFill>
            </a:endParaRPr>
          </a:p>
          <a:p>
            <a:pPr marL="285750" indent="-285750" algn="just">
              <a:buFont typeface="Arial" panose="020B0604020202020204" pitchFamily="34" charset="0"/>
              <a:buChar char="•"/>
            </a:pPr>
            <a:endParaRPr lang="es-MX" dirty="0">
              <a:solidFill>
                <a:schemeClr val="tx1">
                  <a:lumMod val="75000"/>
                  <a:lumOff val="25000"/>
                </a:schemeClr>
              </a:solidFill>
            </a:endParaRPr>
          </a:p>
          <a:p>
            <a:pPr marL="285750" indent="-285750" algn="just">
              <a:buFont typeface="Arial" panose="020B0604020202020204" pitchFamily="34" charset="0"/>
              <a:buChar char="•"/>
            </a:pPr>
            <a:r>
              <a:rPr lang="es-MX" dirty="0">
                <a:solidFill>
                  <a:schemeClr val="tx1">
                    <a:lumMod val="75000"/>
                    <a:lumOff val="25000"/>
                  </a:schemeClr>
                </a:solidFill>
              </a:rPr>
              <a:t>Propuso una educación fundamentada en la conciencia de la </a:t>
            </a:r>
            <a:r>
              <a:rPr lang="es-MX" b="1" dirty="0">
                <a:solidFill>
                  <a:schemeClr val="tx1">
                    <a:lumMod val="75000"/>
                    <a:lumOff val="25000"/>
                  </a:schemeClr>
                </a:solidFill>
              </a:rPr>
              <a:t>realidad cotidiana vivida</a:t>
            </a:r>
            <a:r>
              <a:rPr lang="es-MX" dirty="0">
                <a:solidFill>
                  <a:schemeClr val="tx1">
                    <a:lumMod val="75000"/>
                    <a:lumOff val="25000"/>
                  </a:schemeClr>
                </a:solidFill>
              </a:rPr>
              <a:t> resaltando la colaboración, decisión, participación y  responsabilidad social y política.</a:t>
            </a:r>
            <a:endParaRPr lang="es-CO" dirty="0">
              <a:solidFill>
                <a:schemeClr val="tx1">
                  <a:lumMod val="75000"/>
                  <a:lumOff val="25000"/>
                </a:schemeClr>
              </a:solidFill>
            </a:endParaRPr>
          </a:p>
          <a:p>
            <a:pPr marL="285750" indent="-285750" algn="just">
              <a:buFont typeface="Arial" panose="020B0604020202020204" pitchFamily="34" charset="0"/>
              <a:buChar char="•"/>
            </a:pPr>
            <a:endParaRPr lang="es-MX" dirty="0">
              <a:solidFill>
                <a:schemeClr val="tx1">
                  <a:lumMod val="75000"/>
                  <a:lumOff val="25000"/>
                </a:schemeClr>
              </a:solidFill>
            </a:endParaRPr>
          </a:p>
          <a:p>
            <a:pPr marL="285750" indent="-285750" algn="just">
              <a:buFont typeface="Arial" panose="020B0604020202020204" pitchFamily="34" charset="0"/>
              <a:buChar char="•"/>
            </a:pPr>
            <a:r>
              <a:rPr lang="es-MX" b="0" i="0" dirty="0">
                <a:solidFill>
                  <a:schemeClr val="tx1">
                    <a:lumMod val="75000"/>
                    <a:lumOff val="25000"/>
                  </a:schemeClr>
                </a:solidFill>
                <a:effectLst/>
              </a:rPr>
              <a:t>En 1959 obtuvo el título de </a:t>
            </a:r>
            <a:r>
              <a:rPr lang="es-MX" b="1" i="0" dirty="0">
                <a:solidFill>
                  <a:schemeClr val="tx1">
                    <a:lumMod val="75000"/>
                    <a:lumOff val="25000"/>
                  </a:schemeClr>
                </a:solidFill>
                <a:effectLst/>
              </a:rPr>
              <a:t>Doctor en Filosofía e Historia</a:t>
            </a:r>
            <a:r>
              <a:rPr lang="es-MX" b="0" i="0" dirty="0">
                <a:solidFill>
                  <a:schemeClr val="tx1">
                    <a:lumMod val="75000"/>
                    <a:lumOff val="25000"/>
                  </a:schemeClr>
                </a:solidFill>
                <a:effectLst/>
              </a:rPr>
              <a:t> de la Educación defendiendo la tesis «Educación y Actualidad Brasileña».</a:t>
            </a:r>
            <a:endParaRPr lang="es-CO" dirty="0">
              <a:solidFill>
                <a:schemeClr val="tx1">
                  <a:lumMod val="75000"/>
                  <a:lumOff val="25000"/>
                </a:schemeClr>
              </a:solidFill>
            </a:endParaRPr>
          </a:p>
          <a:p>
            <a:pPr marL="285750" indent="-285750" algn="just">
              <a:buFont typeface="Arial" panose="020B0604020202020204" pitchFamily="34" charset="0"/>
              <a:buChar char="•"/>
            </a:pPr>
            <a:endParaRPr lang="es-MX" dirty="0">
              <a:solidFill>
                <a:schemeClr val="tx1">
                  <a:lumMod val="75000"/>
                  <a:lumOff val="25000"/>
                </a:schemeClr>
              </a:solidFill>
            </a:endParaRPr>
          </a:p>
          <a:p>
            <a:pPr marL="285750" indent="-285750" algn="just">
              <a:buFont typeface="Arial" panose="020B0604020202020204" pitchFamily="34" charset="0"/>
              <a:buChar char="•"/>
            </a:pPr>
            <a:r>
              <a:rPr lang="es-MX" b="0" i="0" dirty="0">
                <a:solidFill>
                  <a:schemeClr val="tx1">
                    <a:lumMod val="75000"/>
                    <a:lumOff val="25000"/>
                  </a:schemeClr>
                </a:solidFill>
                <a:effectLst/>
              </a:rPr>
              <a:t>En 1961 fue el </a:t>
            </a:r>
            <a:r>
              <a:rPr lang="es-MX" b="1" i="0" dirty="0">
                <a:solidFill>
                  <a:schemeClr val="tx1">
                    <a:lumMod val="75000"/>
                    <a:lumOff val="25000"/>
                  </a:schemeClr>
                </a:solidFill>
                <a:effectLst/>
              </a:rPr>
              <a:t>primer director del Departamento </a:t>
            </a:r>
            <a:r>
              <a:rPr lang="es-MX" b="0" i="0" dirty="0">
                <a:solidFill>
                  <a:schemeClr val="tx1">
                    <a:lumMod val="75000"/>
                    <a:lumOff val="25000"/>
                  </a:schemeClr>
                </a:solidFill>
                <a:effectLst/>
              </a:rPr>
              <a:t>de Extensión Cultural de la Universidad de Recife. </a:t>
            </a:r>
          </a:p>
          <a:p>
            <a:pPr marL="285750" indent="-285750" algn="just">
              <a:buFont typeface="Arial" panose="020B0604020202020204" pitchFamily="34" charset="0"/>
              <a:buChar char="•"/>
            </a:pPr>
            <a:endParaRPr lang="es-MX" sz="1600" dirty="0">
              <a:solidFill>
                <a:schemeClr val="accent5">
                  <a:lumMod val="50000"/>
                </a:schemeClr>
              </a:solidFill>
            </a:endParaRPr>
          </a:p>
        </p:txBody>
      </p:sp>
    </p:spTree>
    <p:extLst>
      <p:ext uri="{BB962C8B-B14F-4D97-AF65-F5344CB8AC3E}">
        <p14:creationId xmlns:p14="http://schemas.microsoft.com/office/powerpoint/2010/main" val="172407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idx="4294967295"/>
          </p:nvPr>
        </p:nvSpPr>
        <p:spPr>
          <a:xfrm>
            <a:off x="1092200" y="413575"/>
            <a:ext cx="10033000" cy="1325562"/>
          </a:xfrm>
        </p:spPr>
        <p:txBody>
          <a:bodyPr>
            <a:normAutofit/>
          </a:bodyPr>
          <a:lstStyle/>
          <a:p>
            <a:pPr algn="ctr"/>
            <a:r>
              <a:rPr lang="es-MX" b="1" cap="none" dirty="0">
                <a:ln>
                  <a:solidFill>
                    <a:schemeClr val="bg1"/>
                  </a:solidFill>
                </a:ln>
                <a:solidFill>
                  <a:schemeClr val="accent2">
                    <a:lumMod val="50000"/>
                  </a:schemeClr>
                </a:solidFill>
                <a:latin typeface="Adobe Garamond Pro Bold" panose="02020702060506020403" pitchFamily="18" charset="0"/>
              </a:rPr>
              <a:t>Experiencia de alfabetización, propuesta pedagógica y golpe de estado</a:t>
            </a:r>
            <a:endParaRPr lang="es-CO" b="1" cap="none" dirty="0">
              <a:ln>
                <a:solidFill>
                  <a:schemeClr val="bg1"/>
                </a:solidFill>
              </a:ln>
              <a:solidFill>
                <a:schemeClr val="accent2">
                  <a:lumMod val="50000"/>
                </a:schemeClr>
              </a:solidFill>
              <a:latin typeface="Adobe Garamond Pro Bold" panose="02020702060506020403" pitchFamily="18" charset="0"/>
            </a:endParaRPr>
          </a:p>
        </p:txBody>
      </p:sp>
      <p:sp>
        <p:nvSpPr>
          <p:cNvPr id="5" name="CuadroTexto 4">
            <a:extLst>
              <a:ext uri="{FF2B5EF4-FFF2-40B4-BE49-F238E27FC236}">
                <a16:creationId xmlns:a16="http://schemas.microsoft.com/office/drawing/2014/main" id="{6A72CAA1-AAF6-47E7-898D-07A8CA88FB64}"/>
              </a:ext>
            </a:extLst>
          </p:cNvPr>
          <p:cNvSpPr txBox="1"/>
          <p:nvPr/>
        </p:nvSpPr>
        <p:spPr>
          <a:xfrm>
            <a:off x="5496720" y="2035028"/>
            <a:ext cx="6091880" cy="3416320"/>
          </a:xfrm>
          <a:prstGeom prst="rect">
            <a:avLst/>
          </a:prstGeom>
          <a:noFill/>
        </p:spPr>
        <p:txBody>
          <a:bodyPr wrap="square">
            <a:spAutoFit/>
          </a:bodyPr>
          <a:lstStyle/>
          <a:p>
            <a:pPr marL="285750" indent="-285750">
              <a:buFont typeface="Arial" panose="020B0604020202020204" pitchFamily="34" charset="0"/>
              <a:buChar char="•"/>
            </a:pPr>
            <a:r>
              <a:rPr lang="es-MX" b="1" dirty="0">
                <a:solidFill>
                  <a:schemeClr val="tx1">
                    <a:lumMod val="75000"/>
                    <a:lumOff val="25000"/>
                  </a:schemeClr>
                </a:solidFill>
              </a:rPr>
              <a:t>“Una cultura de silencio”. </a:t>
            </a:r>
            <a:r>
              <a:rPr lang="es-MX" dirty="0">
                <a:solidFill>
                  <a:schemeClr val="tx1">
                    <a:lumMod val="75000"/>
                    <a:lumOff val="25000"/>
                  </a:schemeClr>
                </a:solidFill>
              </a:rPr>
              <a:t>En los años 60’s, alrededor de 15millones de habitantes eran marginados y analfabetas.</a:t>
            </a:r>
          </a:p>
          <a:p>
            <a:pPr marL="285750" indent="-285750">
              <a:buFont typeface="Arial" panose="020B0604020202020204" pitchFamily="34" charset="0"/>
              <a:buChar char="•"/>
            </a:pPr>
            <a:endParaRPr lang="es-MX" dirty="0">
              <a:solidFill>
                <a:schemeClr val="tx1">
                  <a:lumMod val="75000"/>
                  <a:lumOff val="25000"/>
                </a:schemeClr>
              </a:solidFill>
            </a:endParaRPr>
          </a:p>
          <a:p>
            <a:endParaRPr lang="es-MX" dirty="0">
              <a:solidFill>
                <a:schemeClr val="tx1">
                  <a:lumMod val="75000"/>
                  <a:lumOff val="25000"/>
                </a:schemeClr>
              </a:solidFill>
            </a:endParaRPr>
          </a:p>
          <a:p>
            <a:pPr marL="285750" indent="-285750">
              <a:buFont typeface="Arial" panose="020B0604020202020204" pitchFamily="34" charset="0"/>
              <a:buChar char="•"/>
            </a:pPr>
            <a:r>
              <a:rPr lang="es-MX" dirty="0">
                <a:solidFill>
                  <a:schemeClr val="tx1">
                    <a:lumMod val="75000"/>
                    <a:lumOff val="25000"/>
                  </a:schemeClr>
                </a:solidFill>
              </a:rPr>
              <a:t>En 1963, 300 trabajadores rurales fueron alfabetizados en 45 días. el Presidente de Brasil Joao </a:t>
            </a:r>
            <a:r>
              <a:rPr lang="es-MX" dirty="0" err="1">
                <a:solidFill>
                  <a:schemeClr val="tx1">
                    <a:lumMod val="75000"/>
                    <a:lumOff val="25000"/>
                  </a:schemeClr>
                </a:solidFill>
              </a:rPr>
              <a:t>Goulart</a:t>
            </a:r>
            <a:r>
              <a:rPr lang="es-MX" dirty="0">
                <a:solidFill>
                  <a:schemeClr val="tx1">
                    <a:lumMod val="75000"/>
                    <a:lumOff val="25000"/>
                  </a:schemeClr>
                </a:solidFill>
              </a:rPr>
              <a:t> lo invitó para </a:t>
            </a:r>
            <a:r>
              <a:rPr lang="es-MX" b="1" dirty="0">
                <a:solidFill>
                  <a:schemeClr val="tx1">
                    <a:lumMod val="75000"/>
                    <a:lumOff val="25000"/>
                  </a:schemeClr>
                </a:solidFill>
              </a:rPr>
              <a:t>reorganizar la alfabetización de adultos en el ámbito nacional.</a:t>
            </a:r>
          </a:p>
          <a:p>
            <a:pPr marL="285750" indent="-285750">
              <a:buFont typeface="Arial" panose="020B0604020202020204" pitchFamily="34" charset="0"/>
              <a:buChar char="•"/>
            </a:pPr>
            <a:endParaRPr lang="es-MX" b="1" dirty="0">
              <a:solidFill>
                <a:schemeClr val="tx1">
                  <a:lumMod val="75000"/>
                  <a:lumOff val="25000"/>
                </a:schemeClr>
              </a:solidFill>
            </a:endParaRPr>
          </a:p>
          <a:p>
            <a:pPr marL="285750" indent="-285750">
              <a:buFont typeface="Arial" panose="020B0604020202020204" pitchFamily="34" charset="0"/>
              <a:buChar char="•"/>
            </a:pPr>
            <a:endParaRPr lang="es-MX" b="1" dirty="0">
              <a:solidFill>
                <a:schemeClr val="tx1">
                  <a:lumMod val="75000"/>
                  <a:lumOff val="25000"/>
                </a:schemeClr>
              </a:solidFill>
            </a:endParaRPr>
          </a:p>
          <a:p>
            <a:pPr marL="285750" indent="-285750">
              <a:buFont typeface="Arial" panose="020B0604020202020204" pitchFamily="34" charset="0"/>
              <a:buChar char="•"/>
            </a:pPr>
            <a:r>
              <a:rPr lang="es-MX" dirty="0">
                <a:solidFill>
                  <a:schemeClr val="tx1">
                    <a:lumMod val="75000"/>
                    <a:lumOff val="25000"/>
                  </a:schemeClr>
                </a:solidFill>
              </a:rPr>
              <a:t>Fue </a:t>
            </a:r>
            <a:r>
              <a:rPr lang="es-MX" b="1" dirty="0">
                <a:solidFill>
                  <a:schemeClr val="tx1">
                    <a:lumMod val="75000"/>
                    <a:lumOff val="25000"/>
                  </a:schemeClr>
                </a:solidFill>
              </a:rPr>
              <a:t>destituido a raíz del golpe militar </a:t>
            </a:r>
            <a:r>
              <a:rPr lang="es-MX" dirty="0">
                <a:solidFill>
                  <a:schemeClr val="tx1">
                    <a:lumMod val="75000"/>
                    <a:lumOff val="25000"/>
                  </a:schemeClr>
                </a:solidFill>
              </a:rPr>
              <a:t>del 31 de marzo de 1964; Aprisionado y posteriormente exiliado.</a:t>
            </a:r>
            <a:endParaRPr lang="es-CO" b="1" dirty="0">
              <a:solidFill>
                <a:schemeClr val="tx1">
                  <a:lumMod val="75000"/>
                  <a:lumOff val="25000"/>
                </a:schemeClr>
              </a:solidFill>
            </a:endParaRPr>
          </a:p>
        </p:txBody>
      </p:sp>
      <p:pic>
        <p:nvPicPr>
          <p:cNvPr id="6" name="Imagen 5">
            <a:extLst>
              <a:ext uri="{FF2B5EF4-FFF2-40B4-BE49-F238E27FC236}">
                <a16:creationId xmlns:a16="http://schemas.microsoft.com/office/drawing/2014/main" id="{7F443A51-0B7C-4ED8-A735-9EAD41BE9C4D}"/>
              </a:ext>
            </a:extLst>
          </p:cNvPr>
          <p:cNvPicPr>
            <a:picLocks noChangeAspect="1"/>
          </p:cNvPicPr>
          <p:nvPr/>
        </p:nvPicPr>
        <p:blipFill>
          <a:blip r:embed="rId2"/>
          <a:stretch>
            <a:fillRect/>
          </a:stretch>
        </p:blipFill>
        <p:spPr>
          <a:xfrm>
            <a:off x="411424" y="1739137"/>
            <a:ext cx="4622752" cy="3923836"/>
          </a:xfrm>
          <a:prstGeom prst="rect">
            <a:avLst/>
          </a:prstGeom>
          <a:ln>
            <a:noFill/>
          </a:ln>
          <a:effectLst>
            <a:softEdge rad="112500"/>
          </a:effectLst>
        </p:spPr>
      </p:pic>
      <p:sp>
        <p:nvSpPr>
          <p:cNvPr id="8" name="CuadroTexto 7">
            <a:extLst>
              <a:ext uri="{FF2B5EF4-FFF2-40B4-BE49-F238E27FC236}">
                <a16:creationId xmlns:a16="http://schemas.microsoft.com/office/drawing/2014/main" id="{D2067BA5-6816-46AB-9C0A-2E72718098E7}"/>
              </a:ext>
            </a:extLst>
          </p:cNvPr>
          <p:cNvSpPr txBox="1"/>
          <p:nvPr/>
        </p:nvSpPr>
        <p:spPr>
          <a:xfrm>
            <a:off x="411424" y="5747239"/>
            <a:ext cx="5447116" cy="954107"/>
          </a:xfrm>
          <a:prstGeom prst="rect">
            <a:avLst/>
          </a:prstGeom>
          <a:noFill/>
        </p:spPr>
        <p:txBody>
          <a:bodyPr wrap="square">
            <a:spAutoFit/>
          </a:bodyPr>
          <a:lstStyle/>
          <a:p>
            <a:r>
              <a:rPr lang="es-MX" sz="1400" dirty="0">
                <a:solidFill>
                  <a:schemeClr val="tx1">
                    <a:lumMod val="75000"/>
                    <a:lumOff val="25000"/>
                  </a:schemeClr>
                </a:solidFill>
              </a:rPr>
              <a:t>“No basta saber leer que ‘Eva vio una uva’, es necesario saber qué posición ocupa Eva en el contexto social, quién trabaja en la producción de la uva y quién lucra con este trabajo</a:t>
            </a:r>
          </a:p>
          <a:p>
            <a:pPr algn="r"/>
            <a:r>
              <a:rPr lang="es-MX" sz="1400" dirty="0">
                <a:solidFill>
                  <a:schemeClr val="accent5">
                    <a:lumMod val="50000"/>
                  </a:schemeClr>
                </a:solidFill>
              </a:rPr>
              <a:t>Paulo Freire</a:t>
            </a:r>
            <a:endParaRPr lang="es-CO" sz="1400" dirty="0">
              <a:solidFill>
                <a:schemeClr val="accent5">
                  <a:lumMod val="50000"/>
                </a:schemeClr>
              </a:solidFill>
            </a:endParaRPr>
          </a:p>
        </p:txBody>
      </p:sp>
    </p:spTree>
    <p:extLst>
      <p:ext uri="{BB962C8B-B14F-4D97-AF65-F5344CB8AC3E}">
        <p14:creationId xmlns:p14="http://schemas.microsoft.com/office/powerpoint/2010/main" val="185565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idx="4294967295"/>
          </p:nvPr>
        </p:nvSpPr>
        <p:spPr>
          <a:xfrm>
            <a:off x="0" y="27724"/>
            <a:ext cx="11682413" cy="1146176"/>
          </a:xfrm>
        </p:spPr>
        <p:txBody>
          <a:bodyPr>
            <a:normAutofit/>
          </a:bodyPr>
          <a:lstStyle/>
          <a:p>
            <a:r>
              <a:rPr lang="es-MX" sz="4000" b="1" cap="none" dirty="0">
                <a:ln>
                  <a:solidFill>
                    <a:schemeClr val="bg1"/>
                  </a:solidFill>
                </a:ln>
                <a:solidFill>
                  <a:schemeClr val="accent2">
                    <a:lumMod val="50000"/>
                  </a:schemeClr>
                </a:solidFill>
                <a:latin typeface="Adobe Garamond Pro Bold" panose="02020702060506020403" pitchFamily="18" charset="0"/>
              </a:rPr>
              <a:t>Freire en el exilio</a:t>
            </a:r>
            <a:endParaRPr lang="es-CO" sz="4000" b="1" cap="none" dirty="0">
              <a:ln>
                <a:solidFill>
                  <a:schemeClr val="bg1"/>
                </a:solidFill>
              </a:ln>
              <a:solidFill>
                <a:schemeClr val="accent2">
                  <a:lumMod val="50000"/>
                </a:schemeClr>
              </a:solidFill>
              <a:latin typeface="Adobe Garamond Pro Bold" panose="02020702060506020403" pitchFamily="18" charset="0"/>
            </a:endParaRPr>
          </a:p>
        </p:txBody>
      </p:sp>
      <p:pic>
        <p:nvPicPr>
          <p:cNvPr id="3" name="Imagen 2">
            <a:extLst>
              <a:ext uri="{FF2B5EF4-FFF2-40B4-BE49-F238E27FC236}">
                <a16:creationId xmlns:a16="http://schemas.microsoft.com/office/drawing/2014/main" id="{7F1B417B-1F74-435F-BF0F-3D2A25333149}"/>
              </a:ext>
            </a:extLst>
          </p:cNvPr>
          <p:cNvPicPr>
            <a:picLocks noChangeAspect="1"/>
          </p:cNvPicPr>
          <p:nvPr/>
        </p:nvPicPr>
        <p:blipFill>
          <a:blip r:embed="rId2"/>
          <a:stretch>
            <a:fillRect/>
          </a:stretch>
        </p:blipFill>
        <p:spPr>
          <a:xfrm>
            <a:off x="426811" y="1039813"/>
            <a:ext cx="3272040" cy="4877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uadroTexto 3">
            <a:extLst>
              <a:ext uri="{FF2B5EF4-FFF2-40B4-BE49-F238E27FC236}">
                <a16:creationId xmlns:a16="http://schemas.microsoft.com/office/drawing/2014/main" id="{2BB68DB6-ED2C-4DAE-A516-F2906EAF3EEC}"/>
              </a:ext>
            </a:extLst>
          </p:cNvPr>
          <p:cNvSpPr txBox="1"/>
          <p:nvPr/>
        </p:nvSpPr>
        <p:spPr>
          <a:xfrm>
            <a:off x="4125662" y="1328522"/>
            <a:ext cx="7012219" cy="4801314"/>
          </a:xfrm>
          <a:prstGeom prst="rect">
            <a:avLst/>
          </a:prstGeom>
          <a:noFill/>
        </p:spPr>
        <p:txBody>
          <a:bodyPr wrap="square" rtlCol="0">
            <a:spAutoFit/>
          </a:bodyPr>
          <a:lstStyle/>
          <a:p>
            <a:pPr marL="285750" indent="-285750">
              <a:buFont typeface="Arial" panose="020B0604020202020204" pitchFamily="34" charset="0"/>
              <a:buChar char="•"/>
            </a:pPr>
            <a:r>
              <a:rPr lang="es-MX" dirty="0">
                <a:solidFill>
                  <a:schemeClr val="tx1">
                    <a:lumMod val="75000"/>
                    <a:lumOff val="25000"/>
                  </a:schemeClr>
                </a:solidFill>
              </a:rPr>
              <a:t>Se refugió en la embajada de Bolivia.</a:t>
            </a:r>
          </a:p>
          <a:p>
            <a:pPr marL="285750" indent="-285750">
              <a:buFont typeface="Arial" panose="020B0604020202020204" pitchFamily="34" charset="0"/>
              <a:buChar char="•"/>
            </a:pPr>
            <a:r>
              <a:rPr lang="es-MX" dirty="0">
                <a:solidFill>
                  <a:schemeClr val="tx1">
                    <a:lumMod val="75000"/>
                    <a:lumOff val="25000"/>
                  </a:schemeClr>
                </a:solidFill>
              </a:rPr>
              <a:t>Freire fue invitado por el Gobierno Chileno para </a:t>
            </a:r>
            <a:r>
              <a:rPr lang="es-MX" b="1" dirty="0">
                <a:solidFill>
                  <a:schemeClr val="tx1">
                    <a:lumMod val="75000"/>
                    <a:lumOff val="25000"/>
                  </a:schemeClr>
                </a:solidFill>
              </a:rPr>
              <a:t>apoyar el proceso de cambio y restructuración educativa</a:t>
            </a:r>
            <a:r>
              <a:rPr lang="es-MX" dirty="0">
                <a:solidFill>
                  <a:schemeClr val="tx1">
                    <a:lumMod val="75000"/>
                    <a:lumOff val="25000"/>
                  </a:schemeClr>
                </a:solidFill>
              </a:rPr>
              <a:t>, especialmente en sector agrario.</a:t>
            </a:r>
          </a:p>
          <a:p>
            <a:pPr marL="285750" indent="-285750">
              <a:buFont typeface="Arial" panose="020B0604020202020204" pitchFamily="34" charset="0"/>
              <a:buChar char="•"/>
            </a:pPr>
            <a:r>
              <a:rPr lang="es-MX" dirty="0">
                <a:solidFill>
                  <a:schemeClr val="tx1">
                    <a:lumMod val="75000"/>
                    <a:lumOff val="25000"/>
                  </a:schemeClr>
                </a:solidFill>
              </a:rPr>
              <a:t>Desarrolla su método a partir de la </a:t>
            </a:r>
            <a:r>
              <a:rPr lang="es-MX" b="1" dirty="0">
                <a:solidFill>
                  <a:schemeClr val="tx1">
                    <a:lumMod val="75000"/>
                    <a:lumOff val="25000"/>
                  </a:schemeClr>
                </a:solidFill>
              </a:rPr>
              <a:t>teorización y sistematización </a:t>
            </a:r>
            <a:r>
              <a:rPr lang="es-MX" dirty="0">
                <a:solidFill>
                  <a:schemeClr val="tx1">
                    <a:lumMod val="75000"/>
                    <a:lumOff val="25000"/>
                  </a:schemeClr>
                </a:solidFill>
              </a:rPr>
              <a:t>de los procesos educativos.</a:t>
            </a:r>
          </a:p>
          <a:p>
            <a:pPr marL="285750" indent="-285750">
              <a:buFont typeface="Arial" panose="020B0604020202020204" pitchFamily="34" charset="0"/>
              <a:buChar char="•"/>
            </a:pPr>
            <a:endParaRPr lang="es-MX" dirty="0">
              <a:solidFill>
                <a:schemeClr val="tx1">
                  <a:lumMod val="75000"/>
                  <a:lumOff val="25000"/>
                </a:schemeClr>
              </a:solidFill>
            </a:endParaRPr>
          </a:p>
          <a:p>
            <a:pPr marL="285750" indent="-285750">
              <a:buFont typeface="Arial" panose="020B0604020202020204" pitchFamily="34" charset="0"/>
              <a:buChar char="•"/>
            </a:pPr>
            <a:endParaRPr lang="es-MX" dirty="0">
              <a:solidFill>
                <a:schemeClr val="tx1">
                  <a:lumMod val="75000"/>
                  <a:lumOff val="25000"/>
                </a:schemeClr>
              </a:solidFill>
            </a:endParaRPr>
          </a:p>
          <a:p>
            <a:pPr marL="285750" indent="-285750">
              <a:buFont typeface="Arial" panose="020B0604020202020204" pitchFamily="34" charset="0"/>
              <a:buChar char="•"/>
            </a:pPr>
            <a:endParaRPr lang="es-MX" dirty="0">
              <a:solidFill>
                <a:schemeClr val="tx1">
                  <a:lumMod val="75000"/>
                  <a:lumOff val="25000"/>
                </a:schemeClr>
              </a:solidFill>
            </a:endParaRPr>
          </a:p>
          <a:p>
            <a:pPr marL="285750" indent="-285750">
              <a:buFont typeface="Arial" panose="020B0604020202020204" pitchFamily="34" charset="0"/>
              <a:buChar char="•"/>
            </a:pPr>
            <a:endParaRPr lang="es-MX" dirty="0">
              <a:solidFill>
                <a:schemeClr val="tx1">
                  <a:lumMod val="75000"/>
                  <a:lumOff val="25000"/>
                </a:schemeClr>
              </a:solidFill>
            </a:endParaRPr>
          </a:p>
          <a:p>
            <a:pPr marL="285750" indent="-285750">
              <a:buFont typeface="Arial" panose="020B0604020202020204" pitchFamily="34" charset="0"/>
              <a:buChar char="•"/>
            </a:pPr>
            <a:endParaRPr lang="es-MX" dirty="0">
              <a:solidFill>
                <a:schemeClr val="tx1">
                  <a:lumMod val="75000"/>
                  <a:lumOff val="25000"/>
                </a:schemeClr>
              </a:solidFill>
            </a:endParaRPr>
          </a:p>
          <a:p>
            <a:endParaRPr lang="es-MX" dirty="0">
              <a:solidFill>
                <a:schemeClr val="tx1">
                  <a:lumMod val="75000"/>
                  <a:lumOff val="25000"/>
                </a:schemeClr>
              </a:solidFill>
            </a:endParaRPr>
          </a:p>
          <a:p>
            <a:pPr marL="285750" indent="-285750">
              <a:buFont typeface="Arial" panose="020B0604020202020204" pitchFamily="34" charset="0"/>
              <a:buChar char="•"/>
            </a:pPr>
            <a:r>
              <a:rPr lang="es-MX" dirty="0">
                <a:solidFill>
                  <a:schemeClr val="tx1">
                    <a:lumMod val="75000"/>
                    <a:lumOff val="25000"/>
                  </a:schemeClr>
                </a:solidFill>
              </a:rPr>
              <a:t>Freire decide abandonar el Chile. </a:t>
            </a:r>
          </a:p>
          <a:p>
            <a:pPr marL="285750" indent="-285750">
              <a:buFont typeface="Arial" panose="020B0604020202020204" pitchFamily="34" charset="0"/>
              <a:buChar char="•"/>
            </a:pPr>
            <a:r>
              <a:rPr lang="es-MX" dirty="0">
                <a:solidFill>
                  <a:schemeClr val="tx1">
                    <a:lumMod val="75000"/>
                    <a:lumOff val="25000"/>
                  </a:schemeClr>
                </a:solidFill>
              </a:rPr>
              <a:t>Cursaría un año de estudios en Harvard, se establecería en ginebra los próximos 16 años como </a:t>
            </a:r>
            <a:r>
              <a:rPr lang="es-MX" b="1" dirty="0">
                <a:solidFill>
                  <a:schemeClr val="tx1">
                    <a:lumMod val="75000"/>
                    <a:lumOff val="25000"/>
                  </a:schemeClr>
                </a:solidFill>
              </a:rPr>
              <a:t>‘consejero andante’, </a:t>
            </a:r>
            <a:r>
              <a:rPr lang="es-MX" dirty="0">
                <a:solidFill>
                  <a:schemeClr val="tx1">
                    <a:lumMod val="75000"/>
                    <a:lumOff val="25000"/>
                  </a:schemeClr>
                </a:solidFill>
              </a:rPr>
              <a:t>situación que le permitió </a:t>
            </a:r>
            <a:r>
              <a:rPr lang="es-MX" b="1" dirty="0">
                <a:solidFill>
                  <a:schemeClr val="tx1">
                    <a:lumMod val="75000"/>
                    <a:lumOff val="25000"/>
                  </a:schemeClr>
                </a:solidFill>
              </a:rPr>
              <a:t>aportar al desarrollo educativo de países del África</a:t>
            </a:r>
            <a:r>
              <a:rPr lang="es-MX" dirty="0">
                <a:solidFill>
                  <a:schemeClr val="tx1">
                    <a:lumMod val="75000"/>
                    <a:lumOff val="25000"/>
                  </a:schemeClr>
                </a:solidFill>
              </a:rPr>
              <a:t>.</a:t>
            </a:r>
          </a:p>
          <a:p>
            <a:pPr marL="285750" indent="-285750">
              <a:buFont typeface="Arial" panose="020B0604020202020204" pitchFamily="34" charset="0"/>
              <a:buChar char="•"/>
            </a:pPr>
            <a:r>
              <a:rPr lang="es-CO" dirty="0">
                <a:solidFill>
                  <a:schemeClr val="tx1">
                    <a:lumMod val="75000"/>
                    <a:lumOff val="25000"/>
                  </a:schemeClr>
                </a:solidFill>
              </a:rPr>
              <a:t>Producto del exilio, </a:t>
            </a:r>
            <a:r>
              <a:rPr lang="es-CO" b="1" dirty="0">
                <a:solidFill>
                  <a:schemeClr val="tx1">
                    <a:lumMod val="75000"/>
                    <a:lumOff val="25000"/>
                  </a:schemeClr>
                </a:solidFill>
              </a:rPr>
              <a:t>impactaría en su propuesta educativa y su obra académica.</a:t>
            </a:r>
          </a:p>
        </p:txBody>
      </p:sp>
      <p:sp>
        <p:nvSpPr>
          <p:cNvPr id="14" name="Rectángulo 13">
            <a:extLst>
              <a:ext uri="{FF2B5EF4-FFF2-40B4-BE49-F238E27FC236}">
                <a16:creationId xmlns:a16="http://schemas.microsoft.com/office/drawing/2014/main" id="{8BB31805-C561-4620-A06E-6B34DC7617CF}"/>
              </a:ext>
            </a:extLst>
          </p:cNvPr>
          <p:cNvSpPr/>
          <p:nvPr/>
        </p:nvSpPr>
        <p:spPr>
          <a:xfrm>
            <a:off x="4553965" y="3215924"/>
            <a:ext cx="1777662" cy="536944"/>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75000"/>
                    <a:lumOff val="25000"/>
                  </a:schemeClr>
                </a:solidFill>
              </a:rPr>
              <a:t>Pedagogía del oprimido</a:t>
            </a:r>
            <a:endParaRPr lang="es-CO" dirty="0">
              <a:solidFill>
                <a:schemeClr val="tx1">
                  <a:lumMod val="75000"/>
                  <a:lumOff val="25000"/>
                </a:schemeClr>
              </a:solidFill>
            </a:endParaRPr>
          </a:p>
        </p:txBody>
      </p:sp>
      <p:sp>
        <p:nvSpPr>
          <p:cNvPr id="15" name="Rectángulo 14">
            <a:extLst>
              <a:ext uri="{FF2B5EF4-FFF2-40B4-BE49-F238E27FC236}">
                <a16:creationId xmlns:a16="http://schemas.microsoft.com/office/drawing/2014/main" id="{D897A98C-00B2-41C4-84C7-AAFD8A3BEBD4}"/>
              </a:ext>
            </a:extLst>
          </p:cNvPr>
          <p:cNvSpPr/>
          <p:nvPr/>
        </p:nvSpPr>
        <p:spPr>
          <a:xfrm>
            <a:off x="6865643" y="2810495"/>
            <a:ext cx="1777662" cy="536944"/>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lumMod val="75000"/>
                    <a:lumOff val="25000"/>
                  </a:schemeClr>
                </a:solidFill>
              </a:rPr>
              <a:t>Educación bancaria</a:t>
            </a:r>
          </a:p>
        </p:txBody>
      </p:sp>
      <p:sp>
        <p:nvSpPr>
          <p:cNvPr id="16" name="Rectángulo 15">
            <a:extLst>
              <a:ext uri="{FF2B5EF4-FFF2-40B4-BE49-F238E27FC236}">
                <a16:creationId xmlns:a16="http://schemas.microsoft.com/office/drawing/2014/main" id="{92F8E4A7-3CBB-49D9-A2D9-48B1B6D3763B}"/>
              </a:ext>
            </a:extLst>
          </p:cNvPr>
          <p:cNvSpPr/>
          <p:nvPr/>
        </p:nvSpPr>
        <p:spPr>
          <a:xfrm>
            <a:off x="6865643" y="3752868"/>
            <a:ext cx="1777662" cy="536944"/>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lumMod val="75000"/>
                    <a:lumOff val="25000"/>
                  </a:schemeClr>
                </a:solidFill>
              </a:rPr>
              <a:t>Alfabetización </a:t>
            </a:r>
          </a:p>
        </p:txBody>
      </p:sp>
      <p:sp>
        <p:nvSpPr>
          <p:cNvPr id="17" name="Rectángulo 16">
            <a:extLst>
              <a:ext uri="{FF2B5EF4-FFF2-40B4-BE49-F238E27FC236}">
                <a16:creationId xmlns:a16="http://schemas.microsoft.com/office/drawing/2014/main" id="{B2543DFE-507F-4D38-B80B-6CCB36B95CDF}"/>
              </a:ext>
            </a:extLst>
          </p:cNvPr>
          <p:cNvSpPr/>
          <p:nvPr/>
        </p:nvSpPr>
        <p:spPr>
          <a:xfrm>
            <a:off x="9177321" y="2910428"/>
            <a:ext cx="1777662" cy="1147935"/>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lumMod val="75000"/>
                    <a:lumOff val="25000"/>
                  </a:schemeClr>
                </a:solidFill>
              </a:rPr>
              <a:t>Educación liberadora en el lenguaje educativo </a:t>
            </a:r>
          </a:p>
        </p:txBody>
      </p:sp>
      <p:cxnSp>
        <p:nvCxnSpPr>
          <p:cNvPr id="19" name="Conector recto de flecha 18">
            <a:extLst>
              <a:ext uri="{FF2B5EF4-FFF2-40B4-BE49-F238E27FC236}">
                <a16:creationId xmlns:a16="http://schemas.microsoft.com/office/drawing/2014/main" id="{F8EFA173-5217-4014-B7CA-B468243C73D4}"/>
              </a:ext>
            </a:extLst>
          </p:cNvPr>
          <p:cNvCxnSpPr>
            <a:stCxn id="14" idx="3"/>
            <a:endCxn id="15" idx="1"/>
          </p:cNvCxnSpPr>
          <p:nvPr/>
        </p:nvCxnSpPr>
        <p:spPr>
          <a:xfrm flipV="1">
            <a:off x="6331627" y="3078967"/>
            <a:ext cx="534016" cy="405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AA4D1ACD-987F-4907-BF00-56BEF097A813}"/>
              </a:ext>
            </a:extLst>
          </p:cNvPr>
          <p:cNvCxnSpPr>
            <a:cxnSpLocks/>
            <a:endCxn id="16" idx="1"/>
          </p:cNvCxnSpPr>
          <p:nvPr/>
        </p:nvCxnSpPr>
        <p:spPr>
          <a:xfrm>
            <a:off x="6338606" y="3484395"/>
            <a:ext cx="527037" cy="536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F8253A02-65CF-4776-A742-3DE98F7EA488}"/>
              </a:ext>
            </a:extLst>
          </p:cNvPr>
          <p:cNvCxnSpPr>
            <a:stCxn id="15" idx="3"/>
            <a:endCxn id="17" idx="1"/>
          </p:cNvCxnSpPr>
          <p:nvPr/>
        </p:nvCxnSpPr>
        <p:spPr>
          <a:xfrm>
            <a:off x="8643305" y="3078967"/>
            <a:ext cx="534016" cy="405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22D1F3BD-7238-4B74-861D-DBE41D5C4E6E}"/>
              </a:ext>
            </a:extLst>
          </p:cNvPr>
          <p:cNvCxnSpPr>
            <a:cxnSpLocks/>
            <a:stCxn id="16" idx="3"/>
            <a:endCxn id="17" idx="1"/>
          </p:cNvCxnSpPr>
          <p:nvPr/>
        </p:nvCxnSpPr>
        <p:spPr>
          <a:xfrm flipV="1">
            <a:off x="8643305" y="3484396"/>
            <a:ext cx="534016" cy="536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33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254791" y="457200"/>
            <a:ext cx="11682417" cy="1145527"/>
          </a:xfrm>
        </p:spPr>
        <p:txBody>
          <a:bodyPr>
            <a:normAutofit/>
          </a:bodyPr>
          <a:lstStyle/>
          <a:p>
            <a:pPr algn="ctr"/>
            <a:r>
              <a:rPr lang="es-MX" sz="4000" b="1" cap="none" dirty="0">
                <a:ln>
                  <a:solidFill>
                    <a:schemeClr val="bg1"/>
                  </a:solidFill>
                </a:ln>
                <a:solidFill>
                  <a:schemeClr val="accent2">
                    <a:lumMod val="50000"/>
                  </a:schemeClr>
                </a:solidFill>
                <a:latin typeface="Adobe Garamond Pro Bold" panose="02020702060506020403" pitchFamily="18" charset="0"/>
              </a:rPr>
              <a:t>Obras principales de Freire</a:t>
            </a:r>
            <a:endParaRPr lang="es-CO" sz="4000" b="1" cap="none" dirty="0">
              <a:ln>
                <a:solidFill>
                  <a:schemeClr val="bg1"/>
                </a:solidFill>
              </a:ln>
              <a:solidFill>
                <a:schemeClr val="accent2">
                  <a:lumMod val="50000"/>
                </a:schemeClr>
              </a:solidFill>
              <a:latin typeface="Adobe Garamond Pro Bold" panose="02020702060506020403" pitchFamily="18" charset="0"/>
            </a:endParaRPr>
          </a:p>
        </p:txBody>
      </p:sp>
      <p:pic>
        <p:nvPicPr>
          <p:cNvPr id="19" name="Imagen 18">
            <a:extLst>
              <a:ext uri="{FF2B5EF4-FFF2-40B4-BE49-F238E27FC236}">
                <a16:creationId xmlns:a16="http://schemas.microsoft.com/office/drawing/2014/main" id="{6108481E-5FBD-4C5C-9569-53D8A4C05048}"/>
              </a:ext>
            </a:extLst>
          </p:cNvPr>
          <p:cNvPicPr>
            <a:picLocks noChangeAspect="1"/>
          </p:cNvPicPr>
          <p:nvPr/>
        </p:nvPicPr>
        <p:blipFill>
          <a:blip r:embed="rId2"/>
          <a:stretch>
            <a:fillRect/>
          </a:stretch>
        </p:blipFill>
        <p:spPr>
          <a:xfrm>
            <a:off x="478178" y="1905000"/>
            <a:ext cx="1924896" cy="2892083"/>
          </a:xfrm>
          <a:prstGeom prst="rect">
            <a:avLst/>
          </a:prstGeom>
          <a:ln>
            <a:solidFill>
              <a:schemeClr val="tx1">
                <a:lumMod val="50000"/>
                <a:lumOff val="50000"/>
              </a:schemeClr>
            </a:solidFill>
          </a:ln>
        </p:spPr>
      </p:pic>
      <p:pic>
        <p:nvPicPr>
          <p:cNvPr id="20" name="Imagen 19">
            <a:extLst>
              <a:ext uri="{FF2B5EF4-FFF2-40B4-BE49-F238E27FC236}">
                <a16:creationId xmlns:a16="http://schemas.microsoft.com/office/drawing/2014/main" id="{839990DF-E1A5-4F7C-A54C-86E20EDF5C7B}"/>
              </a:ext>
            </a:extLst>
          </p:cNvPr>
          <p:cNvPicPr>
            <a:picLocks noChangeAspect="1"/>
          </p:cNvPicPr>
          <p:nvPr/>
        </p:nvPicPr>
        <p:blipFill>
          <a:blip r:embed="rId3"/>
          <a:stretch>
            <a:fillRect/>
          </a:stretch>
        </p:blipFill>
        <p:spPr>
          <a:xfrm>
            <a:off x="2749292" y="2628577"/>
            <a:ext cx="1817822" cy="3028950"/>
          </a:xfrm>
          <a:prstGeom prst="rect">
            <a:avLst/>
          </a:prstGeom>
          <a:ln>
            <a:solidFill>
              <a:schemeClr val="tx1">
                <a:lumMod val="50000"/>
                <a:lumOff val="50000"/>
              </a:schemeClr>
            </a:solidFill>
          </a:ln>
        </p:spPr>
      </p:pic>
      <p:pic>
        <p:nvPicPr>
          <p:cNvPr id="21" name="Imagen 20">
            <a:extLst>
              <a:ext uri="{FF2B5EF4-FFF2-40B4-BE49-F238E27FC236}">
                <a16:creationId xmlns:a16="http://schemas.microsoft.com/office/drawing/2014/main" id="{4FBA4161-0B94-491F-BC37-E94FB2EDC504}"/>
              </a:ext>
            </a:extLst>
          </p:cNvPr>
          <p:cNvPicPr>
            <a:picLocks noChangeAspect="1"/>
          </p:cNvPicPr>
          <p:nvPr/>
        </p:nvPicPr>
        <p:blipFill>
          <a:blip r:embed="rId4"/>
          <a:stretch>
            <a:fillRect/>
          </a:stretch>
        </p:blipFill>
        <p:spPr>
          <a:xfrm>
            <a:off x="7167107" y="2628577"/>
            <a:ext cx="2105025" cy="3048000"/>
          </a:xfrm>
          <a:prstGeom prst="rect">
            <a:avLst/>
          </a:prstGeom>
          <a:ln>
            <a:solidFill>
              <a:schemeClr val="tx1">
                <a:lumMod val="50000"/>
                <a:lumOff val="50000"/>
              </a:schemeClr>
            </a:solidFill>
          </a:ln>
        </p:spPr>
      </p:pic>
      <p:pic>
        <p:nvPicPr>
          <p:cNvPr id="22" name="Imagen 21">
            <a:extLst>
              <a:ext uri="{FF2B5EF4-FFF2-40B4-BE49-F238E27FC236}">
                <a16:creationId xmlns:a16="http://schemas.microsoft.com/office/drawing/2014/main" id="{28D985E8-E13B-4C3A-BDE4-67235FCB0C50}"/>
              </a:ext>
            </a:extLst>
          </p:cNvPr>
          <p:cNvPicPr>
            <a:picLocks noChangeAspect="1"/>
          </p:cNvPicPr>
          <p:nvPr/>
        </p:nvPicPr>
        <p:blipFill>
          <a:blip r:embed="rId5"/>
          <a:stretch>
            <a:fillRect/>
          </a:stretch>
        </p:blipFill>
        <p:spPr>
          <a:xfrm>
            <a:off x="9684997" y="1905000"/>
            <a:ext cx="2028825" cy="3038475"/>
          </a:xfrm>
          <a:prstGeom prst="rect">
            <a:avLst/>
          </a:prstGeom>
          <a:ln>
            <a:solidFill>
              <a:schemeClr val="tx1">
                <a:lumMod val="50000"/>
                <a:lumOff val="50000"/>
              </a:schemeClr>
            </a:solidFill>
          </a:ln>
        </p:spPr>
      </p:pic>
      <p:pic>
        <p:nvPicPr>
          <p:cNvPr id="23" name="Imagen 22">
            <a:extLst>
              <a:ext uri="{FF2B5EF4-FFF2-40B4-BE49-F238E27FC236}">
                <a16:creationId xmlns:a16="http://schemas.microsoft.com/office/drawing/2014/main" id="{1F0CE3E2-E336-40BA-964D-4AEF7076FD91}"/>
              </a:ext>
            </a:extLst>
          </p:cNvPr>
          <p:cNvPicPr>
            <a:picLocks noChangeAspect="1"/>
          </p:cNvPicPr>
          <p:nvPr/>
        </p:nvPicPr>
        <p:blipFill>
          <a:blip r:embed="rId6"/>
          <a:stretch>
            <a:fillRect/>
          </a:stretch>
        </p:blipFill>
        <p:spPr>
          <a:xfrm>
            <a:off x="4955865" y="1905000"/>
            <a:ext cx="1743075" cy="3048000"/>
          </a:xfrm>
          <a:prstGeom prst="rect">
            <a:avLst/>
          </a:prstGeom>
          <a:ln>
            <a:solidFill>
              <a:schemeClr val="tx1">
                <a:lumMod val="50000"/>
                <a:lumOff val="50000"/>
              </a:schemeClr>
            </a:solidFill>
          </a:ln>
        </p:spPr>
      </p:pic>
    </p:spTree>
    <p:extLst>
      <p:ext uri="{BB962C8B-B14F-4D97-AF65-F5344CB8AC3E}">
        <p14:creationId xmlns:p14="http://schemas.microsoft.com/office/powerpoint/2010/main" val="419911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254791" y="180997"/>
            <a:ext cx="11682417" cy="1145527"/>
          </a:xfrm>
        </p:spPr>
        <p:txBody>
          <a:bodyPr>
            <a:normAutofit/>
          </a:bodyPr>
          <a:lstStyle/>
          <a:p>
            <a:pPr algn="ctr"/>
            <a:r>
              <a:rPr lang="es-MX" b="1" cap="none" dirty="0">
                <a:ln>
                  <a:solidFill>
                    <a:schemeClr val="bg1"/>
                  </a:solidFill>
                </a:ln>
                <a:solidFill>
                  <a:schemeClr val="accent2">
                    <a:lumMod val="50000"/>
                  </a:schemeClr>
                </a:solidFill>
                <a:latin typeface="Adobe Garamond Pro Bold" panose="02020702060506020403" pitchFamily="18" charset="0"/>
              </a:rPr>
              <a:t>Educación popular en Freire</a:t>
            </a:r>
            <a:endParaRPr lang="es-CO" b="1" cap="none" dirty="0">
              <a:ln>
                <a:solidFill>
                  <a:schemeClr val="bg1"/>
                </a:solidFill>
              </a:ln>
              <a:solidFill>
                <a:schemeClr val="accent2">
                  <a:lumMod val="50000"/>
                </a:schemeClr>
              </a:solidFill>
              <a:latin typeface="Adobe Garamond Pro Bold" panose="02020702060506020403" pitchFamily="18" charset="0"/>
            </a:endParaRPr>
          </a:p>
        </p:txBody>
      </p:sp>
      <p:sp>
        <p:nvSpPr>
          <p:cNvPr id="4" name="Rectángulo: esquinas redondeadas 3">
            <a:extLst>
              <a:ext uri="{FF2B5EF4-FFF2-40B4-BE49-F238E27FC236}">
                <a16:creationId xmlns:a16="http://schemas.microsoft.com/office/drawing/2014/main" id="{B08755FD-1093-4C8D-B20C-DB03048F4F94}"/>
              </a:ext>
            </a:extLst>
          </p:cNvPr>
          <p:cNvSpPr/>
          <p:nvPr/>
        </p:nvSpPr>
        <p:spPr>
          <a:xfrm>
            <a:off x="5083076" y="2661161"/>
            <a:ext cx="2391552" cy="69765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lumMod val="75000"/>
                    <a:lumOff val="25000"/>
                  </a:schemeClr>
                </a:solidFill>
              </a:rPr>
              <a:t>Enfoque educativo alternativo</a:t>
            </a:r>
          </a:p>
        </p:txBody>
      </p:sp>
      <p:sp>
        <p:nvSpPr>
          <p:cNvPr id="6" name="Flecha: hacia abajo 5">
            <a:extLst>
              <a:ext uri="{FF2B5EF4-FFF2-40B4-BE49-F238E27FC236}">
                <a16:creationId xmlns:a16="http://schemas.microsoft.com/office/drawing/2014/main" id="{C6F70544-BF8C-4F56-8BF1-3C3CC90CCAD5}"/>
              </a:ext>
            </a:extLst>
          </p:cNvPr>
          <p:cNvSpPr/>
          <p:nvPr/>
        </p:nvSpPr>
        <p:spPr>
          <a:xfrm rot="10800000">
            <a:off x="6051807" y="1853610"/>
            <a:ext cx="446567" cy="714415"/>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solidFill>
                <a:schemeClr val="tx1">
                  <a:lumMod val="75000"/>
                  <a:lumOff val="25000"/>
                </a:schemeClr>
              </a:solidFill>
            </a:endParaRPr>
          </a:p>
        </p:txBody>
      </p:sp>
      <p:sp>
        <p:nvSpPr>
          <p:cNvPr id="9" name="Rectángulo: esquinas redondeadas 8">
            <a:extLst>
              <a:ext uri="{FF2B5EF4-FFF2-40B4-BE49-F238E27FC236}">
                <a16:creationId xmlns:a16="http://schemas.microsoft.com/office/drawing/2014/main" id="{53A560FE-652E-4467-A8CA-C72FBF96F20E}"/>
              </a:ext>
            </a:extLst>
          </p:cNvPr>
          <p:cNvSpPr/>
          <p:nvPr/>
        </p:nvSpPr>
        <p:spPr>
          <a:xfrm>
            <a:off x="5209370" y="1237026"/>
            <a:ext cx="1999506" cy="53108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lumMod val="75000"/>
                    <a:lumOff val="25000"/>
                  </a:schemeClr>
                </a:solidFill>
              </a:rPr>
              <a:t>Promoción del cambio social</a:t>
            </a:r>
          </a:p>
        </p:txBody>
      </p:sp>
      <p:sp>
        <p:nvSpPr>
          <p:cNvPr id="10" name="Flecha: hacia abajo 9">
            <a:extLst>
              <a:ext uri="{FF2B5EF4-FFF2-40B4-BE49-F238E27FC236}">
                <a16:creationId xmlns:a16="http://schemas.microsoft.com/office/drawing/2014/main" id="{79535A6B-BB69-4F12-ADDF-B7D253122ED7}"/>
              </a:ext>
            </a:extLst>
          </p:cNvPr>
          <p:cNvSpPr/>
          <p:nvPr/>
        </p:nvSpPr>
        <p:spPr>
          <a:xfrm rot="16200000">
            <a:off x="7719535" y="2642596"/>
            <a:ext cx="446567" cy="714415"/>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solidFill>
                <a:schemeClr val="tx1">
                  <a:lumMod val="75000"/>
                  <a:lumOff val="25000"/>
                </a:schemeClr>
              </a:solidFill>
            </a:endParaRPr>
          </a:p>
        </p:txBody>
      </p:sp>
      <p:sp>
        <p:nvSpPr>
          <p:cNvPr id="14" name="Rectángulo: esquinas redondeadas 13">
            <a:extLst>
              <a:ext uri="{FF2B5EF4-FFF2-40B4-BE49-F238E27FC236}">
                <a16:creationId xmlns:a16="http://schemas.microsoft.com/office/drawing/2014/main" id="{2D06B168-5310-47D8-8136-6C4071BE8FA9}"/>
              </a:ext>
            </a:extLst>
          </p:cNvPr>
          <p:cNvSpPr/>
          <p:nvPr/>
        </p:nvSpPr>
        <p:spPr>
          <a:xfrm>
            <a:off x="2523559" y="2642313"/>
            <a:ext cx="1652747" cy="103412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lumMod val="75000"/>
                    <a:lumOff val="25000"/>
                  </a:schemeClr>
                </a:solidFill>
              </a:rPr>
              <a:t>Actividades que construyan a la liberación y transformación</a:t>
            </a:r>
          </a:p>
        </p:txBody>
      </p:sp>
      <p:sp>
        <p:nvSpPr>
          <p:cNvPr id="15" name="Flecha: hacia abajo 14">
            <a:extLst>
              <a:ext uri="{FF2B5EF4-FFF2-40B4-BE49-F238E27FC236}">
                <a16:creationId xmlns:a16="http://schemas.microsoft.com/office/drawing/2014/main" id="{10C7FBB4-47A9-4028-88D2-10993A5E6B78}"/>
              </a:ext>
            </a:extLst>
          </p:cNvPr>
          <p:cNvSpPr/>
          <p:nvPr/>
        </p:nvSpPr>
        <p:spPr>
          <a:xfrm rot="5400000">
            <a:off x="4378680" y="2674495"/>
            <a:ext cx="446567" cy="714415"/>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solidFill>
                <a:schemeClr val="tx1">
                  <a:lumMod val="75000"/>
                  <a:lumOff val="25000"/>
                </a:schemeClr>
              </a:solidFill>
            </a:endParaRPr>
          </a:p>
        </p:txBody>
      </p:sp>
      <p:sp>
        <p:nvSpPr>
          <p:cNvPr id="7" name="Paralelogramo 6">
            <a:extLst>
              <a:ext uri="{FF2B5EF4-FFF2-40B4-BE49-F238E27FC236}">
                <a16:creationId xmlns:a16="http://schemas.microsoft.com/office/drawing/2014/main" id="{8CB6EDA2-38A8-48CA-9E45-A2D65208E86D}"/>
              </a:ext>
            </a:extLst>
          </p:cNvPr>
          <p:cNvSpPr/>
          <p:nvPr/>
        </p:nvSpPr>
        <p:spPr>
          <a:xfrm rot="570322">
            <a:off x="7809551" y="2592711"/>
            <a:ext cx="150700" cy="814190"/>
          </a:xfrm>
          <a:prstGeom prst="parallelogram">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solidFill>
                <a:schemeClr val="tx1">
                  <a:lumMod val="75000"/>
                  <a:lumOff val="25000"/>
                </a:schemeClr>
              </a:solidFill>
            </a:endParaRPr>
          </a:p>
        </p:txBody>
      </p:sp>
      <p:sp>
        <p:nvSpPr>
          <p:cNvPr id="16" name="Rectángulo: esquinas redondeadas 15">
            <a:extLst>
              <a:ext uri="{FF2B5EF4-FFF2-40B4-BE49-F238E27FC236}">
                <a16:creationId xmlns:a16="http://schemas.microsoft.com/office/drawing/2014/main" id="{8BA7598B-99D4-4CF9-A86A-47AF82972A41}"/>
              </a:ext>
            </a:extLst>
          </p:cNvPr>
          <p:cNvSpPr/>
          <p:nvPr/>
        </p:nvSpPr>
        <p:spPr>
          <a:xfrm>
            <a:off x="8499695" y="2661161"/>
            <a:ext cx="1824519" cy="73561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lumMod val="75000"/>
                    <a:lumOff val="25000"/>
                  </a:schemeClr>
                </a:solidFill>
              </a:rPr>
              <a:t>Centros de gestión educativa oficial</a:t>
            </a:r>
          </a:p>
        </p:txBody>
      </p:sp>
      <p:sp>
        <p:nvSpPr>
          <p:cNvPr id="17" name="Flecha: hacia abajo 16">
            <a:extLst>
              <a:ext uri="{FF2B5EF4-FFF2-40B4-BE49-F238E27FC236}">
                <a16:creationId xmlns:a16="http://schemas.microsoft.com/office/drawing/2014/main" id="{C557D063-CEE2-4497-9AC6-5E7C6E9C4E68}"/>
              </a:ext>
            </a:extLst>
          </p:cNvPr>
          <p:cNvSpPr/>
          <p:nvPr/>
        </p:nvSpPr>
        <p:spPr>
          <a:xfrm>
            <a:off x="6051806" y="3479341"/>
            <a:ext cx="446567" cy="714415"/>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solidFill>
                <a:schemeClr val="tx1">
                  <a:lumMod val="75000"/>
                  <a:lumOff val="25000"/>
                </a:schemeClr>
              </a:solidFill>
            </a:endParaRPr>
          </a:p>
        </p:txBody>
      </p:sp>
      <p:sp>
        <p:nvSpPr>
          <p:cNvPr id="18" name="Rectángulo: esquinas redondeadas 17">
            <a:extLst>
              <a:ext uri="{FF2B5EF4-FFF2-40B4-BE49-F238E27FC236}">
                <a16:creationId xmlns:a16="http://schemas.microsoft.com/office/drawing/2014/main" id="{95080519-FDAF-459A-BB1D-EF0384AF75B0}"/>
              </a:ext>
            </a:extLst>
          </p:cNvPr>
          <p:cNvSpPr/>
          <p:nvPr/>
        </p:nvSpPr>
        <p:spPr>
          <a:xfrm>
            <a:off x="6510863" y="4304122"/>
            <a:ext cx="1560468" cy="4599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lumMod val="75000"/>
                    <a:lumOff val="25000"/>
                  </a:schemeClr>
                </a:solidFill>
              </a:rPr>
              <a:t>Emancipación </a:t>
            </a:r>
          </a:p>
        </p:txBody>
      </p:sp>
      <p:sp>
        <p:nvSpPr>
          <p:cNvPr id="19" name="Rectángulo: esquinas redondeadas 18">
            <a:extLst>
              <a:ext uri="{FF2B5EF4-FFF2-40B4-BE49-F238E27FC236}">
                <a16:creationId xmlns:a16="http://schemas.microsoft.com/office/drawing/2014/main" id="{55271264-744A-47AB-B5B3-8EF44F9B4056}"/>
              </a:ext>
            </a:extLst>
          </p:cNvPr>
          <p:cNvSpPr/>
          <p:nvPr/>
        </p:nvSpPr>
        <p:spPr>
          <a:xfrm>
            <a:off x="4580697" y="4325346"/>
            <a:ext cx="1560468" cy="4599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lumMod val="75000"/>
                    <a:lumOff val="25000"/>
                  </a:schemeClr>
                </a:solidFill>
              </a:rPr>
              <a:t>Sistema elitista</a:t>
            </a:r>
          </a:p>
        </p:txBody>
      </p:sp>
      <p:sp>
        <p:nvSpPr>
          <p:cNvPr id="20" name="Flecha: hacia abajo 19">
            <a:extLst>
              <a:ext uri="{FF2B5EF4-FFF2-40B4-BE49-F238E27FC236}">
                <a16:creationId xmlns:a16="http://schemas.microsoft.com/office/drawing/2014/main" id="{AAFAACF7-F7AA-4BB5-AE0D-E09B55DBA2F7}"/>
              </a:ext>
            </a:extLst>
          </p:cNvPr>
          <p:cNvSpPr/>
          <p:nvPr/>
        </p:nvSpPr>
        <p:spPr>
          <a:xfrm>
            <a:off x="5075467" y="4879294"/>
            <a:ext cx="446567" cy="714415"/>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solidFill>
                <a:schemeClr val="tx1">
                  <a:lumMod val="75000"/>
                  <a:lumOff val="25000"/>
                </a:schemeClr>
              </a:solidFill>
            </a:endParaRPr>
          </a:p>
        </p:txBody>
      </p:sp>
      <p:sp>
        <p:nvSpPr>
          <p:cNvPr id="21" name="Rectángulo: esquinas redondeadas 20">
            <a:extLst>
              <a:ext uri="{FF2B5EF4-FFF2-40B4-BE49-F238E27FC236}">
                <a16:creationId xmlns:a16="http://schemas.microsoft.com/office/drawing/2014/main" id="{70FEAB83-47D3-41AE-8E95-1F6E3A476268}"/>
              </a:ext>
            </a:extLst>
          </p:cNvPr>
          <p:cNvSpPr/>
          <p:nvPr/>
        </p:nvSpPr>
        <p:spPr>
          <a:xfrm>
            <a:off x="4148819" y="5676765"/>
            <a:ext cx="2424223" cy="65569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lumMod val="75000"/>
                    <a:lumOff val="25000"/>
                  </a:schemeClr>
                </a:solidFill>
              </a:rPr>
              <a:t>Amolda a los sujetos a la sociedad sin transformarla</a:t>
            </a:r>
            <a:endParaRPr lang="es-CO" sz="1600" dirty="0">
              <a:solidFill>
                <a:schemeClr val="tx1">
                  <a:lumMod val="75000"/>
                  <a:lumOff val="25000"/>
                </a:schemeClr>
              </a:solidFill>
            </a:endParaRPr>
          </a:p>
        </p:txBody>
      </p:sp>
    </p:spTree>
    <p:extLst>
      <p:ext uri="{BB962C8B-B14F-4D97-AF65-F5344CB8AC3E}">
        <p14:creationId xmlns:p14="http://schemas.microsoft.com/office/powerpoint/2010/main" val="121896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109778" y="340242"/>
            <a:ext cx="11682417" cy="1145527"/>
          </a:xfrm>
        </p:spPr>
        <p:txBody>
          <a:bodyPr>
            <a:normAutofit/>
          </a:bodyPr>
          <a:lstStyle/>
          <a:p>
            <a:pPr algn="ctr"/>
            <a:r>
              <a:rPr lang="es-MX" b="1" cap="none" dirty="0">
                <a:ln>
                  <a:solidFill>
                    <a:schemeClr val="bg1"/>
                  </a:solidFill>
                </a:ln>
                <a:solidFill>
                  <a:schemeClr val="accent2">
                    <a:lumMod val="50000"/>
                  </a:schemeClr>
                </a:solidFill>
                <a:latin typeface="Adobe Garamond Pro Bold" panose="02020702060506020403" pitchFamily="18" charset="0"/>
              </a:rPr>
              <a:t>Máximas de Freire en reflexión a la educación popular</a:t>
            </a:r>
            <a:endParaRPr lang="es-CO" b="1" cap="none" dirty="0">
              <a:ln>
                <a:solidFill>
                  <a:schemeClr val="bg1"/>
                </a:solidFill>
              </a:ln>
              <a:solidFill>
                <a:schemeClr val="accent2">
                  <a:lumMod val="50000"/>
                </a:schemeClr>
              </a:solidFill>
              <a:latin typeface="Adobe Garamond Pro Bold" panose="02020702060506020403" pitchFamily="18" charset="0"/>
            </a:endParaRPr>
          </a:p>
        </p:txBody>
      </p:sp>
      <p:pic>
        <p:nvPicPr>
          <p:cNvPr id="3" name="Imagen 2">
            <a:extLst>
              <a:ext uri="{FF2B5EF4-FFF2-40B4-BE49-F238E27FC236}">
                <a16:creationId xmlns:a16="http://schemas.microsoft.com/office/drawing/2014/main" id="{E9756D3D-C5F9-499B-B2B0-5C36C61CB499}"/>
              </a:ext>
            </a:extLst>
          </p:cNvPr>
          <p:cNvPicPr>
            <a:picLocks noChangeAspect="1"/>
          </p:cNvPicPr>
          <p:nvPr/>
        </p:nvPicPr>
        <p:blipFill>
          <a:blip r:embed="rId2"/>
          <a:stretch>
            <a:fillRect/>
          </a:stretch>
        </p:blipFill>
        <p:spPr>
          <a:xfrm>
            <a:off x="8762085" y="2072193"/>
            <a:ext cx="3268437" cy="3373498"/>
          </a:xfrm>
          <a:prstGeom prst="rect">
            <a:avLst/>
          </a:prstGeom>
          <a:ln>
            <a:noFill/>
          </a:ln>
          <a:effectLst>
            <a:softEdge rad="112500"/>
          </a:effectLst>
        </p:spPr>
      </p:pic>
      <p:sp>
        <p:nvSpPr>
          <p:cNvPr id="4" name="Paralelogramo 3">
            <a:extLst>
              <a:ext uri="{FF2B5EF4-FFF2-40B4-BE49-F238E27FC236}">
                <a16:creationId xmlns:a16="http://schemas.microsoft.com/office/drawing/2014/main" id="{FC39B9A9-CFBF-434C-818A-CCCC7399C7BC}"/>
              </a:ext>
            </a:extLst>
          </p:cNvPr>
          <p:cNvSpPr/>
          <p:nvPr/>
        </p:nvSpPr>
        <p:spPr>
          <a:xfrm>
            <a:off x="967454" y="1809449"/>
            <a:ext cx="2243470" cy="841367"/>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lumMod val="75000"/>
                    <a:lumOff val="25000"/>
                  </a:schemeClr>
                </a:solidFill>
              </a:rPr>
              <a:t>1</a:t>
            </a:r>
            <a:r>
              <a:rPr lang="es-MX" sz="1600" dirty="0">
                <a:solidFill>
                  <a:schemeClr val="tx1">
                    <a:lumMod val="75000"/>
                    <a:lumOff val="25000"/>
                  </a:schemeClr>
                </a:solidFill>
              </a:rPr>
              <a:t>. P</a:t>
            </a:r>
            <a:r>
              <a:rPr lang="es-MX" sz="1600" b="0" i="0" dirty="0">
                <a:solidFill>
                  <a:schemeClr val="tx1">
                    <a:lumMod val="75000"/>
                    <a:lumOff val="25000"/>
                  </a:schemeClr>
                </a:solidFill>
                <a:effectLst/>
              </a:rPr>
              <a:t>edagogía de la pregunta.</a:t>
            </a:r>
            <a:endParaRPr lang="es-CO" sz="1600" dirty="0">
              <a:solidFill>
                <a:schemeClr val="tx1">
                  <a:lumMod val="75000"/>
                  <a:lumOff val="25000"/>
                </a:schemeClr>
              </a:solidFill>
            </a:endParaRPr>
          </a:p>
        </p:txBody>
      </p:sp>
      <p:sp>
        <p:nvSpPr>
          <p:cNvPr id="6" name="Paralelogramo 5">
            <a:extLst>
              <a:ext uri="{FF2B5EF4-FFF2-40B4-BE49-F238E27FC236}">
                <a16:creationId xmlns:a16="http://schemas.microsoft.com/office/drawing/2014/main" id="{1906A3F1-0643-4A3A-9920-B31210CFA9A1}"/>
              </a:ext>
            </a:extLst>
          </p:cNvPr>
          <p:cNvSpPr/>
          <p:nvPr/>
        </p:nvSpPr>
        <p:spPr>
          <a:xfrm>
            <a:off x="958439" y="2904973"/>
            <a:ext cx="2286000" cy="1029421"/>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lumMod val="75000"/>
                    <a:lumOff val="25000"/>
                  </a:schemeClr>
                </a:solidFill>
              </a:rPr>
              <a:t>2</a:t>
            </a:r>
            <a:r>
              <a:rPr lang="es-CO" sz="1600" dirty="0">
                <a:solidFill>
                  <a:schemeClr val="tx1">
                    <a:lumMod val="75000"/>
                    <a:lumOff val="25000"/>
                  </a:schemeClr>
                </a:solidFill>
              </a:rPr>
              <a:t>. Alfabetización vinculada a la comprensión crítica.</a:t>
            </a:r>
          </a:p>
        </p:txBody>
      </p:sp>
      <p:sp>
        <p:nvSpPr>
          <p:cNvPr id="8" name="Paralelogramo 7">
            <a:extLst>
              <a:ext uri="{FF2B5EF4-FFF2-40B4-BE49-F238E27FC236}">
                <a16:creationId xmlns:a16="http://schemas.microsoft.com/office/drawing/2014/main" id="{4FAE7B9F-3A38-4523-8C05-BF0192C3E329}"/>
              </a:ext>
            </a:extLst>
          </p:cNvPr>
          <p:cNvSpPr/>
          <p:nvPr/>
        </p:nvSpPr>
        <p:spPr>
          <a:xfrm>
            <a:off x="986800" y="4118172"/>
            <a:ext cx="2204778" cy="848833"/>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lumMod val="75000"/>
                    <a:lumOff val="25000"/>
                  </a:schemeClr>
                </a:solidFill>
              </a:rPr>
              <a:t>3</a:t>
            </a:r>
            <a:r>
              <a:rPr lang="es-MX" sz="1600" dirty="0">
                <a:solidFill>
                  <a:schemeClr val="tx1">
                    <a:lumMod val="75000"/>
                    <a:lumOff val="25000"/>
                  </a:schemeClr>
                </a:solidFill>
              </a:rPr>
              <a:t>. Respeto a los saberes.</a:t>
            </a:r>
            <a:endParaRPr lang="es-CO" sz="1600" dirty="0">
              <a:solidFill>
                <a:schemeClr val="tx1">
                  <a:lumMod val="75000"/>
                  <a:lumOff val="25000"/>
                </a:schemeClr>
              </a:solidFill>
            </a:endParaRPr>
          </a:p>
        </p:txBody>
      </p:sp>
      <p:sp>
        <p:nvSpPr>
          <p:cNvPr id="9" name="Paralelogramo 8">
            <a:extLst>
              <a:ext uri="{FF2B5EF4-FFF2-40B4-BE49-F238E27FC236}">
                <a16:creationId xmlns:a16="http://schemas.microsoft.com/office/drawing/2014/main" id="{B1EF8B94-6095-4C1D-BB17-8C637A670DC5}"/>
              </a:ext>
            </a:extLst>
          </p:cNvPr>
          <p:cNvSpPr/>
          <p:nvPr/>
        </p:nvSpPr>
        <p:spPr>
          <a:xfrm>
            <a:off x="958439" y="5099441"/>
            <a:ext cx="2224124" cy="848833"/>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lumMod val="75000"/>
                    <a:lumOff val="25000"/>
                  </a:schemeClr>
                </a:solidFill>
              </a:rPr>
              <a:t>4. </a:t>
            </a:r>
            <a:r>
              <a:rPr lang="es-MX" sz="1600" dirty="0">
                <a:solidFill>
                  <a:schemeClr val="tx1">
                    <a:lumMod val="75000"/>
                    <a:lumOff val="25000"/>
                  </a:schemeClr>
                </a:solidFill>
              </a:rPr>
              <a:t>Corporeización de las palabras.</a:t>
            </a:r>
            <a:endParaRPr lang="es-CO" sz="1600" dirty="0">
              <a:solidFill>
                <a:schemeClr val="tx1">
                  <a:lumMod val="75000"/>
                  <a:lumOff val="25000"/>
                </a:schemeClr>
              </a:solidFill>
            </a:endParaRPr>
          </a:p>
        </p:txBody>
      </p:sp>
      <p:sp>
        <p:nvSpPr>
          <p:cNvPr id="10" name="Paralelogramo 9">
            <a:extLst>
              <a:ext uri="{FF2B5EF4-FFF2-40B4-BE49-F238E27FC236}">
                <a16:creationId xmlns:a16="http://schemas.microsoft.com/office/drawing/2014/main" id="{43B270DF-4244-40C9-B9AC-D4DEB3E03436}"/>
              </a:ext>
            </a:extLst>
          </p:cNvPr>
          <p:cNvSpPr/>
          <p:nvPr/>
        </p:nvSpPr>
        <p:spPr>
          <a:xfrm>
            <a:off x="3696957" y="2051438"/>
            <a:ext cx="2286000" cy="798243"/>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lumMod val="75000"/>
                    <a:lumOff val="25000"/>
                  </a:schemeClr>
                </a:solidFill>
              </a:rPr>
              <a:t>5</a:t>
            </a:r>
            <a:r>
              <a:rPr lang="es-MX" sz="1600" dirty="0">
                <a:solidFill>
                  <a:schemeClr val="tx1">
                    <a:lumMod val="75000"/>
                    <a:lumOff val="25000"/>
                  </a:schemeClr>
                </a:solidFill>
              </a:rPr>
              <a:t>. Respeto a la autonomía. </a:t>
            </a:r>
            <a:endParaRPr lang="es-CO" sz="1600" dirty="0">
              <a:solidFill>
                <a:schemeClr val="tx1">
                  <a:lumMod val="75000"/>
                  <a:lumOff val="25000"/>
                </a:schemeClr>
              </a:solidFill>
            </a:endParaRPr>
          </a:p>
        </p:txBody>
      </p:sp>
      <p:sp>
        <p:nvSpPr>
          <p:cNvPr id="17" name="Paralelogramo 16">
            <a:extLst>
              <a:ext uri="{FF2B5EF4-FFF2-40B4-BE49-F238E27FC236}">
                <a16:creationId xmlns:a16="http://schemas.microsoft.com/office/drawing/2014/main" id="{1C7552DF-D43D-4603-83BE-A3C3A46F3122}"/>
              </a:ext>
            </a:extLst>
          </p:cNvPr>
          <p:cNvSpPr/>
          <p:nvPr/>
        </p:nvSpPr>
        <p:spPr>
          <a:xfrm>
            <a:off x="3597107" y="3054784"/>
            <a:ext cx="2286000" cy="1487805"/>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lumMod val="75000"/>
                    <a:lumOff val="25000"/>
                  </a:schemeClr>
                </a:solidFill>
              </a:rPr>
              <a:t>6</a:t>
            </a:r>
            <a:r>
              <a:rPr lang="es-MX" sz="1600" dirty="0">
                <a:solidFill>
                  <a:schemeClr val="tx1">
                    <a:lumMod val="75000"/>
                    <a:lumOff val="25000"/>
                  </a:schemeClr>
                </a:solidFill>
              </a:rPr>
              <a:t>. Seguridad, capacidad profesional y generosidad.</a:t>
            </a:r>
            <a:endParaRPr lang="es-CO" sz="1600" dirty="0">
              <a:solidFill>
                <a:schemeClr val="tx1">
                  <a:lumMod val="75000"/>
                  <a:lumOff val="25000"/>
                </a:schemeClr>
              </a:solidFill>
            </a:endParaRPr>
          </a:p>
        </p:txBody>
      </p:sp>
      <p:sp>
        <p:nvSpPr>
          <p:cNvPr id="18" name="Paralelogramo 17">
            <a:extLst>
              <a:ext uri="{FF2B5EF4-FFF2-40B4-BE49-F238E27FC236}">
                <a16:creationId xmlns:a16="http://schemas.microsoft.com/office/drawing/2014/main" id="{20A15B2A-CB89-4A44-9728-77318802DCC4}"/>
              </a:ext>
            </a:extLst>
          </p:cNvPr>
          <p:cNvSpPr/>
          <p:nvPr/>
        </p:nvSpPr>
        <p:spPr>
          <a:xfrm>
            <a:off x="3629310" y="4747704"/>
            <a:ext cx="2200632" cy="848833"/>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lumMod val="75000"/>
                    <a:lumOff val="25000"/>
                  </a:schemeClr>
                </a:solidFill>
              </a:rPr>
              <a:t>7. </a:t>
            </a:r>
            <a:r>
              <a:rPr lang="es-CO" sz="1600" dirty="0">
                <a:solidFill>
                  <a:schemeClr val="tx1">
                    <a:lumMod val="75000"/>
                    <a:lumOff val="25000"/>
                  </a:schemeClr>
                </a:solidFill>
              </a:rPr>
              <a:t>Saber escuchar.</a:t>
            </a:r>
          </a:p>
        </p:txBody>
      </p:sp>
      <p:sp>
        <p:nvSpPr>
          <p:cNvPr id="19" name="Paralelogramo 18">
            <a:extLst>
              <a:ext uri="{FF2B5EF4-FFF2-40B4-BE49-F238E27FC236}">
                <a16:creationId xmlns:a16="http://schemas.microsoft.com/office/drawing/2014/main" id="{0CBA74D5-0BD7-470E-A85A-1978F745C424}"/>
              </a:ext>
            </a:extLst>
          </p:cNvPr>
          <p:cNvSpPr/>
          <p:nvPr/>
        </p:nvSpPr>
        <p:spPr>
          <a:xfrm>
            <a:off x="6271674" y="2372980"/>
            <a:ext cx="2204778" cy="905758"/>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lumMod val="75000"/>
                    <a:lumOff val="25000"/>
                  </a:schemeClr>
                </a:solidFill>
              </a:rPr>
              <a:t>8. </a:t>
            </a:r>
            <a:r>
              <a:rPr lang="es-MX" sz="1600" b="0" i="0" dirty="0">
                <a:solidFill>
                  <a:schemeClr val="tx1">
                    <a:lumMod val="75000"/>
                    <a:lumOff val="25000"/>
                  </a:schemeClr>
                </a:solidFill>
                <a:effectLst/>
              </a:rPr>
              <a:t>Nadie es, si se prohíbe que otros sean.</a:t>
            </a:r>
          </a:p>
        </p:txBody>
      </p:sp>
      <p:sp>
        <p:nvSpPr>
          <p:cNvPr id="20" name="Paralelogramo 19">
            <a:extLst>
              <a:ext uri="{FF2B5EF4-FFF2-40B4-BE49-F238E27FC236}">
                <a16:creationId xmlns:a16="http://schemas.microsoft.com/office/drawing/2014/main" id="{029520B4-DAC9-481D-A45D-63EA998AF9D9}"/>
              </a:ext>
            </a:extLst>
          </p:cNvPr>
          <p:cNvSpPr/>
          <p:nvPr/>
        </p:nvSpPr>
        <p:spPr>
          <a:xfrm>
            <a:off x="6213199" y="3498831"/>
            <a:ext cx="2180411" cy="841368"/>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lumMod val="75000"/>
                    <a:lumOff val="25000"/>
                  </a:schemeClr>
                </a:solidFill>
              </a:rPr>
              <a:t>9. </a:t>
            </a:r>
            <a:r>
              <a:rPr lang="es-CO" sz="1600" dirty="0">
                <a:solidFill>
                  <a:schemeClr val="tx1">
                    <a:lumMod val="75000"/>
                    <a:lumOff val="25000"/>
                  </a:schemeClr>
                </a:solidFill>
              </a:rPr>
              <a:t>Deja de ser oprimido y pasa a ser liberador. </a:t>
            </a:r>
          </a:p>
        </p:txBody>
      </p:sp>
      <p:sp>
        <p:nvSpPr>
          <p:cNvPr id="21" name="Paralelogramo 20">
            <a:extLst>
              <a:ext uri="{FF2B5EF4-FFF2-40B4-BE49-F238E27FC236}">
                <a16:creationId xmlns:a16="http://schemas.microsoft.com/office/drawing/2014/main" id="{6F3619D4-A2BE-43B8-A808-37D0110CAD0E}"/>
              </a:ext>
            </a:extLst>
          </p:cNvPr>
          <p:cNvSpPr/>
          <p:nvPr/>
        </p:nvSpPr>
        <p:spPr>
          <a:xfrm>
            <a:off x="6180690" y="4521252"/>
            <a:ext cx="2180411" cy="848833"/>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lumMod val="75000"/>
                    <a:lumOff val="25000"/>
                  </a:schemeClr>
                </a:solidFill>
              </a:rPr>
              <a:t>10</a:t>
            </a:r>
            <a:r>
              <a:rPr lang="es-CO" sz="1600" dirty="0">
                <a:solidFill>
                  <a:schemeClr val="tx1">
                    <a:lumMod val="75000"/>
                    <a:lumOff val="25000"/>
                  </a:schemeClr>
                </a:solidFill>
              </a:rPr>
              <a:t>. Acción y reflexión. </a:t>
            </a:r>
          </a:p>
        </p:txBody>
      </p:sp>
    </p:spTree>
    <p:extLst>
      <p:ext uri="{BB962C8B-B14F-4D97-AF65-F5344CB8AC3E}">
        <p14:creationId xmlns:p14="http://schemas.microsoft.com/office/powerpoint/2010/main" val="203294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131043" y="361437"/>
            <a:ext cx="11682417" cy="1145527"/>
          </a:xfrm>
        </p:spPr>
        <p:txBody>
          <a:bodyPr>
            <a:normAutofit/>
          </a:bodyPr>
          <a:lstStyle/>
          <a:p>
            <a:pPr algn="ctr"/>
            <a:r>
              <a:rPr lang="es-MX" cap="none" dirty="0">
                <a:ln>
                  <a:solidFill>
                    <a:schemeClr val="bg1"/>
                  </a:solidFill>
                </a:ln>
                <a:solidFill>
                  <a:schemeClr val="accent2">
                    <a:lumMod val="50000"/>
                  </a:schemeClr>
                </a:solidFill>
                <a:latin typeface="Adobe Garamond Pro Bold" panose="02020702060506020403" pitchFamily="18" charset="0"/>
              </a:rPr>
              <a:t>Máximas de Freire en reflexión a la educación popular</a:t>
            </a:r>
            <a:endParaRPr lang="es-CO" cap="none" dirty="0">
              <a:ln>
                <a:solidFill>
                  <a:schemeClr val="bg1"/>
                </a:solidFill>
              </a:ln>
              <a:solidFill>
                <a:schemeClr val="accent2">
                  <a:lumMod val="50000"/>
                </a:schemeClr>
              </a:solidFill>
              <a:latin typeface="Adobe Garamond Pro Bold" panose="02020702060506020403" pitchFamily="18" charset="0"/>
            </a:endParaRPr>
          </a:p>
        </p:txBody>
      </p:sp>
      <p:pic>
        <p:nvPicPr>
          <p:cNvPr id="3" name="Imagen 2">
            <a:extLst>
              <a:ext uri="{FF2B5EF4-FFF2-40B4-BE49-F238E27FC236}">
                <a16:creationId xmlns:a16="http://schemas.microsoft.com/office/drawing/2014/main" id="{DA332096-2649-4676-B4E0-D4AC10C7019D}"/>
              </a:ext>
            </a:extLst>
          </p:cNvPr>
          <p:cNvPicPr>
            <a:picLocks noChangeAspect="1"/>
          </p:cNvPicPr>
          <p:nvPr/>
        </p:nvPicPr>
        <p:blipFill>
          <a:blip r:embed="rId2"/>
          <a:stretch>
            <a:fillRect/>
          </a:stretch>
        </p:blipFill>
        <p:spPr>
          <a:xfrm>
            <a:off x="817273" y="1654250"/>
            <a:ext cx="2730458" cy="3992928"/>
          </a:xfrm>
          <a:prstGeom prst="rect">
            <a:avLst/>
          </a:prstGeom>
        </p:spPr>
      </p:pic>
      <p:sp>
        <p:nvSpPr>
          <p:cNvPr id="4" name="Rectángulo 3">
            <a:extLst>
              <a:ext uri="{FF2B5EF4-FFF2-40B4-BE49-F238E27FC236}">
                <a16:creationId xmlns:a16="http://schemas.microsoft.com/office/drawing/2014/main" id="{63AD9C30-3B8B-4EBA-8848-652DDDB9E4DF}"/>
              </a:ext>
            </a:extLst>
          </p:cNvPr>
          <p:cNvSpPr/>
          <p:nvPr/>
        </p:nvSpPr>
        <p:spPr>
          <a:xfrm>
            <a:off x="4364669" y="1614712"/>
            <a:ext cx="1903228" cy="57415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lumMod val="75000"/>
                    <a:lumOff val="25000"/>
                  </a:schemeClr>
                </a:solidFill>
              </a:rPr>
              <a:t>11</a:t>
            </a:r>
            <a:r>
              <a:rPr lang="es-CO" sz="1600" dirty="0">
                <a:solidFill>
                  <a:schemeClr val="tx1">
                    <a:lumMod val="75000"/>
                    <a:lumOff val="25000"/>
                  </a:schemeClr>
                </a:solidFill>
              </a:rPr>
              <a:t>. Decir verdad. </a:t>
            </a:r>
          </a:p>
        </p:txBody>
      </p:sp>
      <p:sp>
        <p:nvSpPr>
          <p:cNvPr id="6" name="Rectángulo 5">
            <a:extLst>
              <a:ext uri="{FF2B5EF4-FFF2-40B4-BE49-F238E27FC236}">
                <a16:creationId xmlns:a16="http://schemas.microsoft.com/office/drawing/2014/main" id="{A5F87244-F8A7-4282-9F89-44E0D3B2D7F8}"/>
              </a:ext>
            </a:extLst>
          </p:cNvPr>
          <p:cNvSpPr/>
          <p:nvPr/>
        </p:nvSpPr>
        <p:spPr>
          <a:xfrm>
            <a:off x="4355808" y="2396577"/>
            <a:ext cx="1903228" cy="119861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lumMod val="75000"/>
                    <a:lumOff val="25000"/>
                  </a:schemeClr>
                </a:solidFill>
              </a:rPr>
              <a:t>12</a:t>
            </a:r>
            <a:r>
              <a:rPr lang="es-CO" sz="1600" dirty="0">
                <a:solidFill>
                  <a:schemeClr val="tx1">
                    <a:lumMod val="75000"/>
                    <a:lumOff val="25000"/>
                  </a:schemeClr>
                </a:solidFill>
              </a:rPr>
              <a:t>. Decir que las personas son libres y no hacer nada para lograrlo.</a:t>
            </a:r>
          </a:p>
        </p:txBody>
      </p:sp>
      <p:sp>
        <p:nvSpPr>
          <p:cNvPr id="8" name="Rectángulo 7">
            <a:extLst>
              <a:ext uri="{FF2B5EF4-FFF2-40B4-BE49-F238E27FC236}">
                <a16:creationId xmlns:a16="http://schemas.microsoft.com/office/drawing/2014/main" id="{1C606F3A-7344-4A99-AA83-D9923E925C86}"/>
              </a:ext>
            </a:extLst>
          </p:cNvPr>
          <p:cNvSpPr/>
          <p:nvPr/>
        </p:nvSpPr>
        <p:spPr>
          <a:xfrm>
            <a:off x="4355808" y="3827772"/>
            <a:ext cx="1903228" cy="86901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lumMod val="75000"/>
                    <a:lumOff val="25000"/>
                  </a:schemeClr>
                </a:solidFill>
              </a:rPr>
              <a:t>13</a:t>
            </a:r>
            <a:r>
              <a:rPr lang="es-CO" sz="1600" dirty="0">
                <a:solidFill>
                  <a:schemeClr val="tx1">
                    <a:lumMod val="75000"/>
                    <a:lumOff val="25000"/>
                  </a:schemeClr>
                </a:solidFill>
              </a:rPr>
              <a:t>. El hombre transforma al mundo.</a:t>
            </a:r>
          </a:p>
        </p:txBody>
      </p:sp>
      <p:sp>
        <p:nvSpPr>
          <p:cNvPr id="9" name="Rectángulo 8">
            <a:extLst>
              <a:ext uri="{FF2B5EF4-FFF2-40B4-BE49-F238E27FC236}">
                <a16:creationId xmlns:a16="http://schemas.microsoft.com/office/drawing/2014/main" id="{FAE39AC1-8CA5-42DA-90A5-2611423A20FF}"/>
              </a:ext>
            </a:extLst>
          </p:cNvPr>
          <p:cNvSpPr/>
          <p:nvPr/>
        </p:nvSpPr>
        <p:spPr>
          <a:xfrm>
            <a:off x="4384162" y="4897000"/>
            <a:ext cx="1903228" cy="138931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lumMod val="75000"/>
                    <a:lumOff val="25000"/>
                  </a:schemeClr>
                </a:solidFill>
              </a:rPr>
              <a:t>14. </a:t>
            </a:r>
            <a:r>
              <a:rPr lang="es-CO" sz="1600" dirty="0">
                <a:solidFill>
                  <a:schemeClr val="tx1">
                    <a:lumMod val="75000"/>
                    <a:lumOff val="25000"/>
                  </a:schemeClr>
                </a:solidFill>
              </a:rPr>
              <a:t>Estudiar no es un acto de consumir ideas, sino de crearlas y recrearlas.</a:t>
            </a:r>
          </a:p>
        </p:txBody>
      </p:sp>
      <p:sp>
        <p:nvSpPr>
          <p:cNvPr id="10" name="Rectángulo 9">
            <a:extLst>
              <a:ext uri="{FF2B5EF4-FFF2-40B4-BE49-F238E27FC236}">
                <a16:creationId xmlns:a16="http://schemas.microsoft.com/office/drawing/2014/main" id="{83BE14FE-47E1-4E67-AD77-9E3D67069A73}"/>
              </a:ext>
            </a:extLst>
          </p:cNvPr>
          <p:cNvSpPr/>
          <p:nvPr/>
        </p:nvSpPr>
        <p:spPr>
          <a:xfrm>
            <a:off x="6797749" y="1976198"/>
            <a:ext cx="1903228" cy="86901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lumMod val="75000"/>
                    <a:lumOff val="25000"/>
                  </a:schemeClr>
                </a:solidFill>
              </a:rPr>
              <a:t>15</a:t>
            </a:r>
            <a:r>
              <a:rPr lang="es-CO" sz="1600" dirty="0">
                <a:solidFill>
                  <a:schemeClr val="tx1">
                    <a:lumMod val="75000"/>
                    <a:lumOff val="25000"/>
                  </a:schemeClr>
                </a:solidFill>
              </a:rPr>
              <a:t>. Educadores autoritarios niegan la solidaridad. </a:t>
            </a:r>
          </a:p>
        </p:txBody>
      </p:sp>
      <p:sp>
        <p:nvSpPr>
          <p:cNvPr id="11" name="Rectángulo 10">
            <a:extLst>
              <a:ext uri="{FF2B5EF4-FFF2-40B4-BE49-F238E27FC236}">
                <a16:creationId xmlns:a16="http://schemas.microsoft.com/office/drawing/2014/main" id="{6F53A227-2718-4230-8FFE-2CB8C7DD2B2F}"/>
              </a:ext>
            </a:extLst>
          </p:cNvPr>
          <p:cNvSpPr/>
          <p:nvPr/>
        </p:nvSpPr>
        <p:spPr>
          <a:xfrm>
            <a:off x="6797749" y="3108968"/>
            <a:ext cx="1903228" cy="86901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lumMod val="75000"/>
                    <a:lumOff val="25000"/>
                  </a:schemeClr>
                </a:solidFill>
              </a:rPr>
              <a:t>16. </a:t>
            </a:r>
            <a:r>
              <a:rPr lang="es-CO" sz="1600" dirty="0">
                <a:solidFill>
                  <a:schemeClr val="tx1">
                    <a:lumMod val="75000"/>
                    <a:lumOff val="25000"/>
                  </a:schemeClr>
                </a:solidFill>
              </a:rPr>
              <a:t>Todos sabemos e ignoramos. </a:t>
            </a:r>
          </a:p>
        </p:txBody>
      </p:sp>
      <p:sp>
        <p:nvSpPr>
          <p:cNvPr id="12" name="Rectángulo 11">
            <a:extLst>
              <a:ext uri="{FF2B5EF4-FFF2-40B4-BE49-F238E27FC236}">
                <a16:creationId xmlns:a16="http://schemas.microsoft.com/office/drawing/2014/main" id="{9ACB388D-5A60-4E08-820D-C29504239999}"/>
              </a:ext>
            </a:extLst>
          </p:cNvPr>
          <p:cNvSpPr/>
          <p:nvPr/>
        </p:nvSpPr>
        <p:spPr>
          <a:xfrm>
            <a:off x="9305260" y="2099770"/>
            <a:ext cx="1903228" cy="86901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lumMod val="75000"/>
                    <a:lumOff val="25000"/>
                  </a:schemeClr>
                </a:solidFill>
              </a:rPr>
              <a:t>18</a:t>
            </a:r>
            <a:r>
              <a:rPr lang="es-CO" sz="1600" dirty="0">
                <a:solidFill>
                  <a:schemeClr val="tx1">
                    <a:lumMod val="75000"/>
                    <a:lumOff val="25000"/>
                  </a:schemeClr>
                </a:solidFill>
              </a:rPr>
              <a:t>. Alfabetizarse no es aprender a repetir.</a:t>
            </a:r>
          </a:p>
        </p:txBody>
      </p:sp>
      <p:sp>
        <p:nvSpPr>
          <p:cNvPr id="13" name="Rectángulo 12">
            <a:extLst>
              <a:ext uri="{FF2B5EF4-FFF2-40B4-BE49-F238E27FC236}">
                <a16:creationId xmlns:a16="http://schemas.microsoft.com/office/drawing/2014/main" id="{1C93A4AC-D766-47C5-A70F-D3BB24A4302A}"/>
              </a:ext>
            </a:extLst>
          </p:cNvPr>
          <p:cNvSpPr/>
          <p:nvPr/>
        </p:nvSpPr>
        <p:spPr>
          <a:xfrm>
            <a:off x="9314121" y="3216209"/>
            <a:ext cx="1903228" cy="86901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lumMod val="75000"/>
                    <a:lumOff val="25000"/>
                  </a:schemeClr>
                </a:solidFill>
              </a:rPr>
              <a:t>19. </a:t>
            </a:r>
            <a:r>
              <a:rPr lang="es-CO" sz="1600" dirty="0">
                <a:solidFill>
                  <a:schemeClr val="tx1">
                    <a:lumMod val="75000"/>
                    <a:lumOff val="25000"/>
                  </a:schemeClr>
                </a:solidFill>
              </a:rPr>
              <a:t>Defendemos el proceso revolucionario.</a:t>
            </a:r>
          </a:p>
        </p:txBody>
      </p:sp>
      <p:sp>
        <p:nvSpPr>
          <p:cNvPr id="14" name="Rectángulo 13">
            <a:extLst>
              <a:ext uri="{FF2B5EF4-FFF2-40B4-BE49-F238E27FC236}">
                <a16:creationId xmlns:a16="http://schemas.microsoft.com/office/drawing/2014/main" id="{F8A2FBBD-DFB0-4F28-8F9C-16B4E8B3A878}"/>
              </a:ext>
            </a:extLst>
          </p:cNvPr>
          <p:cNvSpPr/>
          <p:nvPr/>
        </p:nvSpPr>
        <p:spPr>
          <a:xfrm>
            <a:off x="9314121" y="4369327"/>
            <a:ext cx="1903228" cy="86901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lumMod val="75000"/>
                    <a:lumOff val="25000"/>
                  </a:schemeClr>
                </a:solidFill>
              </a:rPr>
              <a:t>20</a:t>
            </a:r>
            <a:r>
              <a:rPr lang="es-CO" sz="1600" dirty="0">
                <a:solidFill>
                  <a:schemeClr val="tx1">
                    <a:lumMod val="75000"/>
                    <a:lumOff val="25000"/>
                  </a:schemeClr>
                </a:solidFill>
              </a:rPr>
              <a:t>. Ciencia y la tecnología para la humanización. </a:t>
            </a:r>
          </a:p>
        </p:txBody>
      </p:sp>
      <p:sp>
        <p:nvSpPr>
          <p:cNvPr id="15" name="Rectángulo 14">
            <a:extLst>
              <a:ext uri="{FF2B5EF4-FFF2-40B4-BE49-F238E27FC236}">
                <a16:creationId xmlns:a16="http://schemas.microsoft.com/office/drawing/2014/main" id="{1A7F1732-921B-41DA-BB34-7BBA00996942}"/>
              </a:ext>
            </a:extLst>
          </p:cNvPr>
          <p:cNvSpPr/>
          <p:nvPr/>
        </p:nvSpPr>
        <p:spPr>
          <a:xfrm>
            <a:off x="6797749" y="4241737"/>
            <a:ext cx="1903228" cy="122339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lumMod val="75000"/>
                    <a:lumOff val="25000"/>
                  </a:schemeClr>
                </a:solidFill>
              </a:rPr>
              <a:t>17</a:t>
            </a:r>
            <a:r>
              <a:rPr lang="es-CO" sz="1600" dirty="0">
                <a:solidFill>
                  <a:schemeClr val="tx1">
                    <a:lumMod val="75000"/>
                    <a:lumOff val="25000"/>
                  </a:schemeClr>
                </a:solidFill>
              </a:rPr>
              <a:t>. La cultura no es un atributo exclusivo para la burguesía. </a:t>
            </a:r>
          </a:p>
        </p:txBody>
      </p:sp>
    </p:spTree>
    <p:extLst>
      <p:ext uri="{BB962C8B-B14F-4D97-AF65-F5344CB8AC3E}">
        <p14:creationId xmlns:p14="http://schemas.microsoft.com/office/powerpoint/2010/main" val="164177643"/>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841</TotalTime>
  <Words>1859</Words>
  <Application>Microsoft Office PowerPoint</Application>
  <PresentationFormat>Panorámica</PresentationFormat>
  <Paragraphs>188</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Adobe Fan Heiti Std B</vt:lpstr>
      <vt:lpstr>Adobe Caslon Pro Bold</vt:lpstr>
      <vt:lpstr>Adobe Garamond Pro Bold</vt:lpstr>
      <vt:lpstr>Arial</vt:lpstr>
      <vt:lpstr>Times New Roman</vt:lpstr>
      <vt:lpstr>Tw Cen MT</vt:lpstr>
      <vt:lpstr>Gota</vt:lpstr>
      <vt:lpstr>Presentación de PowerPoint</vt:lpstr>
      <vt:lpstr>Presentación de PowerPoint</vt:lpstr>
      <vt:lpstr>Presentación de PowerPoint</vt:lpstr>
      <vt:lpstr>Experiencia de alfabetización, propuesta pedagógica y golpe de estado</vt:lpstr>
      <vt:lpstr>Freire en el exilio</vt:lpstr>
      <vt:lpstr>Obras principales de Freire</vt:lpstr>
      <vt:lpstr>Educación popular en Freire</vt:lpstr>
      <vt:lpstr>Máximas de Freire en reflexión a la educación popular</vt:lpstr>
      <vt:lpstr>Máximas de Freire en reflexión a la educación popular</vt:lpstr>
      <vt:lpstr>Objetivos de la educación popular</vt:lpstr>
      <vt:lpstr>Objetivos de la educación popular</vt:lpstr>
      <vt:lpstr>Objetivos de la educación popular</vt:lpstr>
      <vt:lpstr>Objetivos de la educación popular</vt:lpstr>
      <vt:lpstr>Dimensiones de la praxis en la educación popular</vt:lpstr>
      <vt:lpstr>Dimensión operativa de la propuesta Freiriana para la estructura del trabajo en el marco de la educación popular</vt:lpstr>
      <vt:lpstr>La sistematización en la articulación de procesos de educación popular</vt:lpstr>
      <vt:lpstr>La educación, como práctica de la dominación que hemos venido criticando, manteniendo la ingenuidad de los educandos lo que pretende, dentro de su marco ideológico, es indoctrinarlos en el sentido de su acomodación al mundo de la opresión</vt:lpstr>
      <vt:lpstr>Presentación de PowerPoint</vt:lpstr>
      <vt:lpstr>Fuentes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Pablo Freire</dc:title>
  <dc:creator>hernan dario lancheros sanchez</dc:creator>
  <cp:lastModifiedBy>Lilly Johana PC</cp:lastModifiedBy>
  <cp:revision>44</cp:revision>
  <dcterms:created xsi:type="dcterms:W3CDTF">2020-12-02T20:49:09Z</dcterms:created>
  <dcterms:modified xsi:type="dcterms:W3CDTF">2022-01-29T03:37:56Z</dcterms:modified>
</cp:coreProperties>
</file>