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3" r:id="rId7"/>
    <p:sldId id="268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68033-7FA6-436B-A7A2-2BEDE8224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0FAED7-54DC-4E59-91D9-A598974C5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22E106-017A-4153-BA9D-853CB6160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ADE6E-E07F-43BE-A2BA-1ACE7F3E5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F779EF-64C8-45D0-BDD7-E3C6AB21E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959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A112F-E95A-466F-BAE1-A4AE8498D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6647A9-D3D9-4379-91A1-2B23E9EEF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65090-1BDF-41E3-BE3E-FF02C6C6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40A900-C7EF-4D6C-897B-93EF4CB8A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7987F7-C782-489C-9A0E-AA8C697FD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762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132A4F-710A-4EEF-B108-23C0E4707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917D26-19CB-4210-ADF1-9B11BCE71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18BF50-6ADB-4A0C-8A9D-3898BF5F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21DD1C-6166-4757-8AB6-84521A22C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8B4F18-C41D-460A-9249-8432FB2C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337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CF474-ECE3-4381-8FAE-F4BD8151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E6D5D6-D340-44BE-910F-0557B98F1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5E6112-ED1E-4D45-8CBB-6C8932B5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90F5F-2D91-4BA1-A901-CB43571E6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E9B9E8-DDDD-4BDA-8911-A5811FEE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870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30FC0B-284D-4A9B-9275-624BB6B7B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461D6E-6BF5-4F85-81AC-7FC1961B2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ABA65E-CDD6-4E1F-826D-639BB38B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3F3ECB-C71E-4C71-A5EC-5B9622A5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D96BAA-3CCD-414B-9363-2B938437F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7212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229FD-2146-4396-9155-29315297B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A1A083-9EE8-4E99-9443-B61317AC0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AF81CD-06E1-4D8E-93D4-E5C53E79C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7227F8-87EE-4398-9324-88C61B05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3A413C-2167-4EE0-8512-086A5AF5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1AA36E-AA03-4882-BBEF-9344350A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542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20208-F96C-47C5-BFC9-09A44BF2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F4A2B-8390-4008-BC2D-540AE9C07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84FC16-21DB-4C00-9CFE-212945841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0C4DA4-6265-409E-8444-65FEFBD496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3AFE25-0D91-40BE-A2DD-7FDD34700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DE60DC0-FDAE-4F18-BC9B-2F809CC0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FBF0C7-6F13-4882-A31E-9DEB4DF60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CDC5C4-FD44-4A88-B9CB-325B3352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14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0FFDA0-7E32-44B7-976D-B2CD220A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19B58B-2346-4809-B0AB-952467ED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C844E1-9B5D-4E70-BDAD-1B8898A0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242B8B-51F6-412C-B483-617A5160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23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423AE40-685E-4A62-B2BA-7BF182ED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FBCEA37-0430-4A16-AE18-D18A36933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39113E5-23A1-4C9F-A2AB-B9365A9FA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285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D2947-99BE-459F-B2C2-8DB40F53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9E2DE9-A552-4237-848C-3560E293F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1E9EC18-B7B7-4234-B2D1-929741E28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4745A3-8B43-4B2F-BE98-11A2D253E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A1066B-3922-4F5D-90C0-DE4C5C54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38B91F-7CF6-4F10-89B9-EA4E0007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149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23FEC-1B4A-4AAA-8287-886DA1129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6D1D3D-EAA6-4545-9FD8-91030941D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FECBC6-5C11-439C-B620-A8FF2F931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C9ABED-36E7-4BA6-B62E-5F8C91F93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0BA767-51E6-4FBA-8D37-507582996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BBBA0E-913B-4F90-B5FC-D55B92E5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4672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BECA01-E1B2-47AF-8116-56290BE4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689ACE-6D11-427F-BCF7-1082FC944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9D7EBE-28F5-4198-AA00-C067B8D6F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88B5-608D-4F4C-9CBB-22B7D0EDAF1A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24B941-DB76-46B6-BF0F-7FB29CB42B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8C8D77-43D1-4823-8BC1-0494D3C0A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6367-D959-4835-8D12-CA18FED008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314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5A359C9-68B7-489C-9CAB-08665B6CC17A}"/>
              </a:ext>
            </a:extLst>
          </p:cNvPr>
          <p:cNvSpPr txBox="1"/>
          <p:nvPr/>
        </p:nvSpPr>
        <p:spPr>
          <a:xfrm>
            <a:off x="1308847" y="1488141"/>
            <a:ext cx="927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 err="1"/>
              <a:t>Floors</a:t>
            </a:r>
            <a:r>
              <a:rPr lang="es-CO" sz="3600" dirty="0"/>
              <a:t> and </a:t>
            </a:r>
            <a:r>
              <a:rPr lang="es-CO" sz="3600" dirty="0" err="1"/>
              <a:t>Ceilings</a:t>
            </a:r>
            <a:endParaRPr lang="es-CO" sz="3600" dirty="0"/>
          </a:p>
        </p:txBody>
      </p:sp>
    </p:spTree>
    <p:extLst>
      <p:ext uri="{BB962C8B-B14F-4D97-AF65-F5344CB8AC3E}">
        <p14:creationId xmlns:p14="http://schemas.microsoft.com/office/powerpoint/2010/main" val="179139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DBDF19-E575-4B07-A9B6-7584C403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90" y="599582"/>
            <a:ext cx="8295775" cy="565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9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9CAF5FD-BAF4-4BAB-B6FD-2F09CF3990A0}"/>
              </a:ext>
            </a:extLst>
          </p:cNvPr>
          <p:cNvSpPr txBox="1"/>
          <p:nvPr/>
        </p:nvSpPr>
        <p:spPr>
          <a:xfrm>
            <a:off x="788894" y="47514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math.h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9F33666-B1D0-4512-9767-D808BB7A5C40}"/>
              </a:ext>
            </a:extLst>
          </p:cNvPr>
          <p:cNvSpPr txBox="1"/>
          <p:nvPr/>
        </p:nvSpPr>
        <p:spPr>
          <a:xfrm>
            <a:off x="788894" y="1258530"/>
            <a:ext cx="11797553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4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4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4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4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4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 x;</a:t>
            </a:r>
          </a:p>
          <a:p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n-US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prompr</a:t>
            </a:r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for and get float from user</a:t>
            </a:r>
            <a:endParaRPr lang="en-US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s-CO" sz="14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Enter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 </a:t>
            </a:r>
            <a:r>
              <a:rPr lang="es-CO" sz="14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floating-point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 </a:t>
            </a:r>
            <a:r>
              <a:rPr lang="es-CO" sz="14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number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: "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scanf_s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"%f"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, &amp;x);</a:t>
            </a:r>
          </a:p>
          <a:p>
            <a:r>
              <a:rPr lang="es-CO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floor</a:t>
            </a:r>
            <a:endParaRPr lang="es-CO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"Floor: %d"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, (</a:t>
            </a:r>
            <a:r>
              <a:rPr lang="en-US" sz="14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)x);</a:t>
            </a:r>
          </a:p>
          <a:p>
            <a:r>
              <a:rPr lang="es-CO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ceiling</a:t>
            </a:r>
            <a:endParaRPr lang="es-CO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s-CO" sz="14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Ceiling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: %d"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, (</a:t>
            </a:r>
            <a:r>
              <a:rPr lang="es-CO" sz="14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)(x+0.99));</a:t>
            </a:r>
          </a:p>
          <a:p>
            <a:r>
              <a:rPr lang="es-CO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latin typeface="Cascadia Mono" panose="020B0609020000020004" pitchFamily="49" charset="0"/>
              </a:rPr>
              <a:t>// calculate floor and ceiling using </a:t>
            </a:r>
            <a:r>
              <a:rPr lang="en-US" sz="14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math.h</a:t>
            </a:r>
            <a:endParaRPr lang="en-US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"Floor using </a:t>
            </a:r>
            <a:r>
              <a:rPr lang="en-US" sz="14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math.h</a:t>
            </a:r>
            <a:r>
              <a:rPr lang="en-US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: %d\n"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, (</a:t>
            </a:r>
            <a:r>
              <a:rPr lang="en-US" sz="14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floorf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(x));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"Ceiling using </a:t>
            </a:r>
            <a:r>
              <a:rPr lang="en-US" sz="14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math.h</a:t>
            </a:r>
            <a:r>
              <a:rPr lang="en-US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: %d\n"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, (</a:t>
            </a:r>
            <a:r>
              <a:rPr lang="en-US" sz="14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  <a:r>
              <a:rPr lang="en-US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ceilf</a:t>
            </a:r>
            <a:r>
              <a:rPr lang="en-US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(x));</a:t>
            </a:r>
          </a:p>
          <a:p>
            <a:r>
              <a:rPr lang="es-CO" sz="14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4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4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4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 0;</a:t>
            </a:r>
          </a:p>
          <a:p>
            <a:r>
              <a:rPr lang="es-CO" sz="14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1460241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2DA2FD9-2780-45D2-91DE-60E01080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14" y="338993"/>
            <a:ext cx="4827740" cy="234145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806A65E-1597-4F91-8FCE-606F99D3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8" y="3913094"/>
            <a:ext cx="4107536" cy="23547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C563A19-DAED-42B8-A8B3-52202C001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9835" y="814568"/>
            <a:ext cx="5372566" cy="23243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4206741-2CA3-406E-9DEE-9196F1398B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5913" y="3583082"/>
            <a:ext cx="5288738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8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35293F-8298-4901-9281-2AE2603883C5}"/>
              </a:ext>
            </a:extLst>
          </p:cNvPr>
          <p:cNvSpPr txBox="1"/>
          <p:nvPr/>
        </p:nvSpPr>
        <p:spPr>
          <a:xfrm>
            <a:off x="784411" y="1053824"/>
            <a:ext cx="106231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término STEAM procede del inglés </a:t>
            </a:r>
            <a:r>
              <a:rPr lang="es-ES" dirty="0" err="1"/>
              <a:t>science</a:t>
            </a:r>
            <a:r>
              <a:rPr lang="es-ES" dirty="0"/>
              <a:t>, </a:t>
            </a:r>
            <a:r>
              <a:rPr lang="es-ES" dirty="0" err="1"/>
              <a:t>technology</a:t>
            </a:r>
            <a:r>
              <a:rPr lang="es-ES" dirty="0"/>
              <a:t>, </a:t>
            </a:r>
            <a:r>
              <a:rPr lang="es-ES" dirty="0" err="1"/>
              <a:t>engineering</a:t>
            </a:r>
            <a:r>
              <a:rPr lang="es-ES" dirty="0"/>
              <a:t>, </a:t>
            </a:r>
            <a:r>
              <a:rPr lang="es-ES" dirty="0" err="1"/>
              <a:t>arts</a:t>
            </a:r>
            <a:r>
              <a:rPr lang="es-ES" dirty="0"/>
              <a:t> and </a:t>
            </a:r>
            <a:r>
              <a:rPr lang="es-ES" dirty="0" err="1"/>
              <a:t>maths</a:t>
            </a:r>
            <a:r>
              <a:rPr lang="es-ES" dirty="0"/>
              <a:t>. Es un tipo de educación que integra las disciplinas de ciencias, tecnología, ingeniería, artes y matemáticas.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A0C4D3C-C1EA-4819-92B8-8CD0F3B5ED45}"/>
              </a:ext>
            </a:extLst>
          </p:cNvPr>
          <p:cNvSpPr txBox="1"/>
          <p:nvPr/>
        </p:nvSpPr>
        <p:spPr>
          <a:xfrm>
            <a:off x="784411" y="2524036"/>
            <a:ext cx="103766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En la década de los 90 la Fundación Nacional para la Ciencia en Estados Unidos comienza a utilizar el término STEM.​ El objetivo de este movimiento era incentivar el interés de los estudiantes por las carreras científico-técnicas.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DD38A1-EA0C-454A-A14B-9079422A006F}"/>
              </a:ext>
            </a:extLst>
          </p:cNvPr>
          <p:cNvSpPr txBox="1"/>
          <p:nvPr/>
        </p:nvSpPr>
        <p:spPr>
          <a:xfrm>
            <a:off x="869575" y="3643316"/>
            <a:ext cx="108472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Más tarde, en 2006, Georgette </a:t>
            </a:r>
            <a:r>
              <a:rPr lang="es-ES" dirty="0" err="1"/>
              <a:t>Yakman</a:t>
            </a:r>
            <a:r>
              <a:rPr lang="es-ES" dirty="0"/>
              <a:t> acuña el término STE(A)M, añadiendo la educación artística al modelo educativo para dotarlo de un mayor peso creativo, quedando convertido en STEAM.</a:t>
            </a:r>
          </a:p>
          <a:p>
            <a:endParaRPr lang="es-ES" dirty="0"/>
          </a:p>
          <a:p>
            <a:r>
              <a:rPr lang="es-ES" dirty="0"/>
              <a:t>​ En 2008 se introdujo el término STEAM para plantear un nuevo paradigma educativo en el que la ciencia y tecnología se aúnan con las artes.</a:t>
            </a:r>
          </a:p>
          <a:p>
            <a:endParaRPr lang="es-ES" dirty="0"/>
          </a:p>
          <a:p>
            <a:r>
              <a:rPr lang="es-ES" dirty="0"/>
              <a:t> El término STEAM se trata de un modelo de aprendizaje interactivo y constructivista, basándose en el trabajo colaborativo y el desarrollo de proyectos.  La educación STEAM es un paradigma general de aprendizaje, que fomenta el aprendizaje a lo largo de la vida; es una educación práctica y realista.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88275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99684C-DC8A-4527-8307-7CE7E0397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830" y="206139"/>
            <a:ext cx="6226080" cy="630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5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23277A6-5858-45E2-939E-BEDFD5BD00C6}"/>
              </a:ext>
            </a:extLst>
          </p:cNvPr>
          <p:cNvSpPr txBox="1"/>
          <p:nvPr/>
        </p:nvSpPr>
        <p:spPr>
          <a:xfrm>
            <a:off x="2635624" y="184074"/>
            <a:ext cx="6096000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File:  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main.c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Author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: &lt;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your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name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here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stdio.h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808080"/>
                </a:solidFill>
                <a:latin typeface="Cascadia Mono" panose="020B0609020000020004" pitchFamily="49" charset="0"/>
              </a:rPr>
              <a:t>#include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&lt;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stdlib.h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&gt;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floor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ceiling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only works for positive numbers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only works to 2 decimal places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*/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8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prompt for and get float from user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floor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ceiling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calculate floor and ceiling </a:t>
            </a:r>
            <a:r>
              <a:rPr lang="en-US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usinf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math.h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0;</a:t>
            </a:r>
          </a:p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010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F3C8CDB-A148-4FEE-BABB-E23C7E95F9A1}"/>
              </a:ext>
            </a:extLst>
          </p:cNvPr>
          <p:cNvSpPr txBox="1"/>
          <p:nvPr/>
        </p:nvSpPr>
        <p:spPr>
          <a:xfrm>
            <a:off x="246528" y="182645"/>
            <a:ext cx="1194547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 *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foor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ceiling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 * only works for positive numbers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 * only works to 2 decimal places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 */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main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argc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</a:t>
            </a:r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char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** </a:t>
            </a:r>
            <a:r>
              <a:rPr lang="es-CO" sz="1600" dirty="0" err="1">
                <a:solidFill>
                  <a:srgbClr val="808080"/>
                </a:solidFill>
                <a:latin typeface="Cascadia Mono" panose="020B0609020000020004" pitchFamily="49" charset="0"/>
              </a:rPr>
              <a:t>argv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float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x;</a:t>
            </a:r>
          </a:p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n-US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prompr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for and get float from user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s-CO" sz="16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Enter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floating-point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number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: "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scanf_s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"%f"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, &amp;x);// únicamente disponible en visual, en otros compiladores  usar </a:t>
            </a:r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scanf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floor</a:t>
            </a:r>
            <a:endParaRPr lang="es-CO" sz="1600" dirty="0">
              <a:solidFill>
                <a:srgbClr val="008000"/>
              </a:solidFill>
              <a:latin typeface="Cascadia Mono" panose="020B0609020000020004" pitchFamily="49" charset="0"/>
            </a:endParaRP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ceiling</a:t>
            </a:r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// calculate floor and ceiling </a:t>
            </a:r>
            <a:r>
              <a:rPr lang="en-US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usinf</a:t>
            </a:r>
            <a:r>
              <a:rPr lang="en-US" sz="16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n-US" sz="16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math.h</a:t>
            </a:r>
            <a:endParaRPr lang="en-US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6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endParaRPr lang="es-CO" sz="16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6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 0;</a:t>
            </a:r>
          </a:p>
          <a:p>
            <a:r>
              <a:rPr lang="es-CO" sz="16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s-CO" sz="1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490894E-2FAB-4075-AC7E-9778C50F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75" y="6055867"/>
            <a:ext cx="4214225" cy="3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0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7FFDCF2-B373-495E-8028-368740A5FA22}"/>
              </a:ext>
            </a:extLst>
          </p:cNvPr>
          <p:cNvSpPr txBox="1"/>
          <p:nvPr/>
        </p:nvSpPr>
        <p:spPr>
          <a:xfrm>
            <a:off x="1146805" y="1793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floor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"Floor: %d"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(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)x);</a:t>
            </a: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6CF1CCA-B0D7-4242-832E-3310EEFB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74" y="1288131"/>
            <a:ext cx="5090601" cy="11278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B97621D-ECEB-4081-82F8-6CCB714FA30E}"/>
              </a:ext>
            </a:extLst>
          </p:cNvPr>
          <p:cNvSpPr txBox="1"/>
          <p:nvPr/>
        </p:nvSpPr>
        <p:spPr>
          <a:xfrm>
            <a:off x="915074" y="273871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print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ceiling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</a:t>
            </a:r>
            <a:r>
              <a:rPr lang="es-CO" sz="1800" dirty="0" err="1">
                <a:solidFill>
                  <a:srgbClr val="A31515"/>
                </a:solidFill>
                <a:latin typeface="Cascadia Mono" panose="020B0609020000020004" pitchFamily="49" charset="0"/>
              </a:rPr>
              <a:t>Ceiling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: %d"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, (</a:t>
            </a:r>
            <a:r>
              <a:rPr lang="es-CO" sz="1800" dirty="0" err="1">
                <a:solidFill>
                  <a:srgbClr val="0000FF"/>
                </a:solidFill>
                <a:latin typeface="Cascadia Mono" panose="020B0609020000020004" pitchFamily="49" charset="0"/>
              </a:rPr>
              <a:t>int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)(x+0.99));</a:t>
            </a:r>
          </a:p>
          <a:p>
            <a:r>
              <a:rPr lang="es-CO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printf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s-CO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"\n"</a:t>
            </a:r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02DD268-0FDD-4136-AAFB-DE866AE91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06" y="4119281"/>
            <a:ext cx="5342083" cy="169940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9D10639A-2147-4281-B130-2F38389255AF}"/>
              </a:ext>
            </a:extLst>
          </p:cNvPr>
          <p:cNvSpPr txBox="1"/>
          <p:nvPr/>
        </p:nvSpPr>
        <p:spPr>
          <a:xfrm>
            <a:off x="7010400" y="1102640"/>
            <a:ext cx="6096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/*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Calculate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foor</a:t>
            </a:r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and </a:t>
            </a:r>
            <a:r>
              <a:rPr lang="es-CO" sz="1800" dirty="0" err="1">
                <a:solidFill>
                  <a:srgbClr val="008000"/>
                </a:solidFill>
                <a:latin typeface="Cascadia Mono" panose="020B0609020000020004" pitchFamily="49" charset="0"/>
              </a:rPr>
              <a:t>ceiling</a:t>
            </a:r>
            <a:endParaRPr lang="es-CO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only works for positive numbers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 only works to 2 decimal places</a:t>
            </a:r>
            <a:endParaRPr lang="en-US" sz="1800" dirty="0">
              <a:solidFill>
                <a:srgbClr val="000000"/>
              </a:solidFill>
              <a:latin typeface="Cascadia Mono" panose="020B0609020000020004" pitchFamily="49" charset="0"/>
            </a:endParaRPr>
          </a:p>
          <a:p>
            <a:r>
              <a:rPr lang="es-CO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  */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6180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F95C578-7931-49EE-9370-69D9BA033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416" y="543421"/>
            <a:ext cx="4648603" cy="14860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E6F3EEC-46CE-4A9B-9A46-AA6F01249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072" y="3886134"/>
            <a:ext cx="4922947" cy="15241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21057A3-C928-40A1-B10B-F2740AF9996B}"/>
              </a:ext>
            </a:extLst>
          </p:cNvPr>
          <p:cNvSpPr txBox="1"/>
          <p:nvPr/>
        </p:nvSpPr>
        <p:spPr>
          <a:xfrm>
            <a:off x="6750424" y="3962400"/>
            <a:ext cx="4823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Incorrecto con </a:t>
            </a:r>
            <a:r>
              <a:rPr lang="es-CO"/>
              <a:t>3 decimales</a:t>
            </a:r>
          </a:p>
        </p:txBody>
      </p:sp>
    </p:spTree>
    <p:extLst>
      <p:ext uri="{BB962C8B-B14F-4D97-AF65-F5344CB8AC3E}">
        <p14:creationId xmlns:p14="http://schemas.microsoft.com/office/powerpoint/2010/main" val="148847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31A1C92-9508-4A44-950F-8F8320112CF3}"/>
              </a:ext>
            </a:extLst>
          </p:cNvPr>
          <p:cNvSpPr txBox="1"/>
          <p:nvPr/>
        </p:nvSpPr>
        <p:spPr>
          <a:xfrm>
            <a:off x="1398494" y="57285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https://en.wikipedia.org/wiki/C_standard_library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D1A155-5527-4399-89DB-DE09FA7F1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237" y="1675555"/>
            <a:ext cx="6134632" cy="39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9DCC292-F7A4-4F97-A563-671FDBF507C2}"/>
              </a:ext>
            </a:extLst>
          </p:cNvPr>
          <p:cNvSpPr txBox="1"/>
          <p:nvPr/>
        </p:nvSpPr>
        <p:spPr>
          <a:xfrm>
            <a:off x="833717" y="515035"/>
            <a:ext cx="10174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dirty="0"/>
              <a:t>https://en.wikipedia.org/wiki/C_mathematical_functions#Overview_of_functions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9A0AE0-552D-4867-9704-A4B5FDF32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022" y="1462741"/>
            <a:ext cx="8926769" cy="30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90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678</Words>
  <Application>Microsoft Office PowerPoint</Application>
  <PresentationFormat>Panorámica</PresentationFormat>
  <Paragraphs>93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Cascadia Mono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Guillermo Guarnizo Marin</dc:creator>
  <cp:lastModifiedBy>Jose Guillermo Guarnizo Marin</cp:lastModifiedBy>
  <cp:revision>10</cp:revision>
  <dcterms:created xsi:type="dcterms:W3CDTF">2022-10-02T23:25:25Z</dcterms:created>
  <dcterms:modified xsi:type="dcterms:W3CDTF">2022-10-03T23:51:17Z</dcterms:modified>
</cp:coreProperties>
</file>