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9" r:id="rId4"/>
    <p:sldId id="261" r:id="rId5"/>
    <p:sldId id="258" r:id="rId6"/>
    <p:sldId id="260" r:id="rId7"/>
    <p:sldId id="263" r:id="rId8"/>
    <p:sldId id="264" r:id="rId9"/>
    <p:sldId id="270" r:id="rId10"/>
    <p:sldId id="278" r:id="rId11"/>
    <p:sldId id="265" r:id="rId12"/>
    <p:sldId id="271" r:id="rId13"/>
    <p:sldId id="275" r:id="rId14"/>
    <p:sldId id="276" r:id="rId15"/>
    <p:sldId id="277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72" r:id="rId26"/>
    <p:sldId id="274" r:id="rId27"/>
    <p:sldId id="273" r:id="rId28"/>
    <p:sldId id="288" r:id="rId29"/>
    <p:sldId id="289" r:id="rId30"/>
    <p:sldId id="290" r:id="rId31"/>
    <p:sldId id="291" r:id="rId32"/>
    <p:sldId id="292" r:id="rId33"/>
    <p:sldId id="293" r:id="rId34"/>
    <p:sldId id="295" r:id="rId35"/>
    <p:sldId id="294" r:id="rId36"/>
    <p:sldId id="296" r:id="rId37"/>
    <p:sldId id="297" r:id="rId38"/>
    <p:sldId id="298" r:id="rId3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7AD6-8A08-43B6-9C34-3500F7D4344B}" type="datetimeFigureOut">
              <a:rPr lang="es-ES" smtClean="0"/>
              <a:t>11/08/2021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C6F6-0EC8-4834-8A1D-F04FD73447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9004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7AD6-8A08-43B6-9C34-3500F7D4344B}" type="datetimeFigureOut">
              <a:rPr lang="es-ES" smtClean="0"/>
              <a:t>11/08/2021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C6F6-0EC8-4834-8A1D-F04FD73447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721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7AD6-8A08-43B6-9C34-3500F7D4344B}" type="datetimeFigureOut">
              <a:rPr lang="es-ES" smtClean="0"/>
              <a:t>11/08/2021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C6F6-0EC8-4834-8A1D-F04FD73447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9150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7AD6-8A08-43B6-9C34-3500F7D4344B}" type="datetimeFigureOut">
              <a:rPr lang="es-ES" smtClean="0"/>
              <a:t>11/08/2021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C6F6-0EC8-4834-8A1D-F04FD73447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0334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7AD6-8A08-43B6-9C34-3500F7D4344B}" type="datetimeFigureOut">
              <a:rPr lang="es-ES" smtClean="0"/>
              <a:t>11/08/2021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C6F6-0EC8-4834-8A1D-F04FD73447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3499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7AD6-8A08-43B6-9C34-3500F7D4344B}" type="datetimeFigureOut">
              <a:rPr lang="es-ES" smtClean="0"/>
              <a:t>11/08/2021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C6F6-0EC8-4834-8A1D-F04FD73447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7642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7AD6-8A08-43B6-9C34-3500F7D4344B}" type="datetimeFigureOut">
              <a:rPr lang="es-ES" smtClean="0"/>
              <a:t>11/08/2021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C6F6-0EC8-4834-8A1D-F04FD73447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565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7AD6-8A08-43B6-9C34-3500F7D4344B}" type="datetimeFigureOut">
              <a:rPr lang="es-ES" smtClean="0"/>
              <a:t>11/08/2021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C6F6-0EC8-4834-8A1D-F04FD73447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0718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7AD6-8A08-43B6-9C34-3500F7D4344B}" type="datetimeFigureOut">
              <a:rPr lang="es-ES" smtClean="0"/>
              <a:t>11/08/2021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C6F6-0EC8-4834-8A1D-F04FD73447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877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7AD6-8A08-43B6-9C34-3500F7D4344B}" type="datetimeFigureOut">
              <a:rPr lang="es-ES" smtClean="0"/>
              <a:t>11/08/2021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C6F6-0EC8-4834-8A1D-F04FD73447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7507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67AD6-8A08-43B6-9C34-3500F7D4344B}" type="datetimeFigureOut">
              <a:rPr lang="es-ES" smtClean="0"/>
              <a:t>11/08/2021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0C6F6-0EC8-4834-8A1D-F04FD73447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5049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67AD6-8A08-43B6-9C34-3500F7D4344B}" type="datetimeFigureOut">
              <a:rPr lang="es-ES" smtClean="0"/>
              <a:t>11/08/2021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0C6F6-0EC8-4834-8A1D-F04FD73447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0043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LA FUNCION DE DIRECCION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20" y="1800817"/>
            <a:ext cx="10784380" cy="4896197"/>
          </a:xfrm>
        </p:spPr>
      </p:pic>
    </p:spTree>
    <p:extLst>
      <p:ext uri="{BB962C8B-B14F-4D97-AF65-F5344CB8AC3E}">
        <p14:creationId xmlns:p14="http://schemas.microsoft.com/office/powerpoint/2010/main" val="4063662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170" name="Picture 2" descr="http://image.slidesharecdn.com/clase02-direccinodontolgicayliderazgoempresarial-140118214319-phpapp01/95/direccin-odontolgica-y-liderazgo-empresarial-39-638.jpg?cb=139008156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51" y="365125"/>
            <a:ext cx="11217497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198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Culiadades de los Directivos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419" b="1" dirty="0"/>
              <a:t>1.</a:t>
            </a:r>
            <a:r>
              <a:rPr lang="es-ES" dirty="0">
                <a:effectLst/>
              </a:rPr>
              <a:t>Iniciativa y entusiasmo. Espíritu emprendedor.</a:t>
            </a:r>
            <a:endParaRPr lang="es-419" dirty="0">
              <a:effectLst/>
            </a:endParaRPr>
          </a:p>
          <a:p>
            <a:pPr marL="0" indent="0">
              <a:buNone/>
            </a:pPr>
            <a:endParaRPr lang="es-ES" dirty="0">
              <a:effectLst/>
            </a:endParaRPr>
          </a:p>
          <a:p>
            <a:pPr marL="0" indent="0">
              <a:buNone/>
            </a:pPr>
            <a:r>
              <a:rPr lang="es-419" dirty="0">
                <a:effectLst/>
              </a:rPr>
              <a:t>2. </a:t>
            </a:r>
            <a:r>
              <a:rPr lang="es-ES" dirty="0">
                <a:effectLst/>
              </a:rPr>
              <a:t>Saber escuchar y saber exponer sus ideas. Capacidad de comunicación.</a:t>
            </a:r>
          </a:p>
          <a:p>
            <a:pPr marL="0" indent="0">
              <a:buNone/>
            </a:pPr>
            <a:r>
              <a:rPr lang="es-419" dirty="0">
                <a:effectLst/>
              </a:rPr>
              <a:t>3. </a:t>
            </a:r>
            <a:r>
              <a:rPr lang="es-ES" dirty="0">
                <a:effectLst/>
              </a:rPr>
              <a:t>Visión crítica de la realidad que le permita tomar decisiones adecuadas.</a:t>
            </a:r>
          </a:p>
          <a:p>
            <a:pPr marL="0" indent="0">
              <a:buNone/>
            </a:pPr>
            <a:r>
              <a:rPr lang="es-419" dirty="0">
                <a:effectLst/>
              </a:rPr>
              <a:t>4. </a:t>
            </a:r>
            <a:r>
              <a:rPr lang="es-ES" dirty="0">
                <a:effectLst/>
              </a:rPr>
              <a:t>Autoconfianza.</a:t>
            </a:r>
          </a:p>
          <a:p>
            <a:pPr marL="0" indent="0">
              <a:buNone/>
            </a:pPr>
            <a:r>
              <a:rPr lang="es-419" dirty="0">
                <a:effectLst/>
              </a:rPr>
              <a:t>5. </a:t>
            </a:r>
            <a:r>
              <a:rPr lang="es-ES" dirty="0">
                <a:effectLst/>
              </a:rPr>
              <a:t>Integridad en su actuación, manteniendo sus compromisos y tratando a todos los subordinados por igual.</a:t>
            </a:r>
          </a:p>
          <a:p>
            <a:pPr marL="0" indent="0">
              <a:buNone/>
            </a:pPr>
            <a:r>
              <a:rPr lang="es-419" dirty="0">
                <a:effectLst/>
              </a:rPr>
              <a:t>6.</a:t>
            </a:r>
            <a:r>
              <a:rPr lang="es-ES" dirty="0">
                <a:effectLst/>
              </a:rPr>
              <a:t>Flexibilidad y capacidad de adaptación a los cambios.</a:t>
            </a:r>
            <a:endParaRPr lang="es-419" dirty="0">
              <a:effectLst/>
            </a:endParaRPr>
          </a:p>
          <a:p>
            <a:pPr marL="0" indent="0">
              <a:buNone/>
            </a:pPr>
            <a:r>
              <a:rPr lang="es-419" dirty="0"/>
              <a:t>7. </a:t>
            </a:r>
            <a:r>
              <a:rPr lang="es-ES" dirty="0">
                <a:effectLst/>
              </a:rPr>
              <a:t>Capacidad de liderazgo, para influir en sus subordinados con el fin de conseguir los objetivos marcados.</a:t>
            </a:r>
          </a:p>
          <a:p>
            <a:pPr marL="0" indent="0">
              <a:buNone/>
            </a:pPr>
            <a:r>
              <a:rPr lang="es-419">
                <a:effectLst/>
              </a:rPr>
              <a:t>8.</a:t>
            </a:r>
            <a:r>
              <a:rPr lang="es-ES">
                <a:effectLst/>
              </a:rPr>
              <a:t>Capacidad </a:t>
            </a:r>
            <a:r>
              <a:rPr lang="es-ES" dirty="0">
                <a:effectLst/>
              </a:rPr>
              <a:t>para asumir riesgos.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9932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flipV="1">
            <a:off x="838200" y="319406"/>
            <a:ext cx="10515600" cy="45719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3944" y="476518"/>
            <a:ext cx="10709856" cy="5700445"/>
          </a:xfrm>
        </p:spPr>
        <p:txBody>
          <a:bodyPr/>
          <a:lstStyle/>
          <a:p>
            <a:pPr marL="0" lvl="0" indent="0">
              <a:buNone/>
            </a:pPr>
            <a:r>
              <a:rPr lang="es-419" dirty="0">
                <a:solidFill>
                  <a:prstClr val="black"/>
                </a:solidFill>
              </a:rPr>
              <a:t>El jefe de una empresa es un lider y cada lider o jefe tiene su propio estilo para dirigir:</a:t>
            </a:r>
          </a:p>
          <a:p>
            <a:pPr lvl="0">
              <a:buFontTx/>
              <a:buChar char="-"/>
            </a:pPr>
            <a:r>
              <a:rPr lang="es-419" dirty="0">
                <a:solidFill>
                  <a:srgbClr val="FF0000"/>
                </a:solidFill>
              </a:rPr>
              <a:t>Lideres  autocráticos y autoritario</a:t>
            </a:r>
            <a:r>
              <a:rPr lang="es-419" dirty="0">
                <a:solidFill>
                  <a:prstClr val="black"/>
                </a:solidFill>
              </a:rPr>
              <a:t>. Lo que el jefe dice se hace y punto.</a:t>
            </a:r>
          </a:p>
          <a:p>
            <a:pPr marL="0" lvl="0" indent="0">
              <a:buNone/>
            </a:pPr>
            <a:endParaRPr lang="es-419" dirty="0">
              <a:solidFill>
                <a:prstClr val="black"/>
              </a:solidFill>
            </a:endParaRPr>
          </a:p>
          <a:p>
            <a:pPr lvl="0">
              <a:buFontTx/>
              <a:buChar char="-"/>
            </a:pPr>
            <a:r>
              <a:rPr lang="es-419" dirty="0">
                <a:solidFill>
                  <a:prstClr val="black"/>
                </a:solidFill>
              </a:rPr>
              <a:t>Lideres democráticos. En este caso el jefe o lider considera la opinión de los empleados y entre todos toman la decisión.</a:t>
            </a:r>
          </a:p>
          <a:p>
            <a:pPr lvl="0">
              <a:buFontTx/>
              <a:buChar char="-"/>
            </a:pPr>
            <a:endParaRPr lang="es-ES" dirty="0">
              <a:solidFill>
                <a:prstClr val="black"/>
              </a:solidFill>
            </a:endParaRPr>
          </a:p>
          <a:p>
            <a:r>
              <a:rPr lang="es-419" dirty="0">
                <a:solidFill>
                  <a:srgbClr val="FF0000"/>
                </a:solidFill>
              </a:rPr>
              <a:t>Lideres “dejalo ser</a:t>
            </a:r>
            <a:r>
              <a:rPr lang="es-419" dirty="0"/>
              <a:t>”. Este tipo de lider les dice a sus empleados que resuelvan los problemas como puedan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9479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 descr="http://image.slidesharecdn.com/pptlideresconejemplosdelahumanidad-121114143812-phpapp02/95/lideres-ejemplos-histricos-de-la-humanidad-6-638.jpg?cb=135290399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4"/>
            <a:ext cx="11010363" cy="597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27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2" name="Picture 2" descr="http://coachingyliderazgo.es/wp-content/uploads/2014/07/liderazgo_Nelson_Mandel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946" y="528034"/>
            <a:ext cx="9543246" cy="526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611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146" name="Picture 2" descr="http://image.slidesharecdn.com/estilosdeliderazgo1-140916003123-phpapp02/95/estilos-de-liderazgo-9-638.jpg?cb=141082792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18" y="365125"/>
            <a:ext cx="10148552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6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194" name="Picture 2" descr="http://images.slideplayer.es/1/71815/slides/slide_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14" y="0"/>
            <a:ext cx="11668259" cy="732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591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alfonsmvinuela.com/wp-content/uploads/foto_liderazgo_situacio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89" y="0"/>
            <a:ext cx="10585405" cy="788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647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coachingyliderazgo.es/wp-content/uploads/2014/07/liderazgo_Benazir_Bhutt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66" y="1416563"/>
            <a:ext cx="10882648" cy="524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4730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ages.slideplayer.es/7/1823878/slides/slide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56" y="624289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981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</a:t>
            </a:r>
            <a:r>
              <a:rPr lang="es-419" dirty="0"/>
              <a:t>oncepto de Direccion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 dirty="0"/>
              <a:t>Capacidad para guiar y motivar a los trabajadores hacia el logro de los objetivos de la empresa.</a:t>
            </a:r>
          </a:p>
          <a:p>
            <a:r>
              <a:rPr lang="es-419" dirty="0"/>
              <a:t>La dirección implica el logro  de objetivos con y por medio de personas.</a:t>
            </a:r>
          </a:p>
          <a:p>
            <a:r>
              <a:rPr lang="es-419" dirty="0"/>
              <a:t>El Dirigente debe interesarse por el trabajo y por las relaciones humanas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46924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age.slidesharecdn.com/pptlideresconejemplosdelahumanidad-121114143812-phpapp02/95/lideres-ejemplos-histricos-de-la-humanidad-9-638.jpg?cb=13529039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24" y="0"/>
            <a:ext cx="109084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577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mages.slideplayer.es/7/1779697/slides/slide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29" y="186408"/>
            <a:ext cx="1138389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42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altonivel.com.mx/assets/images/Estructura_V3/Consultoria/Lideres/liderazgo-mande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75" y="503348"/>
            <a:ext cx="10547797" cy="536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5343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blog.iese.edu/eticaempresarial/files/2013/04/Ch%C3%A1ve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57" y="831112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alebass690.files.wordpress.com/2013/02/chavez_fidel_castr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34" y="3398837"/>
            <a:ext cx="3686175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www.biodisol.com/wp-content/uploads/2009/10/el-pais-que-gane-la-carrera-por-fuentes-alternativas-de-energia-se-convertira-en-lider-de-la-economia-glob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220" y="547017"/>
            <a:ext cx="47625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532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age.slidesharecdn.com/94lp9nqim38dhz28lf8g-140705091558-phpapp01/95/liderazgo-transformacional-8-638.jpg?cb=14045518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30" y="235240"/>
            <a:ext cx="11654352" cy="689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781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>
                <a:solidFill>
                  <a:srgbClr val="FF0000"/>
                </a:solidFill>
              </a:rPr>
              <a:t>MOTIVACION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 dirty="0"/>
              <a:t>La motivación es el impulso de una persona para realizar su trabajo, porque desea hacerlo con el fin de satisfacer sus necesidades</a:t>
            </a:r>
          </a:p>
          <a:p>
            <a:r>
              <a:rPr lang="es-419" dirty="0"/>
              <a:t>Escala de necesidades</a:t>
            </a:r>
          </a:p>
          <a:p>
            <a:pPr marL="0" indent="0">
              <a:buNone/>
            </a:pPr>
            <a:r>
              <a:rPr lang="es-419" dirty="0"/>
              <a:t> 1.Alcanzar satisfacción básica (alimento, vivenda, ropa)</a:t>
            </a:r>
          </a:p>
          <a:p>
            <a:pPr marL="0" indent="0">
              <a:buNone/>
            </a:pPr>
            <a:r>
              <a:rPr lang="es-419" dirty="0"/>
              <a:t> 2. Obtener Seguridad (EPS, seguridad en el trabajo)</a:t>
            </a:r>
          </a:p>
          <a:p>
            <a:pPr marL="0" indent="0">
              <a:buNone/>
            </a:pPr>
            <a:r>
              <a:rPr lang="es-419" dirty="0"/>
              <a:t> 3. Lograr apoyo social (amigos dentro de la empresa y grupo)</a:t>
            </a:r>
          </a:p>
          <a:p>
            <a:pPr marL="0" indent="0">
              <a:buNone/>
            </a:pPr>
            <a:r>
              <a:rPr lang="es-419" dirty="0"/>
              <a:t>4. Sentirse importante y que los demás lo reconozcan</a:t>
            </a:r>
          </a:p>
          <a:p>
            <a:pPr marL="0" indent="0">
              <a:buNone/>
            </a:pPr>
            <a:r>
              <a:rPr lang="es-419" dirty="0"/>
              <a:t>5. Aprender más sobre el trabajo y realizarse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23550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 descr="http://image.slidesharecdn.com/motivacinlaboral-140114184742-phpapp02/95/motivacin-laboral-2-638.jpg?cb=13897253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41" y="248120"/>
            <a:ext cx="10353586" cy="605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8339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http://image.slidesharecdn.com/motivacionlaboral-140410135339-phpapp02/95/motivacion-laboral-9-638.jpg?cb=139713806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88" y="365125"/>
            <a:ext cx="10298923" cy="594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450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</a:t>
            </a:r>
            <a:r>
              <a:rPr lang="es-419" dirty="0"/>
              <a:t>omunicacion</a:t>
            </a:r>
            <a:endParaRPr lang="es-ES" dirty="0"/>
          </a:p>
        </p:txBody>
      </p:sp>
      <p:pic>
        <p:nvPicPr>
          <p:cNvPr id="1026" name="Picture 2" descr="http://cmapspublic3.ihmc.us/rid=1MJR04PQW-22HTQZV-13SV/LA%20COMUNICACI%C3%93N%20EDUCACI%C3%93N%20PRIMARIA.cmap?rid=1MJR04PQW-22HTQZV-13SV&amp;partName=html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952" y="1825625"/>
            <a:ext cx="767209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5513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034" y="545429"/>
            <a:ext cx="12720034" cy="5811838"/>
          </a:xfrm>
        </p:spPr>
      </p:pic>
    </p:spTree>
    <p:extLst>
      <p:ext uri="{BB962C8B-B14F-4D97-AF65-F5344CB8AC3E}">
        <p14:creationId xmlns:p14="http://schemas.microsoft.com/office/powerpoint/2010/main" val="255924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74700" y="1685562"/>
            <a:ext cx="11378115" cy="297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300" b="1" dirty="0">
                <a:solidFill>
                  <a:prstClr val="black"/>
                </a:solidFill>
                <a:latin typeface="Arial" panose="020B0604020202020204" pitchFamily="34" charset="0"/>
              </a:rPr>
              <a:t>Definición: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100" dirty="0">
                <a:solidFill>
                  <a:prstClr val="black"/>
                </a:solidFill>
                <a:latin typeface="Arial" panose="020B0604020202020204" pitchFamily="34" charset="0"/>
              </a:rPr>
              <a:t>La </a:t>
            </a:r>
            <a:r>
              <a:rPr lang="es-ES" b="1" dirty="0">
                <a:solidFill>
                  <a:prstClr val="black"/>
                </a:solidFill>
                <a:latin typeface="Arial" panose="020B0604020202020204" pitchFamily="34" charset="0"/>
              </a:rPr>
              <a:t>Dirección Empresarial</a:t>
            </a:r>
            <a:r>
              <a:rPr lang="es-ES" dirty="0">
                <a:solidFill>
                  <a:prstClr val="black"/>
                </a:solidFill>
                <a:latin typeface="Arial" panose="020B0604020202020204" pitchFamily="34" charset="0"/>
              </a:rPr>
              <a:t> es un proceso continuo, que consiste en gestionar los diversos recursos productivos </a:t>
            </a:r>
            <a:endParaRPr lang="es-419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prstClr val="black"/>
                </a:solidFill>
                <a:latin typeface="Arial" panose="020B0604020202020204" pitchFamily="34" charset="0"/>
              </a:rPr>
              <a:t>de la empresa, con la finalidad de alcanzar los objetivos marcados con la mayor eficiencia posible. </a:t>
            </a:r>
          </a:p>
          <a:p>
            <a:pPr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prstClr val="black"/>
                </a:solidFill>
                <a:latin typeface="Arial" panose="020B0604020202020204" pitchFamily="34" charset="0"/>
              </a:rPr>
              <a:t>  </a:t>
            </a:r>
            <a:r>
              <a:rPr lang="es-ES" sz="9000" dirty="0">
                <a:solidFill>
                  <a:prstClr val="black"/>
                </a:solidFill>
                <a:latin typeface="Arial" panose="020B0604020202020204" pitchFamily="34" charset="0"/>
              </a:rPr>
              <a:t> </a:t>
            </a:r>
            <a:r>
              <a:rPr lang="es-ES" dirty="0">
                <a:solidFill>
                  <a:prstClr val="black"/>
                </a:solidFill>
                <a:latin typeface="Arial" panose="020B0604020202020204" pitchFamily="34" charset="0"/>
              </a:rPr>
              <a:t>                             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prstClr val="black"/>
                </a:solidFill>
                <a:latin typeface="Arial" panose="020B0604020202020204" pitchFamily="34" charset="0"/>
              </a:rPr>
              <a:t>Dependiendo del tamaño de la empresa la dirección puede ser ejercida por una sola persona o</a:t>
            </a:r>
            <a:endParaRPr lang="es-419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prstClr val="black"/>
                </a:solidFill>
                <a:latin typeface="Arial" panose="020B0604020202020204" pitchFamily="34" charset="0"/>
              </a:rPr>
              <a:t> por varias distribuidas en diferentes </a:t>
            </a:r>
            <a:r>
              <a:rPr lang="es-ES" u="sng" dirty="0">
                <a:solidFill>
                  <a:prstClr val="black"/>
                </a:solidFill>
                <a:latin typeface="Arial" panose="020B0604020202020204" pitchFamily="34" charset="0"/>
              </a:rPr>
              <a:t>niveles</a:t>
            </a:r>
            <a:r>
              <a:rPr lang="es-ES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029" name="Picture 5" descr="Dirección y Lideraz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454009"/>
            <a:ext cx="1905000" cy="143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1419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COMUNICACION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 dirty="0"/>
              <a:t>Es la transferencia de información, ideas, conocimiento o emociones mediante símbolos convencionales lo que propicia el entendimiento entre una persona y otra.</a:t>
            </a:r>
          </a:p>
          <a:p>
            <a:r>
              <a:rPr lang="es-ES" dirty="0"/>
              <a:t>L</a:t>
            </a:r>
            <a:r>
              <a:rPr lang="es-419" dirty="0"/>
              <a:t>a comunicación es de doble via</a:t>
            </a:r>
          </a:p>
          <a:p>
            <a:r>
              <a:rPr lang="es-419" dirty="0"/>
              <a:t>El proceso de comunicación es el método mediante el cual el emisor se pone en contacto con el receptor por medio de un mensaje. Los pasos son: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7524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Proceso de comunicación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 dirty="0"/>
              <a:t>Elaboración e una idea. Pensamiento que el emisor desea transmitir.</a:t>
            </a:r>
          </a:p>
          <a:p>
            <a:r>
              <a:rPr lang="es-419" dirty="0"/>
              <a:t>Codificación. Método de transmisión, para organizar las palabras y los símbolos en forma adecuada, según la transmisión de que se trate.</a:t>
            </a:r>
          </a:p>
          <a:p>
            <a:r>
              <a:rPr lang="es-419" dirty="0"/>
              <a:t>Transmisión</a:t>
            </a:r>
          </a:p>
          <a:p>
            <a:r>
              <a:rPr lang="es-419" dirty="0"/>
              <a:t>Recpción</a:t>
            </a:r>
          </a:p>
          <a:p>
            <a:r>
              <a:rPr lang="es-419" dirty="0"/>
              <a:t>Decodificación. Se interpreta el mensaje</a:t>
            </a:r>
          </a:p>
          <a:p>
            <a:r>
              <a:rPr lang="es-419" dirty="0"/>
              <a:t>Uso. El receptor puede hacer caso omiso de éste, ejecutar la tarea asignada, almacenar la información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54082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Medios de comunicación empresarial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 dirty="0"/>
              <a:t>La entrevista</a:t>
            </a:r>
          </a:p>
          <a:p>
            <a:r>
              <a:rPr lang="es-419" dirty="0"/>
              <a:t>Los afiches</a:t>
            </a:r>
          </a:p>
          <a:p>
            <a:r>
              <a:rPr lang="es-419" dirty="0"/>
              <a:t>Las circulares</a:t>
            </a:r>
          </a:p>
          <a:p>
            <a:r>
              <a:rPr lang="es-419" dirty="0"/>
              <a:t>Los memorandos</a:t>
            </a:r>
          </a:p>
          <a:p>
            <a:r>
              <a:rPr lang="es-419" dirty="0"/>
              <a:t>Las cartas</a:t>
            </a:r>
          </a:p>
          <a:p>
            <a:r>
              <a:rPr lang="es-419" dirty="0"/>
              <a:t>Las carteleras</a:t>
            </a:r>
          </a:p>
          <a:p>
            <a:r>
              <a:rPr lang="es-419" dirty="0"/>
              <a:t>Las reuniones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422183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La Funcion de Control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 dirty="0"/>
              <a:t>La función de control consiste en la medición y corrección del rendimiento de los componentes de la empresa, con el fin de asegurar que se alcancen los objetivos y los planes ideados para su logro.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02625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9098" y="-86597"/>
            <a:ext cx="12106141" cy="705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220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11353800" cy="6370526"/>
          </a:xfrm>
        </p:spPr>
      </p:pic>
    </p:spTree>
    <p:extLst>
      <p:ext uri="{BB962C8B-B14F-4D97-AF65-F5344CB8AC3E}">
        <p14:creationId xmlns:p14="http://schemas.microsoft.com/office/powerpoint/2010/main" val="42669148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CONTROL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 dirty="0"/>
              <a:t>Las actividades que puedan controlarse y están relacionadas con los siguientes factores: </a:t>
            </a:r>
            <a:r>
              <a:rPr lang="es-419" dirty="0">
                <a:solidFill>
                  <a:srgbClr val="FF0000"/>
                </a:solidFill>
              </a:rPr>
              <a:t>calidad, uso d</a:t>
            </a:r>
            <a:r>
              <a:rPr lang="es-ES" dirty="0">
                <a:solidFill>
                  <a:srgbClr val="FF0000"/>
                </a:solidFill>
              </a:rPr>
              <a:t>el</a:t>
            </a:r>
            <a:r>
              <a:rPr lang="es-419" dirty="0">
                <a:solidFill>
                  <a:srgbClr val="FF0000"/>
                </a:solidFill>
              </a:rPr>
              <a:t> tiempo y costo.</a:t>
            </a:r>
          </a:p>
          <a:p>
            <a:pPr marL="0" indent="0">
              <a:buNone/>
            </a:pPr>
            <a:r>
              <a:rPr lang="es-419" dirty="0"/>
              <a:t>La función de control verifica:</a:t>
            </a:r>
          </a:p>
          <a:p>
            <a:pPr>
              <a:buFontTx/>
              <a:buChar char="-"/>
            </a:pPr>
            <a:r>
              <a:rPr lang="es-419" dirty="0"/>
              <a:t>Dónde</a:t>
            </a:r>
          </a:p>
          <a:p>
            <a:pPr>
              <a:buFontTx/>
              <a:buChar char="-"/>
            </a:pPr>
            <a:r>
              <a:rPr lang="es-419" dirty="0"/>
              <a:t>Cómo</a:t>
            </a:r>
          </a:p>
          <a:p>
            <a:pPr>
              <a:buFontTx/>
              <a:buChar char="-"/>
            </a:pPr>
            <a:r>
              <a:rPr lang="es-419" dirty="0"/>
              <a:t>Que pasó                            </a:t>
            </a:r>
            <a:r>
              <a:rPr lang="es-419" dirty="0">
                <a:solidFill>
                  <a:srgbClr val="FF0000"/>
                </a:solidFill>
              </a:rPr>
              <a:t>compara lo planeado con lo realizado.</a:t>
            </a:r>
            <a:endParaRPr lang="es-419" dirty="0"/>
          </a:p>
          <a:p>
            <a:pPr>
              <a:buFontTx/>
              <a:buChar char="-"/>
            </a:pPr>
            <a:r>
              <a:rPr lang="es-419" dirty="0"/>
              <a:t>Por qué</a:t>
            </a:r>
          </a:p>
          <a:p>
            <a:pPr>
              <a:buFontTx/>
              <a:buChar char="-"/>
            </a:pPr>
            <a:r>
              <a:rPr lang="es-419" dirty="0"/>
              <a:t>Estado actual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308624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Elementos del control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 dirty="0"/>
              <a:t>Cantidad: número de unidades a producir</a:t>
            </a:r>
          </a:p>
          <a:p>
            <a:r>
              <a:rPr lang="es-419" dirty="0"/>
              <a:t>Calidad: Grado de eficiencia de los trabajadores</a:t>
            </a:r>
          </a:p>
          <a:p>
            <a:r>
              <a:rPr lang="es-419" dirty="0"/>
              <a:t>Uso del tiempo: tiempo que consume la producción y venta de un producto,</a:t>
            </a:r>
          </a:p>
          <a:p>
            <a:r>
              <a:rPr lang="es-419" dirty="0"/>
              <a:t>Costo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48078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Tipos de control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419" dirty="0"/>
              <a:t>Control usado para el </a:t>
            </a:r>
            <a:r>
              <a:rPr lang="es-419" dirty="0">
                <a:solidFill>
                  <a:srgbClr val="FF0000"/>
                </a:solidFill>
              </a:rPr>
              <a:t>desempeño </a:t>
            </a:r>
            <a:r>
              <a:rPr lang="es-419" dirty="0"/>
              <a:t>estudio de tiempos y movimientos, horarios de producción, inspecciones.</a:t>
            </a:r>
          </a:p>
          <a:p>
            <a:r>
              <a:rPr lang="es-419" dirty="0"/>
              <a:t>Control para </a:t>
            </a:r>
            <a:r>
              <a:rPr lang="es-419" dirty="0">
                <a:solidFill>
                  <a:srgbClr val="FF0000"/>
                </a:solidFill>
              </a:rPr>
              <a:t>salvaguardar activos: </a:t>
            </a:r>
            <a:r>
              <a:rPr lang="es-419" dirty="0"/>
              <a:t>autorización de requerimientos.</a:t>
            </a:r>
          </a:p>
          <a:p>
            <a:pPr>
              <a:buFontTx/>
              <a:buChar char="-"/>
            </a:pPr>
            <a:r>
              <a:rPr lang="es-419" dirty="0"/>
              <a:t>Control de calidad: inspecciones,control estadístico de  calidad.</a:t>
            </a:r>
          </a:p>
          <a:p>
            <a:pPr>
              <a:buFontTx/>
              <a:buChar char="-"/>
            </a:pPr>
            <a:r>
              <a:rPr lang="es-419" dirty="0"/>
              <a:t>Control diseñado para limitar el ejercicio de autoridad: manual de procedimientos, políticas directas, auditorias internas.</a:t>
            </a:r>
          </a:p>
          <a:p>
            <a:pPr>
              <a:buFontTx/>
              <a:buChar char="-"/>
            </a:pPr>
            <a:r>
              <a:rPr lang="es-419" dirty="0"/>
              <a:t>Control para medir el desempeño del trabajo: reportes, presupuestos, costos, estándares.</a:t>
            </a:r>
          </a:p>
          <a:p>
            <a:pPr>
              <a:buFontTx/>
              <a:buChar char="-"/>
            </a:pPr>
            <a:r>
              <a:rPr lang="es-419" dirty="0"/>
              <a:t>Control para planear y programar operaciones: pronósticos de ventas, presupuestos.</a:t>
            </a:r>
          </a:p>
          <a:p>
            <a:pPr>
              <a:buFontTx/>
              <a:buChar char="-"/>
            </a:pPr>
            <a:r>
              <a:rPr lang="es-419" dirty="0"/>
              <a:t>Control que permite a la alta gerencia cuidar varios planes y programas en forma equilibrada: manual de políticas, comités, presupuesto maestro o integral.</a:t>
            </a:r>
          </a:p>
          <a:p>
            <a:pPr>
              <a:buFontTx/>
              <a:buChar char="-"/>
            </a:pPr>
            <a:r>
              <a:rPr lang="es-419"/>
              <a:t>Control diseñado para la motivación de los miembros de la empresa: promociones, incentivos.</a:t>
            </a:r>
          </a:p>
        </p:txBody>
      </p:sp>
    </p:spTree>
    <p:extLst>
      <p:ext uri="{BB962C8B-B14F-4D97-AF65-F5344CB8AC3E}">
        <p14:creationId xmlns:p14="http://schemas.microsoft.com/office/powerpoint/2010/main" val="629804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Funciones de la Dirección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dirty="0">
                <a:effectLst/>
              </a:rPr>
              <a:t>Para poder alcanzar los objetivos marcados los directivos deberán llevar a cabo las siguientes funciones: </a:t>
            </a:r>
          </a:p>
          <a:p>
            <a:pPr marL="0" indent="0">
              <a:buNone/>
            </a:pPr>
            <a:r>
              <a:rPr lang="es-ES" b="1" dirty="0">
                <a:effectLst/>
              </a:rPr>
              <a:t>Planificación:</a:t>
            </a:r>
            <a:endParaRPr lang="es-ES" dirty="0">
              <a:effectLst/>
            </a:endParaRPr>
          </a:p>
          <a:p>
            <a:pPr marL="0" indent="0">
              <a:buNone/>
            </a:pPr>
            <a:r>
              <a:rPr lang="es-ES" dirty="0">
                <a:effectLst/>
              </a:rPr>
              <a:t>Consiste en realizar una previsión de todo lo que se va a llevar a cabo en la empresa: </a:t>
            </a:r>
          </a:p>
          <a:p>
            <a:pPr marL="742950" lvl="1" indent="-285750">
              <a:buFont typeface="+mj-lt"/>
              <a:buAutoNum type="arabicPeriod"/>
            </a:pPr>
            <a:r>
              <a:rPr lang="es-ES" dirty="0">
                <a:effectLst/>
              </a:rPr>
              <a:t>Establecimiento de objetivos.</a:t>
            </a:r>
          </a:p>
          <a:p>
            <a:pPr marL="742950" lvl="1" indent="-285750">
              <a:buFont typeface="+mj-lt"/>
              <a:buAutoNum type="arabicPeriod"/>
            </a:pPr>
            <a:r>
              <a:rPr lang="es-ES" dirty="0">
                <a:effectLst/>
              </a:rPr>
              <a:t>Planes de actuación a corto (en un año), medio (en 5 años) y largo plazo (más de 5 años).</a:t>
            </a:r>
          </a:p>
          <a:p>
            <a:pPr marL="742950" lvl="1" indent="-285750">
              <a:buFont typeface="+mj-lt"/>
              <a:buAutoNum type="arabicPeriod"/>
            </a:pPr>
            <a:r>
              <a:rPr lang="es-ES" dirty="0">
                <a:effectLst/>
              </a:rPr>
              <a:t>Políticas de empresa o principios básicos que sirven de guía en la toma de decisiones.</a:t>
            </a:r>
          </a:p>
          <a:p>
            <a:pPr marL="742950" lvl="1" indent="-285750">
              <a:buFont typeface="+mj-lt"/>
              <a:buAutoNum type="arabicPeriod"/>
            </a:pPr>
            <a:r>
              <a:rPr lang="es-ES" dirty="0">
                <a:effectLst/>
              </a:rPr>
              <a:t>Procedimientos: son los pasos que se deben seguir para realizar un trabajo.</a:t>
            </a:r>
          </a:p>
          <a:p>
            <a:pPr marL="742950" lvl="1" indent="-285750">
              <a:buFont typeface="+mj-lt"/>
              <a:buAutoNum type="arabicPeriod"/>
            </a:pPr>
            <a:r>
              <a:rPr lang="es-ES" dirty="0">
                <a:effectLst/>
              </a:rPr>
              <a:t>Normas o reglas: que informan de lo que se puede realizar y lo que no.</a:t>
            </a:r>
          </a:p>
          <a:p>
            <a:pPr marL="742950" lvl="1" indent="-285750">
              <a:buFont typeface="+mj-lt"/>
              <a:buAutoNum type="arabicPeriod"/>
            </a:pPr>
            <a:r>
              <a:rPr lang="es-ES" dirty="0">
                <a:effectLst/>
              </a:rPr>
              <a:t>Presupuesto: valoración económica de todo lo planificado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4201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DIRECCION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 dirty="0"/>
              <a:t>LIDERAZGO</a:t>
            </a:r>
          </a:p>
          <a:p>
            <a:r>
              <a:rPr lang="es-419" dirty="0"/>
              <a:t>MOTIVACION</a:t>
            </a:r>
          </a:p>
          <a:p>
            <a:r>
              <a:rPr lang="es-419" dirty="0"/>
              <a:t>COMUNICACI</a:t>
            </a:r>
            <a:r>
              <a:rPr lang="es-ES" dirty="0" err="1"/>
              <a:t>Ó</a:t>
            </a:r>
            <a:r>
              <a:rPr lang="es-419" dirty="0"/>
              <a:t>N</a:t>
            </a:r>
          </a:p>
          <a:p>
            <a:r>
              <a:rPr lang="es-419" dirty="0"/>
              <a:t>RELACIONES HUMANAS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29906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Niveles de Dirección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s-ES" b="1" dirty="0">
              <a:effectLst/>
            </a:endParaRPr>
          </a:p>
          <a:p>
            <a:pPr>
              <a:buFont typeface="+mj-lt"/>
              <a:buAutoNum type="arabicPeriod"/>
            </a:pPr>
            <a:r>
              <a:rPr lang="es-ES" b="1" dirty="0">
                <a:effectLst/>
              </a:rPr>
              <a:t>Alta dirección:</a:t>
            </a:r>
            <a:endParaRPr lang="es-ES" dirty="0">
              <a:effectLst/>
            </a:endParaRPr>
          </a:p>
          <a:p>
            <a:pPr>
              <a:buFont typeface="+mj-lt"/>
              <a:buAutoNum type="arabicPeriod"/>
            </a:pPr>
            <a:r>
              <a:rPr lang="es-ES" dirty="0">
                <a:effectLst/>
              </a:rPr>
              <a:t>Corresponde a los altos cargos de la empresa (Presidente, Director General). Son los máximos responsables del cumplimiento de los objetivos.</a:t>
            </a:r>
          </a:p>
          <a:p>
            <a:pPr>
              <a:buFont typeface="+mj-lt"/>
              <a:buAutoNum type="arabicPeriod"/>
            </a:pPr>
            <a:r>
              <a:rPr lang="es-ES" b="1" dirty="0">
                <a:effectLst/>
              </a:rPr>
              <a:t>Dirección intermedia:</a:t>
            </a:r>
            <a:endParaRPr lang="es-ES" dirty="0">
              <a:effectLst/>
            </a:endParaRPr>
          </a:p>
          <a:p>
            <a:pPr>
              <a:buFont typeface="+mj-lt"/>
              <a:buAutoNum type="arabicPeriod"/>
            </a:pPr>
            <a:r>
              <a:rPr lang="es-ES" dirty="0">
                <a:effectLst/>
              </a:rPr>
              <a:t>Directivos de fábrica, centro de trabajo, o jefes de departamento. Asumen principalmente funciones organizativas.</a:t>
            </a:r>
          </a:p>
          <a:p>
            <a:pPr>
              <a:buFont typeface="+mj-lt"/>
              <a:buAutoNum type="arabicPeriod"/>
            </a:pPr>
            <a:r>
              <a:rPr lang="es-ES" b="1" dirty="0">
                <a:effectLst/>
              </a:rPr>
              <a:t>Dirección operativa:</a:t>
            </a:r>
            <a:endParaRPr lang="es-ES" dirty="0">
              <a:effectLst/>
            </a:endParaRPr>
          </a:p>
          <a:p>
            <a:pPr>
              <a:buFont typeface="+mj-lt"/>
              <a:buAutoNum type="arabicPeriod"/>
            </a:pPr>
            <a:r>
              <a:rPr lang="es-ES" dirty="0">
                <a:effectLst/>
              </a:rPr>
              <a:t>Encargada de asignar tareas y supervisar a los trabajadores en el proceso productivo (jefes de sección, división o equipo).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9850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8819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988498"/>
            <a:ext cx="105156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" b="1" dirty="0">
                <a:effectLst/>
              </a:rPr>
              <a:t>Organización:</a:t>
            </a:r>
            <a:endParaRPr lang="es-ES" dirty="0">
              <a:effectLst/>
            </a:endParaRPr>
          </a:p>
          <a:p>
            <a:pPr marL="0" indent="0">
              <a:buNone/>
            </a:pPr>
            <a:r>
              <a:rPr lang="es-419" dirty="0">
                <a:effectLst/>
              </a:rPr>
              <a:t>- </a:t>
            </a:r>
            <a:r>
              <a:rPr lang="es-ES" dirty="0">
                <a:effectLst/>
              </a:rPr>
              <a:t>Se trata de diseñar una estructura de empresa con el consiguiente reparto de funciones y responsabilidades.</a:t>
            </a:r>
          </a:p>
          <a:p>
            <a:pPr>
              <a:buFontTx/>
              <a:buChar char="-"/>
            </a:pPr>
            <a:r>
              <a:rPr lang="es-ES" dirty="0">
                <a:effectLst/>
              </a:rPr>
              <a:t>Su representación gráfica se realiza mediante el “Organigrama,” que refleja los canales de comunicación y de relación existentes en la empresa.</a:t>
            </a:r>
            <a:endParaRPr lang="es-419" dirty="0">
              <a:effectLst/>
            </a:endParaRPr>
          </a:p>
          <a:p>
            <a:pPr marL="0" indent="0">
              <a:buNone/>
            </a:pPr>
            <a:endParaRPr lang="es-ES" dirty="0">
              <a:effectLst/>
            </a:endParaRPr>
          </a:p>
          <a:p>
            <a:pPr marL="0" indent="0">
              <a:buNone/>
            </a:pPr>
            <a:r>
              <a:rPr lang="es-ES" b="1" dirty="0">
                <a:effectLst/>
              </a:rPr>
              <a:t>Ejecución:</a:t>
            </a:r>
            <a:endParaRPr lang="es-ES" dirty="0">
              <a:effectLst/>
            </a:endParaRPr>
          </a:p>
          <a:p>
            <a:pPr marL="0" indent="0">
              <a:buNone/>
            </a:pPr>
            <a:r>
              <a:rPr lang="es-419" dirty="0">
                <a:effectLst/>
              </a:rPr>
              <a:t> </a:t>
            </a:r>
            <a:r>
              <a:rPr lang="es-ES" dirty="0">
                <a:effectLst/>
              </a:rPr>
              <a:t>Consiste en llevar a la acción todo lo planificado previamente, mediante la realización de las tareas necesarias para alcanzar los objetivos marcados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0523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flipV="1">
            <a:off x="838200" y="319406"/>
            <a:ext cx="10515600" cy="45719"/>
          </a:xfrm>
        </p:spPr>
        <p:txBody>
          <a:bodyPr>
            <a:normAutofit fontScale="90000"/>
          </a:bodyPr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576374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S" b="1" dirty="0">
                <a:effectLst/>
              </a:rPr>
              <a:t>Coordinación:</a:t>
            </a:r>
            <a:endParaRPr lang="es-ES" dirty="0">
              <a:effectLst/>
            </a:endParaRPr>
          </a:p>
          <a:p>
            <a:pPr marL="0" indent="0">
              <a:buNone/>
            </a:pPr>
            <a:r>
              <a:rPr lang="es-419" dirty="0">
                <a:effectLst/>
              </a:rPr>
              <a:t> - </a:t>
            </a:r>
            <a:r>
              <a:rPr lang="es-ES" dirty="0">
                <a:effectLst/>
              </a:rPr>
              <a:t>de todas las actuaciones, de manera que todos los departamentos trabajen de forma sincronizada persiguiendo un objetivo común.</a:t>
            </a:r>
          </a:p>
          <a:p>
            <a:pPr marL="0" indent="0">
              <a:buNone/>
            </a:pPr>
            <a:r>
              <a:rPr lang="es-ES" b="1" dirty="0">
                <a:effectLst/>
              </a:rPr>
              <a:t>Control:</a:t>
            </a:r>
            <a:endParaRPr lang="es-ES" dirty="0">
              <a:effectLst/>
            </a:endParaRPr>
          </a:p>
          <a:p>
            <a:pPr marL="0" indent="0">
              <a:buNone/>
            </a:pPr>
            <a:r>
              <a:rPr lang="es-ES" dirty="0">
                <a:effectLst/>
              </a:rPr>
              <a:t>Se refiere a la vigilancia de las realizaciones de los diferentes departamentos, para verificar que todo lo ejecutado coincide con lo planificado previamente. De manera que se puedan detectar y corregir las posibles desviaciones que puedan existir.</a:t>
            </a:r>
          </a:p>
          <a:p>
            <a:pPr marL="0" indent="0">
              <a:buNone/>
            </a:pPr>
            <a:endParaRPr lang="es-419" dirty="0">
              <a:effectLst/>
            </a:endParaRPr>
          </a:p>
          <a:p>
            <a:pPr marL="0" indent="0">
              <a:buNone/>
            </a:pPr>
            <a:r>
              <a:rPr lang="es-ES" dirty="0">
                <a:effectLst/>
              </a:rPr>
              <a:t>Existen diferentes sistemas de control: </a:t>
            </a:r>
          </a:p>
          <a:p>
            <a:pPr marL="742950" lvl="1" indent="-285750">
              <a:buFont typeface="+mj-lt"/>
              <a:buAutoNum type="arabicPeriod"/>
            </a:pPr>
            <a:r>
              <a:rPr lang="es-ES" dirty="0">
                <a:effectLst/>
              </a:rPr>
              <a:t>Auditorías, tanto en relación a la contabilidad como a la rentabilidad de los recursos o gestión global de la empresa. Es preciso realizar recomendaciones para mejorar la situación.</a:t>
            </a:r>
          </a:p>
          <a:p>
            <a:pPr marL="742950" lvl="1" indent="-285750">
              <a:buFont typeface="+mj-lt"/>
              <a:buAutoNum type="arabicPeriod"/>
            </a:pPr>
            <a:r>
              <a:rPr lang="es-ES" dirty="0">
                <a:effectLst/>
              </a:rPr>
              <a:t>Control del presupuesto, comprobando que se cumple lo planificado respecto a los costes reales soportados y los ingresos obtenidos. </a:t>
            </a:r>
          </a:p>
          <a:p>
            <a:pPr marL="742950" lvl="1" indent="-285750">
              <a:buFont typeface="+mj-lt"/>
              <a:buAutoNum type="arabicPeriod"/>
            </a:pPr>
            <a:r>
              <a:rPr lang="es-ES" dirty="0">
                <a:effectLst/>
              </a:rPr>
              <a:t>Datos estadísticos: permite comparar resultados de otros períodos históricos de la empresa o de la competencia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861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LIDERAZGO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 dirty="0"/>
              <a:t>El liderazgo es la capacidad de persuadir a otro, de buscar con entusiasmo los objetivos definidos</a:t>
            </a:r>
          </a:p>
          <a:p>
            <a:r>
              <a:rPr lang="es-ES" dirty="0"/>
              <a:t>L</a:t>
            </a:r>
            <a:r>
              <a:rPr lang="es-419" dirty="0"/>
              <a:t>a persona que dirige a otras debe tener algo especial que motive a los demás a ejecutar lo que ella dice.</a:t>
            </a:r>
          </a:p>
          <a:p>
            <a:r>
              <a:rPr lang="es-419" dirty="0"/>
              <a:t>El empresario debe tener ciertas cualidades para dirigir a las personas de su empresa y alcanzar los objetivos que se haya fijado</a:t>
            </a:r>
          </a:p>
        </p:txBody>
      </p:sp>
    </p:spTree>
    <p:extLst>
      <p:ext uri="{BB962C8B-B14F-4D97-AF65-F5344CB8AC3E}">
        <p14:creationId xmlns:p14="http://schemas.microsoft.com/office/powerpoint/2010/main" val="25388283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1262</Words>
  <Application>Microsoft Office PowerPoint</Application>
  <PresentationFormat>Panorámica</PresentationFormat>
  <Paragraphs>121</Paragraphs>
  <Slides>38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Tema de Office</vt:lpstr>
      <vt:lpstr>LA FUNCION DE DIRECCION</vt:lpstr>
      <vt:lpstr>Concepto de Direccion</vt:lpstr>
      <vt:lpstr>Presentación de PowerPoint</vt:lpstr>
      <vt:lpstr>Funciones de la Dirección</vt:lpstr>
      <vt:lpstr>DIRECCION</vt:lpstr>
      <vt:lpstr>Niveles de Dirección</vt:lpstr>
      <vt:lpstr>Presentación de PowerPoint</vt:lpstr>
      <vt:lpstr>Presentación de PowerPoint</vt:lpstr>
      <vt:lpstr>LIDERAZGO</vt:lpstr>
      <vt:lpstr>Presentación de PowerPoint</vt:lpstr>
      <vt:lpstr>Culiadades de los Directivos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MOTIVACION</vt:lpstr>
      <vt:lpstr>Presentación de PowerPoint</vt:lpstr>
      <vt:lpstr>Presentación de PowerPoint</vt:lpstr>
      <vt:lpstr>Comunicacion</vt:lpstr>
      <vt:lpstr>Presentación de PowerPoint</vt:lpstr>
      <vt:lpstr>COMUNICACION</vt:lpstr>
      <vt:lpstr>Proceso de comunicación</vt:lpstr>
      <vt:lpstr>Medios de comunicación empresarial</vt:lpstr>
      <vt:lpstr>La Funcion de Control</vt:lpstr>
      <vt:lpstr>Presentación de PowerPoint</vt:lpstr>
      <vt:lpstr>Presentación de PowerPoint</vt:lpstr>
      <vt:lpstr>CONTROL</vt:lpstr>
      <vt:lpstr>Elementos del control</vt:lpstr>
      <vt:lpstr>Tipos de control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Familia</dc:creator>
  <cp:lastModifiedBy>claudia moreno</cp:lastModifiedBy>
  <cp:revision>37</cp:revision>
  <dcterms:created xsi:type="dcterms:W3CDTF">2016-05-31T03:43:45Z</dcterms:created>
  <dcterms:modified xsi:type="dcterms:W3CDTF">2021-08-12T01:39:08Z</dcterms:modified>
</cp:coreProperties>
</file>