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3" r:id="rId3"/>
    <p:sldId id="264" r:id="rId4"/>
    <p:sldId id="269" r:id="rId5"/>
    <p:sldId id="265" r:id="rId6"/>
    <p:sldId id="270" r:id="rId7"/>
    <p:sldId id="271" r:id="rId8"/>
    <p:sldId id="266" r:id="rId9"/>
    <p:sldId id="267" r:id="rId10"/>
    <p:sldId id="272" r:id="rId11"/>
    <p:sldId id="273" r:id="rId12"/>
    <p:sldId id="268" r:id="rId13"/>
    <p:sldId id="274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54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3T18:54:06.439"/>
    </inkml:context>
    <inkml:brush xml:id="br0">
      <inkml:brushProperty name="width" value="0.2" units="cm"/>
      <inkml:brushProperty name="height" value="1.2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3T18:54:07.059"/>
    </inkml:context>
    <inkml:brush xml:id="br0">
      <inkml:brushProperty name="width" value="0.2" units="cm"/>
      <inkml:brushProperty name="height" value="1.2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3T18:54:07.286"/>
    </inkml:context>
    <inkml:brush xml:id="br0">
      <inkml:brushProperty name="width" value="0.2" units="cm"/>
      <inkml:brushProperty name="height" value="1.2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3T18:54:08.006"/>
    </inkml:context>
    <inkml:brush xml:id="br0">
      <inkml:brushProperty name="width" value="0.2" units="cm"/>
      <inkml:brushProperty name="height" value="1.2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3T18:54:10.126"/>
    </inkml:context>
    <inkml:brush xml:id="br0">
      <inkml:brushProperty name="width" value="0.2" units="cm"/>
      <inkml:brushProperty name="height" value="1.2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3T18:54:10.600"/>
    </inkml:context>
    <inkml:brush xml:id="br0">
      <inkml:brushProperty name="width" value="0.2" units="cm"/>
      <inkml:brushProperty name="height" value="1.2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3T18:54:10.813"/>
    </inkml:context>
    <inkml:brush xml:id="br0">
      <inkml:brushProperty name="width" value="0.2" units="cm"/>
      <inkml:brushProperty name="height" value="1.2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2B623-386E-40D7-9692-42186AC55E18}" type="datetimeFigureOut">
              <a:rPr lang="es-CO" smtClean="0"/>
              <a:t>13/08/2024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E2475-6419-4AE7-803E-61F95192ECC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2000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E2475-6419-4AE7-803E-61F95192ECC5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0736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3E831634-F985-4AB4-B812-6EDA2AB7DD07}" type="datetime1">
              <a:rPr lang="es-CO" smtClean="0"/>
              <a:t>13/08/2024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81C43E26-43A3-40A2-8DAD-87816286F262}" type="slidenum">
              <a:rPr lang="es-CO" smtClean="0"/>
              <a:t>‹Nº›</a:t>
            </a:fld>
            <a:endParaRPr lang="es-CO"/>
          </a:p>
        </p:txBody>
      </p:sp>
      <p:sp>
        <p:nvSpPr>
          <p:cNvPr id="21" name="20 Rectángulo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32 Rectángulo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21 Rectángulo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31 Rectángulo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4233-C6D5-4E08-8F0E-1626D816D867}" type="datetime1">
              <a:rPr lang="es-CO" smtClean="0"/>
              <a:t>13/08/2024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8AAC-29E6-4EC6-95BD-D740A0A99C5D}" type="datetime1">
              <a:rPr lang="es-CO" smtClean="0"/>
              <a:t>13/08/2024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7D94-A4F4-40DB-A2CB-EC48435D313C}" type="datetime1">
              <a:rPr lang="es-CO" smtClean="0"/>
              <a:t>13/08/2024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A1DB325B-7F74-40F9-8B0F-DDE37493BCBF}" type="datetime1">
              <a:rPr lang="es-CO" smtClean="0"/>
              <a:t>13/08/2024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81C43E26-43A3-40A2-8DAD-87816286F262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7 Rectángulo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8AF7-A24C-479F-9B82-0662A29721A6}" type="datetime1">
              <a:rPr lang="es-CO" smtClean="0"/>
              <a:t>13/08/2024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1AA8-B378-4438-8D72-F299A53FF00B}" type="datetime1">
              <a:rPr lang="es-CO" smtClean="0"/>
              <a:t>13/08/2024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BA92-12D4-42C0-8199-D8CD78142F44}" type="datetime1">
              <a:rPr lang="es-CO" smtClean="0"/>
              <a:t>13/08/2024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‹Nº›</a:t>
            </a:fld>
            <a:endParaRPr lang="es-CO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6462-E3A5-4AF1-83C4-C8AE45E115BD}" type="datetime1">
              <a:rPr lang="es-CO" smtClean="0"/>
              <a:t>13/08/2024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‹Nº›</a:t>
            </a:fld>
            <a:endParaRPr lang="es-CO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C89F-E7E8-424A-8770-E43143D2B994}" type="datetime1">
              <a:rPr lang="es-CO" smtClean="0"/>
              <a:t>13/08/2024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B75B-5263-4BDD-BA6C-8CB11867FBB1}" type="datetime1">
              <a:rPr lang="es-CO" smtClean="0"/>
              <a:t>13/08/2024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9 Rectángulo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A39D58E-568B-4357-876C-435AD0AD43A8}" type="datetime1">
              <a:rPr lang="es-CO" smtClean="0"/>
              <a:t>13/08/2024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s-CO"/>
              <a:t>Planeación</a:t>
            </a: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1C43E26-43A3-40A2-8DAD-87816286F262}" type="slidenum">
              <a:rPr lang="es-CO" smtClean="0"/>
              <a:t>‹Nº›</a:t>
            </a:fld>
            <a:endParaRPr lang="es-CO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7.xml"/><Relationship Id="rId3" Type="http://schemas.openxmlformats.org/officeDocument/2006/relationships/image" Target="../media/image2.png"/><Relationship Id="rId7" Type="http://schemas.openxmlformats.org/officeDocument/2006/relationships/customXml" Target="../ink/ink4.xml"/><Relationship Id="rId12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customXml" Target="../ink/ink6.xml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customXml" Target="../ink/ink2.xml"/><Relationship Id="rId9" Type="http://schemas.openxmlformats.org/officeDocument/2006/relationships/customXml" Target="../ink/ink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nutan.es/blog/comprendiendo-tco-total-cost-of-ownership/#productBeginIndex:0&amp;orderBy:7&amp;" TargetMode="External"/><Relationship Id="rId7" Type="http://schemas.openxmlformats.org/officeDocument/2006/relationships/hyperlink" Target="https://www.zendesk.com.mx/blog/que-es-el-roi/" TargetMode="External"/><Relationship Id="rId2" Type="http://schemas.openxmlformats.org/officeDocument/2006/relationships/hyperlink" Target="https://blog.invgate.com/es/coste-total-de-propieda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blog.hubspot.es/marketing/que-es-roi" TargetMode="External"/><Relationship Id="rId5" Type="http://schemas.openxmlformats.org/officeDocument/2006/relationships/hyperlink" Target="https://www.gartner.com/en/documents/3847267" TargetMode="External"/><Relationship Id="rId4" Type="http://schemas.openxmlformats.org/officeDocument/2006/relationships/hyperlink" Target="https://www.gartner.com/en/information-technology/glossary/total-cost-of-ownership-tc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O" b="1" dirty="0">
                <a:solidFill>
                  <a:srgbClr val="0070C0"/>
                </a:solidFill>
              </a:rPr>
              <a:t>Estudio económico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69468" y="5022439"/>
            <a:ext cx="8000132" cy="533400"/>
          </a:xfrm>
        </p:spPr>
        <p:txBody>
          <a:bodyPr>
            <a:normAutofit fontScale="25000" lnSpcReduction="20000"/>
          </a:bodyPr>
          <a:lstStyle/>
          <a:p>
            <a:endParaRPr lang="es-CO" dirty="0"/>
          </a:p>
          <a:p>
            <a:r>
              <a:rPr lang="es-CO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Planeación de proyectos</a:t>
            </a:r>
          </a:p>
          <a:p>
            <a:r>
              <a:rPr lang="es-CO" sz="7200" dirty="0">
                <a:solidFill>
                  <a:srgbClr val="002060"/>
                </a:solidFill>
              </a:rPr>
              <a:t>Jairo Hernández G</a:t>
            </a:r>
            <a:r>
              <a:rPr lang="es-CO" sz="1600" dirty="0"/>
              <a:t>.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A7370-A164-4C0B-AAA7-F9463501CC08}" type="datetime1">
              <a:rPr lang="es-CO" smtClean="0"/>
              <a:t>13/08/2024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1</a:t>
            </a:fld>
            <a:endParaRPr lang="es-CO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AE64DB00-68E7-63F1-1810-60B76A67C1CD}"/>
                  </a:ext>
                </a:extLst>
              </p14:cNvPr>
              <p14:cNvContentPartPr/>
              <p14:nvPr/>
            </p14:nvContentPartPr>
            <p14:xfrm>
              <a:off x="4358480" y="4205840"/>
              <a:ext cx="360" cy="360"/>
            </p14:xfrm>
          </p:contentPart>
        </mc:Choice>
        <mc:Fallback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AE64DB00-68E7-63F1-1810-60B76A67C1C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22480" y="3989840"/>
                <a:ext cx="72000" cy="43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o 10">
            <a:extLst>
              <a:ext uri="{FF2B5EF4-FFF2-40B4-BE49-F238E27FC236}">
                <a16:creationId xmlns:a16="http://schemas.microsoft.com/office/drawing/2014/main" id="{BA06D0F6-2F9F-5F04-1DBE-7C5CE2AAD204}"/>
              </a:ext>
            </a:extLst>
          </p:cNvPr>
          <p:cNvGrpSpPr/>
          <p:nvPr/>
        </p:nvGrpSpPr>
        <p:grpSpPr>
          <a:xfrm>
            <a:off x="4602200" y="4205840"/>
            <a:ext cx="360" cy="360"/>
            <a:chOff x="3078200" y="4205840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AFC3E795-1CD1-CA96-670E-00B5228D10EF}"/>
                    </a:ext>
                  </a:extLst>
                </p14:cNvPr>
                <p14:cNvContentPartPr/>
                <p14:nvPr/>
              </p14:nvContentPartPr>
              <p14:xfrm>
                <a:off x="3078200" y="4205840"/>
                <a:ext cx="360" cy="360"/>
              </p14:xfrm>
            </p:contentPart>
          </mc:Choice>
          <mc:Fallback xmlns=""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AFC3E795-1CD1-CA96-670E-00B5228D10E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42200" y="3990200"/>
                  <a:ext cx="7200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872DE1CB-BFA9-9C1B-80CC-F59D025E3219}"/>
                    </a:ext>
                  </a:extLst>
                </p14:cNvPr>
                <p14:cNvContentPartPr/>
                <p14:nvPr/>
              </p14:nvContentPartPr>
              <p14:xfrm>
                <a:off x="3078200" y="4205840"/>
                <a:ext cx="360" cy="360"/>
              </p14:xfrm>
            </p:contentPart>
          </mc:Choice>
          <mc:Fallback xmlns=""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872DE1CB-BFA9-9C1B-80CC-F59D025E321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42200" y="3990200"/>
                  <a:ext cx="72000" cy="43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7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3CBC1DE8-570F-4605-9B2B-F56979658875}"/>
                  </a:ext>
                </a:extLst>
              </p14:cNvPr>
              <p14:cNvContentPartPr/>
              <p14:nvPr/>
            </p14:nvContentPartPr>
            <p14:xfrm>
              <a:off x="5099720" y="4205840"/>
              <a:ext cx="360" cy="360"/>
            </p14:xfrm>
          </p:contentPart>
        </mc:Choice>
        <mc:Fallback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3CBC1DE8-570F-4605-9B2B-F5697965887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63720" y="3989840"/>
                <a:ext cx="72000" cy="43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o 14">
            <a:extLst>
              <a:ext uri="{FF2B5EF4-FFF2-40B4-BE49-F238E27FC236}">
                <a16:creationId xmlns:a16="http://schemas.microsoft.com/office/drawing/2014/main" id="{53853BAE-A78B-A982-BF09-ABA642377205}"/>
              </a:ext>
            </a:extLst>
          </p:cNvPr>
          <p:cNvGrpSpPr/>
          <p:nvPr/>
        </p:nvGrpSpPr>
        <p:grpSpPr>
          <a:xfrm>
            <a:off x="8472920" y="4571600"/>
            <a:ext cx="132840" cy="10440"/>
            <a:chOff x="6948920" y="4571600"/>
            <a:chExt cx="132840" cy="104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1F8304CC-9AF9-F4C2-40F5-E3F212A7CCF2}"/>
                    </a:ext>
                  </a:extLst>
                </p14:cNvPr>
                <p14:cNvContentPartPr/>
                <p14:nvPr/>
              </p14:nvContentPartPr>
              <p14:xfrm>
                <a:off x="6948920" y="4571600"/>
                <a:ext cx="360" cy="360"/>
              </p14:xfrm>
            </p:contentPart>
          </mc:Choice>
          <mc:Fallback xmlns=""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1F8304CC-9AF9-F4C2-40F5-E3F212A7CCF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12920" y="4355960"/>
                  <a:ext cx="7200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CE69EF70-2C63-EA0A-7EB5-DA8351908D12}"/>
                    </a:ext>
                  </a:extLst>
                </p14:cNvPr>
                <p14:cNvContentPartPr/>
                <p14:nvPr/>
              </p14:nvContentPartPr>
              <p14:xfrm>
                <a:off x="7081400" y="4581680"/>
                <a:ext cx="360" cy="36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CE69EF70-2C63-EA0A-7EB5-DA8351908D1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045400" y="4366040"/>
                  <a:ext cx="7200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8DF4176B-DCD9-1284-5810-081512A1B862}"/>
                    </a:ext>
                  </a:extLst>
                </p14:cNvPr>
                <p14:cNvContentPartPr/>
                <p14:nvPr/>
              </p14:nvContentPartPr>
              <p14:xfrm>
                <a:off x="7081400" y="4581680"/>
                <a:ext cx="360" cy="360"/>
              </p14:xfrm>
            </p:contentPart>
          </mc:Choice>
          <mc:Fallback xmlns=""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8DF4176B-DCD9-1284-5810-081512A1B86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045400" y="4366040"/>
                  <a:ext cx="72000" cy="432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18883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>
                <a:solidFill>
                  <a:srgbClr val="0070C0"/>
                </a:solidFill>
              </a:rPr>
              <a:t>Estudio económico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1AA8-B378-4438-8D72-F299A53FF00B}" type="datetime1">
              <a:rPr lang="es-CO" smtClean="0"/>
              <a:t>13/08/2024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10</a:t>
            </a:fld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1919536" y="1340768"/>
            <a:ext cx="55446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C00000"/>
                </a:solidFill>
              </a:rPr>
              <a:t>Retorno de la inversión (ROI)</a:t>
            </a:r>
          </a:p>
          <a:p>
            <a:endParaRPr lang="es-CO" sz="2000" dirty="0">
              <a:solidFill>
                <a:srgbClr val="FF0000"/>
              </a:solidFill>
            </a:endParaRPr>
          </a:p>
          <a:p>
            <a:endParaRPr lang="es-CO" sz="20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8069D36-EED9-2D16-1D67-3E54C3F32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116" y="2125220"/>
            <a:ext cx="5688632" cy="92429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4E664BE-1765-B4F1-214F-F7A3F0348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540" y="3400207"/>
            <a:ext cx="4749180" cy="196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0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>
                <a:solidFill>
                  <a:srgbClr val="0070C0"/>
                </a:solidFill>
              </a:rPr>
              <a:t>Estudio económico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1AA8-B378-4438-8D72-F299A53FF00B}" type="datetime1">
              <a:rPr lang="es-CO" smtClean="0"/>
              <a:t>13/08/2024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11</a:t>
            </a:fld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1919536" y="1340768"/>
            <a:ext cx="55446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C00000"/>
                </a:solidFill>
              </a:rPr>
              <a:t>Retorno de la inversión (ROI)</a:t>
            </a:r>
          </a:p>
          <a:p>
            <a:endParaRPr lang="es-CO" sz="2000" dirty="0">
              <a:solidFill>
                <a:srgbClr val="FF0000"/>
              </a:solidFill>
            </a:endParaRPr>
          </a:p>
          <a:p>
            <a:endParaRPr lang="es-CO" sz="2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6325AD2-E96E-1264-3713-BF85D89D9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903" y="1988840"/>
            <a:ext cx="6593369" cy="29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80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>
                <a:solidFill>
                  <a:srgbClr val="0070C0"/>
                </a:solidFill>
              </a:rPr>
              <a:t>Estudio económico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1AA8-B378-4438-8D72-F299A53FF00B}" type="datetime1">
              <a:rPr lang="es-CO" smtClean="0"/>
              <a:t>13/08/2024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12</a:t>
            </a:fld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816864" y="1412776"/>
            <a:ext cx="554461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C00000"/>
                </a:solidFill>
              </a:rPr>
              <a:t>Retorno de la inversión (ROI)</a:t>
            </a:r>
          </a:p>
          <a:p>
            <a:endParaRPr lang="es-CO" sz="2000" dirty="0">
              <a:solidFill>
                <a:srgbClr val="FF0000"/>
              </a:solidFill>
            </a:endParaRPr>
          </a:p>
          <a:p>
            <a:r>
              <a:rPr lang="es-CO" sz="2000" dirty="0"/>
              <a:t>Si mi jefe me dice que le haga un plan de ROI,</a:t>
            </a:r>
          </a:p>
          <a:p>
            <a:r>
              <a:rPr lang="es-CO" sz="2000" dirty="0"/>
              <a:t>¿</a:t>
            </a:r>
            <a:r>
              <a:rPr lang="es-CO" sz="2000" dirty="0">
                <a:solidFill>
                  <a:srgbClr val="00B0F0"/>
                </a:solidFill>
              </a:rPr>
              <a:t>qué debería hacer</a:t>
            </a:r>
            <a:r>
              <a:rPr lang="es-CO" sz="2000" dirty="0"/>
              <a:t>?</a:t>
            </a:r>
          </a:p>
          <a:p>
            <a:endParaRPr lang="es-CO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844" y="2565932"/>
            <a:ext cx="5292588" cy="331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812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>
                <a:solidFill>
                  <a:srgbClr val="0070C0"/>
                </a:solidFill>
              </a:rPr>
              <a:t>Estudio económico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1AA8-B378-4438-8D72-F299A53FF00B}" type="datetime1">
              <a:rPr lang="es-CO" smtClean="0"/>
              <a:t>13/08/2024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13</a:t>
            </a:fld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4330E4F-8411-AF63-366E-95BCC096FBB8}"/>
              </a:ext>
            </a:extLst>
          </p:cNvPr>
          <p:cNvSpPr txBox="1"/>
          <p:nvPr/>
        </p:nvSpPr>
        <p:spPr>
          <a:xfrm>
            <a:off x="2136649" y="1628801"/>
            <a:ext cx="763175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</a:rPr>
              <a:t>Enlaces – Referencias</a:t>
            </a:r>
          </a:p>
          <a:p>
            <a:endParaRPr lang="es-MX" b="1" dirty="0">
              <a:solidFill>
                <a:srgbClr val="FF0000"/>
              </a:solidFill>
            </a:endParaRPr>
          </a:p>
          <a:p>
            <a:r>
              <a:rPr lang="es-CO" b="1" dirty="0">
                <a:solidFill>
                  <a:srgbClr val="FF0000"/>
                </a:solidFill>
                <a:hlinkClick r:id="rId2"/>
              </a:rPr>
              <a:t>https://blog.invgate.com/es/coste-total-de-propiedad</a:t>
            </a:r>
            <a:endParaRPr lang="es-MX" b="1" dirty="0">
              <a:solidFill>
                <a:srgbClr val="FF0000"/>
              </a:solidFill>
            </a:endParaRPr>
          </a:p>
          <a:p>
            <a:endParaRPr lang="es-MX" b="1" dirty="0">
              <a:solidFill>
                <a:srgbClr val="FF0000"/>
              </a:solidFill>
            </a:endParaRPr>
          </a:p>
          <a:p>
            <a:r>
              <a:rPr lang="es-CO" b="1" dirty="0">
                <a:solidFill>
                  <a:srgbClr val="FF0000"/>
                </a:solidFill>
                <a:hlinkClick r:id="rId3"/>
              </a:rPr>
              <a:t>https://www.manutan.es/blog/comprendiendo-tco-total-cost-of-ownership/#productBeginIndex:0&amp;orderBy:7&amp;</a:t>
            </a:r>
            <a:endParaRPr lang="es-CO" b="1" dirty="0">
              <a:solidFill>
                <a:srgbClr val="FF0000"/>
              </a:solidFill>
            </a:endParaRPr>
          </a:p>
          <a:p>
            <a:endParaRPr lang="es-CO" b="1" dirty="0">
              <a:solidFill>
                <a:srgbClr val="FF0000"/>
              </a:solidFill>
            </a:endParaRPr>
          </a:p>
          <a:p>
            <a:r>
              <a:rPr lang="es-MX" b="1" dirty="0">
                <a:solidFill>
                  <a:srgbClr val="FF0000"/>
                </a:solidFill>
                <a:hlinkClick r:id="rId4"/>
              </a:rPr>
              <a:t>https://www.gartner.com/en/information-technology/glossary/total-cost-of-ownership-tco</a:t>
            </a:r>
            <a:endParaRPr lang="es-MX" b="1" dirty="0">
              <a:solidFill>
                <a:srgbClr val="FF0000"/>
              </a:solidFill>
            </a:endParaRPr>
          </a:p>
          <a:p>
            <a:endParaRPr lang="es-MX" b="1" dirty="0">
              <a:solidFill>
                <a:srgbClr val="FF0000"/>
              </a:solidFill>
            </a:endParaRPr>
          </a:p>
          <a:p>
            <a:r>
              <a:rPr lang="es-MX" b="1" dirty="0">
                <a:solidFill>
                  <a:srgbClr val="FF0000"/>
                </a:solidFill>
                <a:hlinkClick r:id="rId5"/>
              </a:rPr>
              <a:t>https://www.gartner.com/en/documents/3847267</a:t>
            </a:r>
            <a:endParaRPr lang="es-MX" b="1" dirty="0">
              <a:solidFill>
                <a:srgbClr val="FF0000"/>
              </a:solidFill>
            </a:endParaRPr>
          </a:p>
          <a:p>
            <a:endParaRPr lang="es-MX" b="1" dirty="0">
              <a:solidFill>
                <a:srgbClr val="FF0000"/>
              </a:solidFill>
            </a:endParaRPr>
          </a:p>
          <a:p>
            <a:r>
              <a:rPr lang="es-MX" b="1" dirty="0">
                <a:solidFill>
                  <a:srgbClr val="FF0000"/>
                </a:solidFill>
                <a:hlinkClick r:id="rId6"/>
              </a:rPr>
              <a:t>https://blog.hubspot.es/marketing/que-es-roi</a:t>
            </a:r>
            <a:endParaRPr lang="es-MX" b="1" dirty="0">
              <a:solidFill>
                <a:srgbClr val="FF0000"/>
              </a:solidFill>
            </a:endParaRPr>
          </a:p>
          <a:p>
            <a:endParaRPr lang="es-MX" b="1" dirty="0">
              <a:solidFill>
                <a:srgbClr val="FF0000"/>
              </a:solidFill>
            </a:endParaRPr>
          </a:p>
          <a:p>
            <a:r>
              <a:rPr lang="es-MX" b="1" dirty="0">
                <a:solidFill>
                  <a:srgbClr val="FF0000"/>
                </a:solidFill>
                <a:hlinkClick r:id="rId7"/>
              </a:rPr>
              <a:t>https://www.zendesk.com.mx/blog/que-es-el-roi/</a:t>
            </a:r>
            <a:endParaRPr lang="es-MX" b="1" dirty="0">
              <a:solidFill>
                <a:srgbClr val="FF0000"/>
              </a:solidFill>
            </a:endParaRPr>
          </a:p>
          <a:p>
            <a:endParaRPr lang="es-MX" b="1" dirty="0">
              <a:solidFill>
                <a:srgbClr val="FF0000"/>
              </a:solidFill>
            </a:endParaRPr>
          </a:p>
          <a:p>
            <a:endParaRPr lang="es-MX" b="1" dirty="0">
              <a:solidFill>
                <a:srgbClr val="FF0000"/>
              </a:solidFill>
            </a:endParaRPr>
          </a:p>
          <a:p>
            <a:endParaRPr lang="es-MX" b="1" dirty="0">
              <a:solidFill>
                <a:srgbClr val="FF0000"/>
              </a:solidFill>
            </a:endParaRPr>
          </a:p>
          <a:p>
            <a:endParaRPr lang="es-C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30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157" y="3310977"/>
            <a:ext cx="3524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>
                <a:solidFill>
                  <a:srgbClr val="0070C0"/>
                </a:solidFill>
              </a:rPr>
              <a:t>Estudio económico</a:t>
            </a:r>
            <a:endParaRPr lang="es-CO" sz="3600" dirty="0">
              <a:solidFill>
                <a:srgbClr val="0070C0"/>
              </a:solidFill>
            </a:endParaRP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1AA8-B378-4438-8D72-F299A53FF00B}" type="datetime1">
              <a:rPr lang="es-CO" smtClean="0"/>
              <a:t>13/08/2024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2</a:t>
            </a:fld>
            <a:endParaRPr lang="es-CO"/>
          </a:p>
        </p:txBody>
      </p:sp>
      <p:sp>
        <p:nvSpPr>
          <p:cNvPr id="4" name="3 CuadroTexto"/>
          <p:cNvSpPr txBox="1"/>
          <p:nvPr/>
        </p:nvSpPr>
        <p:spPr>
          <a:xfrm>
            <a:off x="983432" y="1143000"/>
            <a:ext cx="7272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b="1">
              <a:solidFill>
                <a:srgbClr val="FF0000"/>
              </a:solidFill>
            </a:endParaRPr>
          </a:p>
          <a:p>
            <a:r>
              <a:rPr lang="es-CO" b="1">
                <a:solidFill>
                  <a:srgbClr val="FF0000"/>
                </a:solidFill>
              </a:rPr>
              <a:t>Es clave establecer  la viabilidad  del proyecto</a:t>
            </a:r>
            <a:r>
              <a:rPr lang="es-CO"/>
              <a:t>.</a:t>
            </a:r>
          </a:p>
          <a:p>
            <a:endParaRPr lang="es-CO"/>
          </a:p>
          <a:p>
            <a:r>
              <a:rPr lang="es-CO"/>
              <a:t>La puesta en marcha de cualquier proyecto debe ir precedida de un análisis exhaustivo de:</a:t>
            </a:r>
          </a:p>
          <a:p>
            <a:endParaRPr lang="es-CO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/>
              <a:t>El entorno de la empresa, a fin de conocer su situación.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/>
              <a:t>El mercado al que se dirige.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/>
              <a:t>Las características técnicas que hacen falta para llevarlo a cabo.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/>
              <a:t>Los recursos administrativos que hay que tener presente para su puesta en marcha.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/>
              <a:t>Los requisitos legales que hay que cumplir.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/>
              <a:t>Los gastos económicos para poner en funcionamiento</a:t>
            </a:r>
          </a:p>
          <a:p>
            <a:r>
              <a:rPr lang="es-CO"/>
              <a:t>     el proyecto.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12477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209" y="2132856"/>
            <a:ext cx="4674192" cy="350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>
                <a:solidFill>
                  <a:srgbClr val="0070C0"/>
                </a:solidFill>
              </a:rPr>
              <a:t>Estudio económico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1AA8-B378-4438-8D72-F299A53FF00B}" type="datetime1">
              <a:rPr lang="es-CO" smtClean="0"/>
              <a:t>13/08/2024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3</a:t>
            </a:fld>
            <a:endParaRPr lang="es-CO" dirty="0"/>
          </a:p>
        </p:txBody>
      </p:sp>
      <p:sp>
        <p:nvSpPr>
          <p:cNvPr id="5" name="4 Rectángulo"/>
          <p:cNvSpPr/>
          <p:nvPr/>
        </p:nvSpPr>
        <p:spPr>
          <a:xfrm>
            <a:off x="1272576" y="1290275"/>
            <a:ext cx="51845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C00000"/>
                </a:solidFill>
              </a:rPr>
              <a:t>Elementos claves del estudio económico</a:t>
            </a:r>
          </a:p>
          <a:p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FF0000"/>
                </a:solidFill>
              </a:rPr>
              <a:t>La inversión económica </a:t>
            </a:r>
            <a:r>
              <a:rPr lang="es-CO" dirty="0"/>
              <a:t>necesaria y cómo se va a financiar:</a:t>
            </a:r>
          </a:p>
          <a:p>
            <a:pPr marL="808038" indent="-366713">
              <a:buFont typeface="Wingdings" panose="05000000000000000000" pitchFamily="2" charset="2"/>
              <a:buChar char="ü"/>
            </a:pPr>
            <a:r>
              <a:rPr lang="es-CO" dirty="0">
                <a:solidFill>
                  <a:srgbClr val="00B0F0"/>
                </a:solidFill>
              </a:rPr>
              <a:t>Inversiones en Activos fijos.</a:t>
            </a:r>
          </a:p>
          <a:p>
            <a:pPr marL="808038" indent="-366713">
              <a:buFont typeface="Wingdings" panose="05000000000000000000" pitchFamily="2" charset="2"/>
              <a:buChar char="ü"/>
            </a:pPr>
            <a:r>
              <a:rPr lang="es-CO" dirty="0">
                <a:solidFill>
                  <a:srgbClr val="00B0F0"/>
                </a:solidFill>
              </a:rPr>
              <a:t>Inversiones en Capital de trabajo o activos circulantes</a:t>
            </a:r>
          </a:p>
          <a:p>
            <a:pPr marL="808038" indent="-366713">
              <a:buFont typeface="Wingdings" panose="05000000000000000000" pitchFamily="2" charset="2"/>
              <a:buChar char="ü"/>
            </a:pPr>
            <a:r>
              <a:rPr lang="es-CO" dirty="0">
                <a:solidFill>
                  <a:srgbClr val="00B0F0"/>
                </a:solidFill>
              </a:rPr>
              <a:t>Gastos previos preoperatorios.</a:t>
            </a:r>
          </a:p>
          <a:p>
            <a:pPr marL="808038" indent="-366713">
              <a:buFont typeface="Wingdings" panose="05000000000000000000" pitchFamily="2" charset="2"/>
              <a:buChar char="ü"/>
            </a:pPr>
            <a:endParaRPr lang="es-CO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FF0000"/>
                </a:solidFill>
              </a:rPr>
              <a:t>Costos</a:t>
            </a:r>
            <a:r>
              <a:rPr lang="es-CO" dirty="0">
                <a:solidFill>
                  <a:srgbClr val="FF0000"/>
                </a:solidFill>
              </a:rPr>
              <a:t>:</a:t>
            </a:r>
            <a:r>
              <a:rPr lang="es-CO" dirty="0"/>
              <a:t> estimar los costos y gastos que  representan la puesta en marcha del proyecto.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FF0000"/>
                </a:solidFill>
              </a:rPr>
              <a:t>Ingresos:</a:t>
            </a:r>
            <a:r>
              <a:rPr lang="es-CO" b="1" dirty="0"/>
              <a:t>  </a:t>
            </a:r>
            <a:r>
              <a:rPr lang="es-CO" dirty="0"/>
              <a:t>valorar los posibles ingresos para realizar un cálculo aproximado de los beneficios que puede dar el proyecto.</a:t>
            </a:r>
          </a:p>
        </p:txBody>
      </p:sp>
    </p:spTree>
    <p:extLst>
      <p:ext uri="{BB962C8B-B14F-4D97-AF65-F5344CB8AC3E}">
        <p14:creationId xmlns:p14="http://schemas.microsoft.com/office/powerpoint/2010/main" val="2614105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,105 en la categoría «Coste total de propiedad» de fotos e imágenes de  stock libres de regalías | Shutterstock">
            <a:extLst>
              <a:ext uri="{FF2B5EF4-FFF2-40B4-BE49-F238E27FC236}">
                <a16:creationId xmlns:a16="http://schemas.microsoft.com/office/drawing/2014/main" id="{13993DC5-AA43-F91A-88AE-5854631C7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6040" y="2348881"/>
            <a:ext cx="4680520" cy="280831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914400"/>
          </a:xfrm>
        </p:spPr>
        <p:txBody>
          <a:bodyPr vert="horz" anchor="b" anchorCtr="0">
            <a:normAutofit/>
          </a:bodyPr>
          <a:lstStyle/>
          <a:p>
            <a:r>
              <a:rPr lang="es-CO"/>
              <a:t>Estudio económico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2289048" cy="365760"/>
          </a:xfrm>
        </p:spPr>
        <p:txBody>
          <a:bodyPr vert="horz">
            <a:normAutofit/>
          </a:bodyPr>
          <a:lstStyle/>
          <a:p>
            <a:pPr>
              <a:spcAft>
                <a:spcPts val="600"/>
              </a:spcAft>
            </a:pPr>
            <a:fld id="{99C11AA8-B378-4438-8D72-F299A53FF00B}" type="datetime1">
              <a:rPr lang="es-CO" smtClean="0"/>
              <a:pPr>
                <a:spcAft>
                  <a:spcPts val="600"/>
                </a:spcAft>
              </a:pPr>
              <a:t>13/08/2024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422648" y="6356350"/>
            <a:ext cx="3505200" cy="365760"/>
          </a:xfrm>
        </p:spPr>
        <p:txBody>
          <a:bodyPr vert="horz">
            <a:normAutofit/>
          </a:bodyPr>
          <a:lstStyle/>
          <a:p>
            <a:pPr>
              <a:spcAft>
                <a:spcPts val="600"/>
              </a:spcAft>
            </a:pPr>
            <a:r>
              <a:rPr kumimoji="0" lang="es-CO" kern="1200">
                <a:latin typeface="+mn-lt"/>
                <a:ea typeface="+mn-ea"/>
                <a:cs typeface="+mn-cs"/>
              </a:rPr>
              <a:t>Planeación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136648" y="6356350"/>
            <a:ext cx="1981200" cy="365760"/>
          </a:xfrm>
        </p:spPr>
        <p:txBody>
          <a:bodyPr vert="horz">
            <a:normAutofit/>
          </a:bodyPr>
          <a:lstStyle/>
          <a:p>
            <a:pPr>
              <a:spcAft>
                <a:spcPts val="600"/>
              </a:spcAft>
            </a:pPr>
            <a:fld id="{81C43E26-43A3-40A2-8DAD-87816286F262}" type="slidenum">
              <a:rPr lang="es-CO" smtClean="0"/>
              <a:pPr>
                <a:spcAft>
                  <a:spcPts val="600"/>
                </a:spcAft>
              </a:pPr>
              <a:t>4</a:t>
            </a:fld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1199456" y="1418590"/>
            <a:ext cx="4645152" cy="49377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2200" b="1" dirty="0">
                <a:solidFill>
                  <a:srgbClr val="C00000"/>
                </a:solidFill>
              </a:rPr>
              <a:t>Costo Total de </a:t>
            </a:r>
            <a:r>
              <a:rPr lang="en-US" sz="2200" b="1" dirty="0" err="1">
                <a:solidFill>
                  <a:srgbClr val="C00000"/>
                </a:solidFill>
              </a:rPr>
              <a:t>Propiedad</a:t>
            </a:r>
            <a:r>
              <a:rPr lang="en-US" sz="2200" b="1" dirty="0">
                <a:solidFill>
                  <a:srgbClr val="C00000"/>
                </a:solidFill>
              </a:rPr>
              <a:t> (TCO)</a:t>
            </a:r>
          </a:p>
          <a:p>
            <a:pPr marL="274320" indent="-27432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endParaRPr lang="en-US" dirty="0">
              <a:highlight>
                <a:srgbClr val="FFFFFF"/>
              </a:highlight>
            </a:endParaRPr>
          </a:p>
          <a:p>
            <a:pPr marL="274320" indent="-27432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dirty="0">
                <a:highlight>
                  <a:srgbClr val="D3E3FD"/>
                </a:highlight>
              </a:rPr>
              <a:t>Es </a:t>
            </a:r>
            <a:r>
              <a:rPr lang="en-US" dirty="0" err="1">
                <a:highlight>
                  <a:srgbClr val="D3E3FD"/>
                </a:highlight>
              </a:rPr>
              <a:t>una</a:t>
            </a:r>
            <a:r>
              <a:rPr lang="en-US" dirty="0">
                <a:highlight>
                  <a:srgbClr val="D3E3FD"/>
                </a:highlight>
              </a:rPr>
              <a:t> </a:t>
            </a:r>
            <a:r>
              <a:rPr lang="en-US" dirty="0" err="1">
                <a:highlight>
                  <a:srgbClr val="D3E3FD"/>
                </a:highlight>
              </a:rPr>
              <a:t>evaluación</a:t>
            </a:r>
            <a:r>
              <a:rPr lang="en-US" dirty="0">
                <a:highlight>
                  <a:srgbClr val="D3E3FD"/>
                </a:highlight>
              </a:rPr>
              <a:t> de </a:t>
            </a:r>
            <a:r>
              <a:rPr lang="en-US" dirty="0" err="1">
                <a:highlight>
                  <a:srgbClr val="D3E3FD"/>
                </a:highlight>
              </a:rPr>
              <a:t>todos</a:t>
            </a:r>
            <a:r>
              <a:rPr lang="en-US" dirty="0">
                <a:highlight>
                  <a:srgbClr val="D3E3FD"/>
                </a:highlight>
              </a:rPr>
              <a:t> </a:t>
            </a:r>
            <a:r>
              <a:rPr lang="en-US" dirty="0" err="1">
                <a:highlight>
                  <a:srgbClr val="D3E3FD"/>
                </a:highlight>
              </a:rPr>
              <a:t>los</a:t>
            </a:r>
            <a:r>
              <a:rPr lang="en-US" dirty="0">
                <a:highlight>
                  <a:srgbClr val="D3E3FD"/>
                </a:highlight>
              </a:rPr>
              <a:t> </a:t>
            </a:r>
            <a:r>
              <a:rPr lang="en-US" dirty="0" err="1">
                <a:highlight>
                  <a:srgbClr val="D3E3FD"/>
                </a:highlight>
              </a:rPr>
              <a:t>costos</a:t>
            </a:r>
            <a:r>
              <a:rPr lang="en-US" dirty="0">
                <a:highlight>
                  <a:srgbClr val="D3E3FD"/>
                </a:highlight>
              </a:rPr>
              <a:t> </a:t>
            </a:r>
            <a:r>
              <a:rPr lang="en-US" dirty="0" err="1">
                <a:highlight>
                  <a:srgbClr val="D3E3FD"/>
                </a:highlight>
              </a:rPr>
              <a:t>en</a:t>
            </a:r>
            <a:r>
              <a:rPr lang="en-US" dirty="0">
                <a:highlight>
                  <a:srgbClr val="D3E3FD"/>
                </a:highlight>
              </a:rPr>
              <a:t> </a:t>
            </a:r>
            <a:r>
              <a:rPr lang="en-US" dirty="0" err="1">
                <a:highlight>
                  <a:srgbClr val="D3E3FD"/>
                </a:highlight>
              </a:rPr>
              <a:t>los</a:t>
            </a:r>
            <a:r>
              <a:rPr lang="en-US" dirty="0">
                <a:highlight>
                  <a:srgbClr val="D3E3FD"/>
                </a:highlight>
              </a:rPr>
              <a:t> que </a:t>
            </a:r>
            <a:r>
              <a:rPr lang="en-US" dirty="0" err="1">
                <a:highlight>
                  <a:srgbClr val="D3E3FD"/>
                </a:highlight>
              </a:rPr>
              <a:t>incurre</a:t>
            </a:r>
            <a:r>
              <a:rPr lang="en-US" dirty="0">
                <a:highlight>
                  <a:srgbClr val="D3E3FD"/>
                </a:highlight>
              </a:rPr>
              <a:t> la </a:t>
            </a:r>
            <a:r>
              <a:rPr lang="en-US" dirty="0" err="1">
                <a:highlight>
                  <a:srgbClr val="D3E3FD"/>
                </a:highlight>
              </a:rPr>
              <a:t>organización</a:t>
            </a:r>
            <a:r>
              <a:rPr lang="en-US" dirty="0">
                <a:highlight>
                  <a:srgbClr val="D3E3FD"/>
                </a:highlight>
              </a:rPr>
              <a:t> al </a:t>
            </a:r>
            <a:r>
              <a:rPr lang="en-US" dirty="0" err="1">
                <a:highlight>
                  <a:srgbClr val="D3E3FD"/>
                </a:highlight>
              </a:rPr>
              <a:t>adquirir</a:t>
            </a:r>
            <a:r>
              <a:rPr lang="en-US" dirty="0">
                <a:highlight>
                  <a:srgbClr val="D3E3FD"/>
                </a:highlight>
              </a:rPr>
              <a:t>, </a:t>
            </a:r>
            <a:r>
              <a:rPr lang="en-US" dirty="0" err="1">
                <a:highlight>
                  <a:srgbClr val="D3E3FD"/>
                </a:highlight>
              </a:rPr>
              <a:t>instalar</a:t>
            </a:r>
            <a:r>
              <a:rPr lang="en-US" dirty="0">
                <a:highlight>
                  <a:srgbClr val="D3E3FD"/>
                </a:highlight>
              </a:rPr>
              <a:t>, </a:t>
            </a:r>
            <a:r>
              <a:rPr lang="en-US" dirty="0" err="1">
                <a:highlight>
                  <a:srgbClr val="D3E3FD"/>
                </a:highlight>
              </a:rPr>
              <a:t>ejecutar</a:t>
            </a:r>
            <a:r>
              <a:rPr lang="en-US" dirty="0">
                <a:highlight>
                  <a:srgbClr val="D3E3FD"/>
                </a:highlight>
              </a:rPr>
              <a:t> y </a:t>
            </a:r>
            <a:r>
              <a:rPr lang="en-US" dirty="0" err="1">
                <a:highlight>
                  <a:srgbClr val="D3E3FD"/>
                </a:highlight>
              </a:rPr>
              <a:t>mantener</a:t>
            </a:r>
            <a:r>
              <a:rPr lang="en-US" dirty="0">
                <a:highlight>
                  <a:srgbClr val="D3E3FD"/>
                </a:highlight>
              </a:rPr>
              <a:t> </a:t>
            </a:r>
            <a:r>
              <a:rPr lang="en-US" dirty="0" err="1">
                <a:highlight>
                  <a:srgbClr val="D3E3FD"/>
                </a:highlight>
              </a:rPr>
              <a:t>su</a:t>
            </a:r>
            <a:r>
              <a:rPr lang="en-US" dirty="0">
                <a:highlight>
                  <a:srgbClr val="D3E3FD"/>
                </a:highlight>
              </a:rPr>
              <a:t> </a:t>
            </a:r>
            <a:r>
              <a:rPr lang="en-US" dirty="0" err="1">
                <a:highlight>
                  <a:srgbClr val="D3E3FD"/>
                </a:highlight>
              </a:rPr>
              <a:t>infraestructura</a:t>
            </a:r>
            <a:r>
              <a:rPr lang="en-US" dirty="0">
                <a:highlight>
                  <a:srgbClr val="D3E3FD"/>
                </a:highlight>
              </a:rPr>
              <a:t> de TI</a:t>
            </a:r>
            <a:r>
              <a:rPr lang="en-US" dirty="0">
                <a:highlight>
                  <a:srgbClr val="FFFFFF"/>
                </a:highlight>
              </a:rPr>
              <a:t>.</a:t>
            </a:r>
            <a:endParaRPr lang="en-US" dirty="0"/>
          </a:p>
          <a:p>
            <a:pPr marL="274320" indent="-27432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endParaRPr lang="en-US" dirty="0"/>
          </a:p>
          <a:p>
            <a:pPr marL="274320" indent="-27432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dirty="0">
                <a:highlight>
                  <a:srgbClr val="FFFFFF"/>
                </a:highlight>
              </a:rPr>
              <a:t>El TCO </a:t>
            </a:r>
            <a:r>
              <a:rPr lang="en-US" dirty="0" err="1">
                <a:highlight>
                  <a:srgbClr val="FFFFFF"/>
                </a:highlight>
              </a:rPr>
              <a:t>puede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dirty="0" err="1">
                <a:highlight>
                  <a:srgbClr val="FFFFFF"/>
                </a:highlight>
              </a:rPr>
              <a:t>incluir</a:t>
            </a:r>
            <a:r>
              <a:rPr lang="en-US" dirty="0">
                <a:highlight>
                  <a:srgbClr val="FFFFFF"/>
                </a:highlight>
              </a:rPr>
              <a:t> hardware y software, </a:t>
            </a:r>
            <a:r>
              <a:rPr lang="en-US" dirty="0" err="1">
                <a:highlight>
                  <a:srgbClr val="FFFFFF"/>
                </a:highlight>
              </a:rPr>
              <a:t>administración</a:t>
            </a:r>
            <a:r>
              <a:rPr lang="en-US" dirty="0">
                <a:highlight>
                  <a:srgbClr val="FFFFFF"/>
                </a:highlight>
              </a:rPr>
              <a:t> y mano de </a:t>
            </a:r>
            <a:r>
              <a:rPr lang="en-US" dirty="0" err="1">
                <a:highlight>
                  <a:srgbClr val="FFFFFF"/>
                </a:highlight>
              </a:rPr>
              <a:t>obra</a:t>
            </a:r>
            <a:r>
              <a:rPr lang="en-US" dirty="0">
                <a:highlight>
                  <a:srgbClr val="FFFFFF"/>
                </a:highlight>
              </a:rPr>
              <a:t> y </a:t>
            </a:r>
            <a:r>
              <a:rPr lang="en-US" dirty="0" err="1">
                <a:highlight>
                  <a:srgbClr val="FFFFFF"/>
                </a:highlight>
              </a:rPr>
              <a:t>recursos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dirty="0" err="1">
                <a:highlight>
                  <a:srgbClr val="FFFFFF"/>
                </a:highlight>
              </a:rPr>
              <a:t>informáticos</a:t>
            </a:r>
            <a:r>
              <a:rPr lang="en-US" dirty="0">
                <a:highlight>
                  <a:srgbClr val="FFFFFF"/>
                </a:highlight>
              </a:rPr>
              <a:t>, y </a:t>
            </a:r>
            <a:r>
              <a:rPr lang="en-US" dirty="0" err="1">
                <a:highlight>
                  <a:srgbClr val="FFFFFF"/>
                </a:highlight>
              </a:rPr>
              <a:t>cualquier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dirty="0" err="1">
                <a:highlight>
                  <a:srgbClr val="FFFFFF"/>
                </a:highlight>
              </a:rPr>
              <a:t>costo</a:t>
            </a:r>
            <a:r>
              <a:rPr lang="en-US" dirty="0">
                <a:highlight>
                  <a:srgbClr val="FFFFFF"/>
                </a:highlight>
              </a:rPr>
              <a:t> de </a:t>
            </a:r>
            <a:r>
              <a:rPr lang="en-US" dirty="0" err="1">
                <a:highlight>
                  <a:srgbClr val="FFFFFF"/>
                </a:highlight>
              </a:rPr>
              <a:t>oportunidad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dirty="0" err="1">
                <a:highlight>
                  <a:srgbClr val="FFFFFF"/>
                </a:highlight>
              </a:rPr>
              <a:t>en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dirty="0" err="1">
                <a:highlight>
                  <a:srgbClr val="FFFFFF"/>
                </a:highlight>
              </a:rPr>
              <a:t>el</a:t>
            </a:r>
            <a:r>
              <a:rPr lang="en-US" dirty="0">
                <a:highlight>
                  <a:srgbClr val="FFFFFF"/>
                </a:highlight>
              </a:rPr>
              <a:t> que se </a:t>
            </a:r>
            <a:r>
              <a:rPr lang="en-US" dirty="0" err="1">
                <a:highlight>
                  <a:srgbClr val="FFFFFF"/>
                </a:highlight>
              </a:rPr>
              <a:t>incurre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dirty="0" err="1">
                <a:highlight>
                  <a:srgbClr val="FFFFFF"/>
                </a:highlight>
              </a:rPr>
              <a:t>durante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dirty="0" err="1">
                <a:highlight>
                  <a:srgbClr val="FFFFFF"/>
                </a:highlight>
              </a:rPr>
              <a:t>el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dirty="0" err="1">
                <a:highlight>
                  <a:srgbClr val="FFFFFF"/>
                </a:highlight>
              </a:rPr>
              <a:t>tiempo</a:t>
            </a:r>
            <a:r>
              <a:rPr lang="en-US" dirty="0">
                <a:highlight>
                  <a:srgbClr val="FFFFFF"/>
                </a:highlight>
              </a:rPr>
              <a:t> de </a:t>
            </a:r>
            <a:r>
              <a:rPr lang="en-US" dirty="0" err="1">
                <a:highlight>
                  <a:srgbClr val="FFFFFF"/>
                </a:highlight>
              </a:rPr>
              <a:t>inactividad</a:t>
            </a:r>
            <a:r>
              <a:rPr lang="en-US" dirty="0">
                <a:highlight>
                  <a:srgbClr val="FFFFFF"/>
                </a:highlight>
              </a:rPr>
              <a:t>.</a:t>
            </a:r>
            <a:endParaRPr lang="en-US" dirty="0"/>
          </a:p>
          <a:p>
            <a:pPr marL="274320" indent="-27432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38628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1747385"/>
            <a:ext cx="4170040" cy="402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>
                <a:solidFill>
                  <a:srgbClr val="0070C0"/>
                </a:solidFill>
              </a:rPr>
              <a:t>Estudio económico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1AA8-B378-4438-8D72-F299A53FF00B}" type="datetime1">
              <a:rPr lang="es-CO" smtClean="0"/>
              <a:t>13/08/2024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5</a:t>
            </a:fld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1247800" y="1153391"/>
            <a:ext cx="547260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C00000"/>
                </a:solidFill>
              </a:rPr>
              <a:t>Costo Total de Propiedad (TCO)</a:t>
            </a:r>
          </a:p>
          <a:p>
            <a:r>
              <a:rPr lang="es-CO" sz="2000" dirty="0">
                <a:solidFill>
                  <a:srgbClr val="FF0000"/>
                </a:solidFill>
              </a:rPr>
              <a:t> </a:t>
            </a:r>
          </a:p>
          <a:p>
            <a:r>
              <a:rPr lang="es-CO" dirty="0">
                <a:solidFill>
                  <a:srgbClr val="0070C0"/>
                </a:solidFill>
              </a:rPr>
              <a:t>Determina los </a:t>
            </a:r>
            <a:r>
              <a:rPr lang="es-CO" dirty="0">
                <a:solidFill>
                  <a:srgbClr val="FF0000"/>
                </a:solidFill>
              </a:rPr>
              <a:t>costos directos e indirectos</a:t>
            </a:r>
            <a:r>
              <a:rPr lang="es-CO" dirty="0">
                <a:solidFill>
                  <a:srgbClr val="0070C0"/>
                </a:solidFill>
              </a:rPr>
              <a:t>, así como los beneficios, relacionados con un producto o sistema. </a:t>
            </a:r>
          </a:p>
          <a:p>
            <a:endParaRPr lang="es-CO" dirty="0">
              <a:solidFill>
                <a:srgbClr val="0070C0"/>
              </a:solidFill>
            </a:endParaRPr>
          </a:p>
          <a:p>
            <a:r>
              <a:rPr lang="es-CO" dirty="0">
                <a:solidFill>
                  <a:srgbClr val="0070C0"/>
                </a:solidFill>
              </a:rPr>
              <a:t>Se usa específicamente para la compra de equipos o programas informáticos:  soluciones.</a:t>
            </a:r>
          </a:p>
          <a:p>
            <a:endParaRPr lang="es-CO" sz="2000" dirty="0">
              <a:solidFill>
                <a:srgbClr val="FF0000"/>
              </a:solidFill>
            </a:endParaRPr>
          </a:p>
          <a:p>
            <a:r>
              <a:rPr lang="es-CO" sz="2000" dirty="0">
                <a:solidFill>
                  <a:srgbClr val="FF0000"/>
                </a:solidFill>
              </a:rPr>
              <a:t>¿</a:t>
            </a:r>
            <a:r>
              <a:rPr lang="es-CO" sz="1600" dirty="0">
                <a:solidFill>
                  <a:srgbClr val="C00000"/>
                </a:solidFill>
              </a:rPr>
              <a:t>Costos ocultos?</a:t>
            </a:r>
          </a:p>
          <a:p>
            <a:endParaRPr lang="es-CO" sz="1600" dirty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CO" dirty="0">
                <a:solidFill>
                  <a:srgbClr val="0070C0"/>
                </a:solidFill>
              </a:rPr>
              <a:t>¿Cómo calculo todos los costos de un proyecto?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CO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CO" dirty="0">
                <a:solidFill>
                  <a:srgbClr val="FF0000"/>
                </a:solidFill>
              </a:rPr>
              <a:t>Un proyecto de obra con AIU</a:t>
            </a:r>
          </a:p>
          <a:p>
            <a:pPr marL="342900" indent="22225">
              <a:buFont typeface="Courier New" panose="02070309020205020404" pitchFamily="49" charset="0"/>
              <a:buChar char="o"/>
              <a:tabLst>
                <a:tab pos="715963" algn="l"/>
              </a:tabLst>
            </a:pPr>
            <a:r>
              <a:rPr lang="es-CO" sz="1600" dirty="0">
                <a:solidFill>
                  <a:srgbClr val="FF0000"/>
                </a:solidFill>
              </a:rPr>
              <a:t>Administración</a:t>
            </a:r>
          </a:p>
          <a:p>
            <a:pPr marL="342900" indent="22225">
              <a:buFont typeface="Courier New" panose="02070309020205020404" pitchFamily="49" charset="0"/>
              <a:buChar char="o"/>
              <a:tabLst>
                <a:tab pos="715963" algn="l"/>
              </a:tabLst>
            </a:pPr>
            <a:r>
              <a:rPr lang="es-CO" sz="1600" dirty="0">
                <a:solidFill>
                  <a:srgbClr val="FF0000"/>
                </a:solidFill>
              </a:rPr>
              <a:t>Utilidad</a:t>
            </a:r>
          </a:p>
          <a:p>
            <a:pPr marL="342900" indent="22225">
              <a:buFont typeface="Courier New" panose="02070309020205020404" pitchFamily="49" charset="0"/>
              <a:buChar char="o"/>
              <a:tabLst>
                <a:tab pos="715963" algn="l"/>
              </a:tabLst>
            </a:pPr>
            <a:r>
              <a:rPr lang="es-CO" sz="1600" dirty="0">
                <a:solidFill>
                  <a:srgbClr val="FF0000"/>
                </a:solidFill>
              </a:rPr>
              <a:t>Imprevistos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8519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>
                <a:solidFill>
                  <a:srgbClr val="0070C0"/>
                </a:solidFill>
              </a:rPr>
              <a:t>Estudio económico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1AA8-B378-4438-8D72-F299A53FF00B}" type="datetime1">
              <a:rPr lang="es-CO" smtClean="0"/>
              <a:t>13/08/2024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6</a:t>
            </a:fld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911424" y="1556792"/>
            <a:ext cx="622758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C00000"/>
                </a:solidFill>
              </a:rPr>
              <a:t>Costo Total de Propiedad (TCO)</a:t>
            </a:r>
          </a:p>
          <a:p>
            <a:r>
              <a:rPr lang="es-MX" dirty="0">
                <a:solidFill>
                  <a:srgbClr val="1F1F1F"/>
                </a:solidFill>
                <a:highlight>
                  <a:srgbClr val="FFFFFF"/>
                </a:highlight>
                <a:latin typeface="Google Sans"/>
              </a:rPr>
              <a:t> </a:t>
            </a:r>
          </a:p>
          <a:p>
            <a:r>
              <a:rPr lang="es-MX" sz="2000" dirty="0">
                <a:solidFill>
                  <a:srgbClr val="1F1F1F"/>
                </a:solidFill>
                <a:highlight>
                  <a:srgbClr val="FFFFFF"/>
                </a:highlight>
                <a:latin typeface="Google Sans"/>
              </a:rPr>
              <a:t>¿</a:t>
            </a:r>
            <a:r>
              <a:rPr lang="es-CO" sz="2000" b="1" dirty="0">
                <a:solidFill>
                  <a:srgbClr val="1C1C1C"/>
                </a:solidFill>
                <a:highlight>
                  <a:srgbClr val="FFFFFF"/>
                </a:highlight>
                <a:latin typeface="Inter"/>
              </a:rPr>
              <a:t>Cómo calcular el TCO?</a:t>
            </a:r>
          </a:p>
          <a:p>
            <a:endParaRPr lang="es-CO" sz="2000" b="1" dirty="0">
              <a:solidFill>
                <a:srgbClr val="1C1C1C"/>
              </a:solidFill>
              <a:highlight>
                <a:srgbClr val="FFFFFF"/>
              </a:highlight>
              <a:latin typeface="Inter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solidFill>
                  <a:srgbClr val="1C1C1C"/>
                </a:solidFill>
                <a:highlight>
                  <a:srgbClr val="FFFFFF"/>
                </a:highlight>
                <a:latin typeface="Inter"/>
              </a:rPr>
              <a:t>Describa la adquisición ¿Qué está tratando de comprar?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solidFill>
                  <a:srgbClr val="1C1C1C"/>
                </a:solidFill>
                <a:highlight>
                  <a:srgbClr val="FFFFFF"/>
                </a:highlight>
                <a:latin typeface="Inter"/>
              </a:rPr>
              <a:t>Defina el ciclo de vida o la duración del análisis.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solidFill>
                  <a:srgbClr val="1C1C1C"/>
                </a:solidFill>
                <a:highlight>
                  <a:srgbClr val="FFFFFF"/>
                </a:highlight>
                <a:latin typeface="Inter"/>
              </a:rPr>
              <a:t>Identifique los costos asociados con la propiedad.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solidFill>
                  <a:srgbClr val="1C1C1C"/>
                </a:solidFill>
                <a:highlight>
                  <a:srgbClr val="FFFFFF"/>
                </a:highlight>
                <a:latin typeface="Inter"/>
              </a:rPr>
              <a:t>Modele sus costos durante el período de tiempo deseado en el que planea tener el nuevo activo.</a:t>
            </a:r>
          </a:p>
          <a:p>
            <a:pPr algn="l"/>
            <a:endParaRPr lang="es-MX" dirty="0">
              <a:solidFill>
                <a:srgbClr val="1C1C1C"/>
              </a:solidFill>
              <a:highlight>
                <a:srgbClr val="FFFFFF"/>
              </a:highlight>
              <a:latin typeface="Inter"/>
            </a:endParaRPr>
          </a:p>
          <a:p>
            <a:pPr algn="l"/>
            <a:r>
              <a:rPr lang="es-MX" dirty="0">
                <a:solidFill>
                  <a:srgbClr val="1C1C1C"/>
                </a:solidFill>
                <a:highlight>
                  <a:srgbClr val="FFFFFF"/>
                </a:highlight>
                <a:latin typeface="Inter"/>
              </a:rPr>
              <a:t>Con un modelo de costos en la mano, podrá ver su capital y sus costos operativos, y determinar cuánto tiempo tomará antes de que pueda esperar obtener un retorno de su inversión.</a:t>
            </a:r>
            <a:endParaRPr lang="es-CO" sz="2000" b="1" dirty="0">
              <a:solidFill>
                <a:srgbClr val="1C1C1C"/>
              </a:solidFill>
              <a:highlight>
                <a:srgbClr val="FFFFFF"/>
              </a:highlight>
              <a:latin typeface="Inter"/>
            </a:endParaRPr>
          </a:p>
          <a:p>
            <a:endParaRPr lang="es-CO" dirty="0"/>
          </a:p>
        </p:txBody>
      </p:sp>
      <p:pic>
        <p:nvPicPr>
          <p:cNvPr id="2052" name="Picture 4" descr="PPT - EL COSTO TOTAL DE PROPIEDAD ( TCO ) PowerPoint Presentation, free  download - ID:4131177">
            <a:extLst>
              <a:ext uri="{FF2B5EF4-FFF2-40B4-BE49-F238E27FC236}">
                <a16:creationId xmlns:a16="http://schemas.microsoft.com/office/drawing/2014/main" id="{92C12FA8-B0AC-77C4-DC97-032188DD8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2168860"/>
            <a:ext cx="3364703" cy="25202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36080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59155" y="135890"/>
            <a:ext cx="8229600" cy="914400"/>
          </a:xfrm>
        </p:spPr>
        <p:txBody>
          <a:bodyPr>
            <a:normAutofit/>
          </a:bodyPr>
          <a:lstStyle/>
          <a:p>
            <a:r>
              <a:rPr lang="es-CO" sz="3600" dirty="0">
                <a:solidFill>
                  <a:srgbClr val="0070C0"/>
                </a:solidFill>
              </a:rPr>
              <a:t>Estudio económico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1AA8-B378-4438-8D72-F299A53FF00B}" type="datetime1">
              <a:rPr lang="es-CO" smtClean="0"/>
              <a:t>13/08/2024</a:t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7</a:t>
            </a:fld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1981200" y="1143000"/>
            <a:ext cx="8435280" cy="48628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C00000"/>
                </a:solidFill>
              </a:rPr>
              <a:t>Costo Total de Propiedad (TCO)</a:t>
            </a:r>
          </a:p>
          <a:p>
            <a:r>
              <a:rPr lang="es-MX" dirty="0">
                <a:solidFill>
                  <a:srgbClr val="1F1F1F"/>
                </a:solidFill>
                <a:highlight>
                  <a:srgbClr val="FFFFFF"/>
                </a:highlight>
                <a:latin typeface="Google Sans"/>
              </a:rPr>
              <a:t> </a:t>
            </a:r>
          </a:p>
          <a:p>
            <a:pPr algn="l"/>
            <a:r>
              <a:rPr lang="es-MX" b="1" dirty="0">
                <a:solidFill>
                  <a:srgbClr val="48576D"/>
                </a:solidFill>
                <a:highlight>
                  <a:srgbClr val="FFFFFF"/>
                </a:highlight>
                <a:latin typeface="DM Sans" pitchFamily="2" charset="0"/>
              </a:rPr>
              <a:t>TCO: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600" dirty="0">
                <a:solidFill>
                  <a:srgbClr val="48576D"/>
                </a:solidFill>
                <a:highlight>
                  <a:srgbClr val="FFFFFF"/>
                </a:highlight>
                <a:latin typeface="DM Sans" pitchFamily="2" charset="0"/>
              </a:rPr>
              <a:t>Precio de compra.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600" dirty="0">
                <a:solidFill>
                  <a:srgbClr val="48576D"/>
                </a:solidFill>
                <a:highlight>
                  <a:srgbClr val="FFFFFF"/>
                </a:highlight>
                <a:latin typeface="DM Sans" pitchFamily="2" charset="0"/>
              </a:rPr>
              <a:t>Configuración e instalación.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600" dirty="0">
                <a:solidFill>
                  <a:srgbClr val="48576D"/>
                </a:solidFill>
                <a:highlight>
                  <a:srgbClr val="FFFFFF"/>
                </a:highlight>
                <a:latin typeface="DM Sans" pitchFamily="2" charset="0"/>
              </a:rPr>
              <a:t>Capacitación.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600" dirty="0">
                <a:solidFill>
                  <a:srgbClr val="48576D"/>
                </a:solidFill>
                <a:highlight>
                  <a:srgbClr val="FFFFFF"/>
                </a:highlight>
                <a:latin typeface="DM Sans" pitchFamily="2" charset="0"/>
              </a:rPr>
              <a:t>Gastos legales y de licencia.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600" dirty="0">
                <a:solidFill>
                  <a:srgbClr val="48576D"/>
                </a:solidFill>
                <a:highlight>
                  <a:srgbClr val="FFFFFF"/>
                </a:highlight>
                <a:latin typeface="DM Sans" pitchFamily="2" charset="0"/>
              </a:rPr>
              <a:t>Hosting.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600" dirty="0">
                <a:solidFill>
                  <a:srgbClr val="48576D"/>
                </a:solidFill>
                <a:highlight>
                  <a:srgbClr val="FFFFFF"/>
                </a:highlight>
                <a:latin typeface="DM Sans" pitchFamily="2" charset="0"/>
              </a:rPr>
              <a:t>Soporte del sistema.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600" dirty="0">
                <a:solidFill>
                  <a:srgbClr val="48576D"/>
                </a:solidFill>
                <a:highlight>
                  <a:srgbClr val="FFFFFF"/>
                </a:highlight>
                <a:latin typeface="DM Sans" pitchFamily="2" charset="0"/>
              </a:rPr>
              <a:t>Mantenimiento de hardware y software.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s-MX" dirty="0">
              <a:solidFill>
                <a:srgbClr val="48576D"/>
              </a:solidFill>
              <a:highlight>
                <a:srgbClr val="FFFFFF"/>
              </a:highlight>
              <a:latin typeface="DM Sans" pitchFamily="2" charset="0"/>
            </a:endParaRPr>
          </a:p>
          <a:p>
            <a:pPr algn="l"/>
            <a:r>
              <a:rPr lang="es-MX" b="1" i="1" dirty="0">
                <a:solidFill>
                  <a:srgbClr val="48576D"/>
                </a:solidFill>
                <a:highlight>
                  <a:srgbClr val="C0C0C0"/>
                </a:highlight>
                <a:latin typeface="DM Sans" pitchFamily="2" charset="0"/>
              </a:rPr>
              <a:t>TCO = Costo inicial (I) + Costo de mantenimiento (M) + Costo restante (R)</a:t>
            </a:r>
          </a:p>
          <a:p>
            <a:pPr algn="l"/>
            <a:endParaRPr lang="es-MX" b="1" i="1" dirty="0">
              <a:solidFill>
                <a:srgbClr val="48576D"/>
              </a:solidFill>
              <a:highlight>
                <a:srgbClr val="FFFFFF"/>
              </a:highlight>
              <a:latin typeface="DM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rgbClr val="48576D"/>
                </a:solidFill>
                <a:highlight>
                  <a:srgbClr val="FFFFFF"/>
                </a:highlight>
                <a:latin typeface="DM Sans" pitchFamily="2" charset="0"/>
              </a:rPr>
              <a:t>Costo inicial (I):</a:t>
            </a:r>
            <a:r>
              <a:rPr lang="es-MX" sz="1400" dirty="0">
                <a:solidFill>
                  <a:srgbClr val="48576D"/>
                </a:solidFill>
                <a:highlight>
                  <a:srgbClr val="FFFFFF"/>
                </a:highlight>
                <a:latin typeface="DM Sans" pitchFamily="2" charset="0"/>
              </a:rPr>
              <a:t> precio de compra de un activo informático: adquisición de un nuevo hardware o software, los gastos de configuración e instalación, gastos de la puesta en marcha.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rgbClr val="48576D"/>
                </a:solidFill>
                <a:highlight>
                  <a:srgbClr val="FFFFFF"/>
                </a:highlight>
                <a:latin typeface="DM Sans" pitchFamily="2" charset="0"/>
              </a:rPr>
              <a:t>Costo de mantenimiento (M)</a:t>
            </a:r>
            <a:r>
              <a:rPr lang="es-MX" sz="1400" dirty="0">
                <a:solidFill>
                  <a:srgbClr val="48576D"/>
                </a:solidFill>
                <a:highlight>
                  <a:srgbClr val="FFFFFF"/>
                </a:highlight>
                <a:latin typeface="DM Sans" pitchFamily="2" charset="0"/>
              </a:rPr>
              <a:t>: gastos corrientes, como licencias, suscripciones y otros relacionadas con el servicio.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rgbClr val="48576D"/>
                </a:solidFill>
                <a:highlight>
                  <a:srgbClr val="FFFFFF"/>
                </a:highlight>
                <a:latin typeface="DM Sans" pitchFamily="2" charset="0"/>
              </a:rPr>
              <a:t>Costo restante (R): </a:t>
            </a:r>
            <a:r>
              <a:rPr lang="es-MX" sz="1400" dirty="0">
                <a:solidFill>
                  <a:srgbClr val="48576D"/>
                </a:solidFill>
                <a:highlight>
                  <a:srgbClr val="FFFFFF"/>
                </a:highlight>
                <a:latin typeface="DM Sans" pitchFamily="2" charset="0"/>
              </a:rPr>
              <a:t>gastos adicionales asociados al activo, como tasas de hosting, capacitación y educación, soporte del sistema y temas para el cumplimiento de normas.</a:t>
            </a:r>
            <a:endParaRPr lang="es-CO" dirty="0"/>
          </a:p>
        </p:txBody>
      </p:sp>
      <p:pic>
        <p:nvPicPr>
          <p:cNvPr id="3074" name="Picture 2" descr="Comprendiendo el TCO (Total Cost of Ownership): origen, definición, cálculo  y ventajas">
            <a:extLst>
              <a:ext uri="{FF2B5EF4-FFF2-40B4-BE49-F238E27FC236}">
                <a16:creationId xmlns:a16="http://schemas.microsoft.com/office/drawing/2014/main" id="{7CF55956-7EDD-30C5-A0FD-4DA871227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686" y="1770856"/>
            <a:ext cx="3748336" cy="187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693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>
                <a:solidFill>
                  <a:srgbClr val="0070C0"/>
                </a:solidFill>
              </a:rPr>
              <a:t>Estudio económico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1AA8-B378-4438-8D72-F299A53FF00B}" type="datetime1">
              <a:rPr lang="es-CO" smtClean="0"/>
              <a:t>13/08/2024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8</a:t>
            </a:fld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1919536" y="1340768"/>
            <a:ext cx="48965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C00000"/>
                </a:solidFill>
              </a:rPr>
              <a:t>Costo Total de Propiedad (TCO)</a:t>
            </a:r>
          </a:p>
          <a:p>
            <a:endParaRPr lang="es-CO" sz="2000" dirty="0">
              <a:solidFill>
                <a:srgbClr val="FF0000"/>
              </a:solidFill>
            </a:endParaRPr>
          </a:p>
          <a:p>
            <a:endParaRPr lang="es-CO" sz="2000" dirty="0">
              <a:solidFill>
                <a:srgbClr val="FF0000"/>
              </a:solidFill>
            </a:endParaRPr>
          </a:p>
          <a:p>
            <a:endParaRPr lang="es-CO" dirty="0"/>
          </a:p>
          <a:p>
            <a:endParaRPr lang="es-CO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2121406"/>
            <a:ext cx="5589240" cy="419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065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>
                <a:solidFill>
                  <a:srgbClr val="0070C0"/>
                </a:solidFill>
              </a:rPr>
              <a:t>Estudio económico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1AA8-B378-4438-8D72-F299A53FF00B}" type="datetime1">
              <a:rPr lang="es-CO" smtClean="0"/>
              <a:t>13/08/2024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9</a:t>
            </a:fld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1919536" y="1340768"/>
            <a:ext cx="41764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C00000"/>
                </a:solidFill>
              </a:rPr>
              <a:t>Retorno de la inversión </a:t>
            </a:r>
          </a:p>
          <a:p>
            <a:r>
              <a:rPr lang="es-CO" sz="2400" b="1" dirty="0" err="1">
                <a:solidFill>
                  <a:srgbClr val="C00000"/>
                </a:solidFill>
              </a:rPr>
              <a:t>Return</a:t>
            </a:r>
            <a:r>
              <a:rPr lang="es-CO" sz="2400" b="1" dirty="0">
                <a:solidFill>
                  <a:srgbClr val="C00000"/>
                </a:solidFill>
              </a:rPr>
              <a:t> </a:t>
            </a:r>
            <a:r>
              <a:rPr lang="es-CO" sz="2400" b="1" dirty="0" err="1">
                <a:solidFill>
                  <a:srgbClr val="C00000"/>
                </a:solidFill>
              </a:rPr>
              <a:t>of</a:t>
            </a:r>
            <a:r>
              <a:rPr lang="es-CO" sz="2400" b="1" dirty="0">
                <a:solidFill>
                  <a:srgbClr val="C00000"/>
                </a:solidFill>
              </a:rPr>
              <a:t> </a:t>
            </a:r>
            <a:r>
              <a:rPr lang="es-CO" sz="2400" b="1" dirty="0" err="1">
                <a:solidFill>
                  <a:srgbClr val="C00000"/>
                </a:solidFill>
              </a:rPr>
              <a:t>Investment</a:t>
            </a:r>
            <a:r>
              <a:rPr lang="es-CO" sz="2400" b="1" dirty="0">
                <a:solidFill>
                  <a:srgbClr val="C00000"/>
                </a:solidFill>
              </a:rPr>
              <a:t> (ROI)</a:t>
            </a:r>
          </a:p>
          <a:p>
            <a:endParaRPr lang="es-CO" sz="2000" dirty="0">
              <a:solidFill>
                <a:srgbClr val="FF0000"/>
              </a:solidFill>
            </a:endParaRPr>
          </a:p>
          <a:p>
            <a:r>
              <a:rPr lang="es-CO" sz="2000" dirty="0"/>
              <a:t>Es una métrica usada para saber cuánto se  gana a través de las inversiones. </a:t>
            </a:r>
          </a:p>
          <a:p>
            <a:endParaRPr lang="es-CO" sz="2000" dirty="0"/>
          </a:p>
          <a:p>
            <a:endParaRPr lang="es-CO" sz="2800" dirty="0">
              <a:solidFill>
                <a:srgbClr val="00B0F0"/>
              </a:solidFill>
            </a:endParaRPr>
          </a:p>
          <a:p>
            <a:r>
              <a:rPr lang="es-CO" sz="2800" dirty="0">
                <a:solidFill>
                  <a:srgbClr val="00B050"/>
                </a:solidFill>
              </a:rPr>
              <a:t>¿</a:t>
            </a:r>
            <a:r>
              <a:rPr lang="es-CO" sz="2000" dirty="0">
                <a:solidFill>
                  <a:srgbClr val="002060"/>
                </a:solidFill>
              </a:rPr>
              <a:t>En cuánto tiempo recupero la inversión?</a:t>
            </a:r>
          </a:p>
          <a:p>
            <a:endParaRPr lang="es-CO" dirty="0"/>
          </a:p>
          <a:p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304E9EF-80A9-C71E-B662-9924250C0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936" y="2478201"/>
            <a:ext cx="4875670" cy="326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396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671</TotalTime>
  <Words>766</Words>
  <Application>Microsoft Office PowerPoint</Application>
  <PresentationFormat>Panorámica</PresentationFormat>
  <Paragraphs>154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4" baseType="lpstr">
      <vt:lpstr>Arial</vt:lpstr>
      <vt:lpstr>Bookman Old Style</vt:lpstr>
      <vt:lpstr>Calibri</vt:lpstr>
      <vt:lpstr>Courier New</vt:lpstr>
      <vt:lpstr>DM Sans</vt:lpstr>
      <vt:lpstr>Gill Sans MT</vt:lpstr>
      <vt:lpstr>Google Sans</vt:lpstr>
      <vt:lpstr>Inter</vt:lpstr>
      <vt:lpstr>Wingdings</vt:lpstr>
      <vt:lpstr>Wingdings 3</vt:lpstr>
      <vt:lpstr>Origen</vt:lpstr>
      <vt:lpstr>Estudio económico</vt:lpstr>
      <vt:lpstr>Estudio económico</vt:lpstr>
      <vt:lpstr>Estudio económico</vt:lpstr>
      <vt:lpstr>Estudio económico</vt:lpstr>
      <vt:lpstr>Estudio económico</vt:lpstr>
      <vt:lpstr>Estudio económico</vt:lpstr>
      <vt:lpstr>Estudio económico</vt:lpstr>
      <vt:lpstr>Estudio económico</vt:lpstr>
      <vt:lpstr>Estudio económico</vt:lpstr>
      <vt:lpstr>Estudio económico</vt:lpstr>
      <vt:lpstr>Estudio económico</vt:lpstr>
      <vt:lpstr>Estudio económico</vt:lpstr>
      <vt:lpstr>Estudio económico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Planeación</dc:title>
  <dc:creator>Jairo Hernández G.</dc:creator>
  <cp:lastModifiedBy>Jairo Hernández Gutiérrez</cp:lastModifiedBy>
  <cp:revision>35</cp:revision>
  <dcterms:created xsi:type="dcterms:W3CDTF">2020-05-08T17:36:39Z</dcterms:created>
  <dcterms:modified xsi:type="dcterms:W3CDTF">2024-08-13T20:31:51Z</dcterms:modified>
</cp:coreProperties>
</file>