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334" r:id="rId16"/>
    <p:sldId id="335" r:id="rId17"/>
    <p:sldId id="336" r:id="rId18"/>
    <p:sldId id="270" r:id="rId19"/>
    <p:sldId id="271" r:id="rId20"/>
    <p:sldId id="272" r:id="rId21"/>
    <p:sldId id="273" r:id="rId22"/>
    <p:sldId id="274" r:id="rId23"/>
    <p:sldId id="275" r:id="rId24"/>
    <p:sldId id="277" r:id="rId25"/>
    <p:sldId id="278" r:id="rId26"/>
    <p:sldId id="279" r:id="rId27"/>
    <p:sldId id="280" r:id="rId28"/>
    <p:sldId id="281" r:id="rId29"/>
    <p:sldId id="282" r:id="rId30"/>
    <p:sldId id="283" r:id="rId31"/>
    <p:sldId id="284" r:id="rId3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519E1D-F360-4D52-BDF9-5EA6DD842872}" type="datetimeFigureOut">
              <a:rPr lang="es-CO" smtClean="0"/>
              <a:t>4/11/2020</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372DDA-00D4-4D17-8DED-E02186BA0396}" type="slidenum">
              <a:rPr lang="es-CO" smtClean="0"/>
              <a:t>‹Nº›</a:t>
            </a:fld>
            <a:endParaRPr lang="es-CO"/>
          </a:p>
        </p:txBody>
      </p:sp>
    </p:spTree>
    <p:extLst>
      <p:ext uri="{BB962C8B-B14F-4D97-AF65-F5344CB8AC3E}">
        <p14:creationId xmlns:p14="http://schemas.microsoft.com/office/powerpoint/2010/main" val="2639349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fld id="{21372DDA-00D4-4D17-8DED-E02186BA0396}" type="slidenum">
              <a:rPr lang="es-CO" smtClean="0"/>
              <a:t>1</a:t>
            </a:fld>
            <a:endParaRPr lang="es-CO"/>
          </a:p>
        </p:txBody>
      </p:sp>
    </p:spTree>
    <p:extLst>
      <p:ext uri="{BB962C8B-B14F-4D97-AF65-F5344CB8AC3E}">
        <p14:creationId xmlns:p14="http://schemas.microsoft.com/office/powerpoint/2010/main" val="3856913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a:xfrm>
            <a:off x="6400800" y="6355080"/>
            <a:ext cx="2286000" cy="365760"/>
          </a:xfrm>
        </p:spPr>
        <p:txBody>
          <a:bodyPr/>
          <a:lstStyle>
            <a:lvl1pPr>
              <a:defRPr sz="1400"/>
            </a:lvl1pPr>
          </a:lstStyle>
          <a:p>
            <a:fld id="{3E2F1060-4449-4F7D-950B-BBA6602B21EE}" type="datetime1">
              <a:rPr lang="es-CO" smtClean="0"/>
              <a:t>4/11/2020</a:t>
            </a:fld>
            <a:endParaRPr lang="es-CO"/>
          </a:p>
        </p:txBody>
      </p:sp>
      <p:sp>
        <p:nvSpPr>
          <p:cNvPr id="17" name="16 Marcador de pie de página"/>
          <p:cNvSpPr>
            <a:spLocks noGrp="1"/>
          </p:cNvSpPr>
          <p:nvPr>
            <p:ph type="ftr" sz="quarter" idx="11"/>
          </p:nvPr>
        </p:nvSpPr>
        <p:spPr>
          <a:xfrm>
            <a:off x="2898648" y="6355080"/>
            <a:ext cx="3474720" cy="365760"/>
          </a:xfrm>
        </p:spPr>
        <p:txBody>
          <a:bodyPr/>
          <a:lstStyle/>
          <a:p>
            <a:r>
              <a:rPr lang="es-CO"/>
              <a:t>Modelos de gestión de redes</a:t>
            </a:r>
          </a:p>
        </p:txBody>
      </p:sp>
      <p:sp>
        <p:nvSpPr>
          <p:cNvPr id="29" name="28 Marcador de número de diapositiva"/>
          <p:cNvSpPr>
            <a:spLocks noGrp="1"/>
          </p:cNvSpPr>
          <p:nvPr>
            <p:ph type="sldNum" sz="quarter" idx="12"/>
          </p:nvPr>
        </p:nvSpPr>
        <p:spPr>
          <a:xfrm>
            <a:off x="1216152" y="6355080"/>
            <a:ext cx="1219200" cy="365760"/>
          </a:xfrm>
        </p:spPr>
        <p:txBody>
          <a:bodyPr/>
          <a:lstStyle/>
          <a:p>
            <a:fld id="{77981B8F-5062-45ED-82E9-09FF9E361506}" type="slidenum">
              <a:rPr lang="es-CO" smtClean="0"/>
              <a:t>‹Nº›</a:t>
            </a:fld>
            <a:endParaRPr lang="es-CO"/>
          </a:p>
        </p:txBody>
      </p:sp>
      <p:sp>
        <p:nvSpPr>
          <p:cNvPr id="21" name="20 Rectángulo"/>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Rectángulo"/>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Rectángulo"/>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E55761C6-D587-4E8B-9821-A31B729DF969}" type="datetime1">
              <a:rPr lang="es-CO" smtClean="0"/>
              <a:t>4/11/2020</a:t>
            </a:fld>
            <a:endParaRPr lang="es-CO"/>
          </a:p>
        </p:txBody>
      </p:sp>
      <p:sp>
        <p:nvSpPr>
          <p:cNvPr id="5" name="4 Marcador de pie de página"/>
          <p:cNvSpPr>
            <a:spLocks noGrp="1"/>
          </p:cNvSpPr>
          <p:nvPr>
            <p:ph type="ftr" sz="quarter" idx="11"/>
          </p:nvPr>
        </p:nvSpPr>
        <p:spPr/>
        <p:txBody>
          <a:bodyPr/>
          <a:lstStyle/>
          <a:p>
            <a:r>
              <a:rPr lang="es-CO"/>
              <a:t>Modelos de gestión de redes</a:t>
            </a:r>
          </a:p>
        </p:txBody>
      </p:sp>
      <p:sp>
        <p:nvSpPr>
          <p:cNvPr id="6" name="5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348543B7-A1F1-4D4B-9FC4-7B0A36C9F001}" type="datetime1">
              <a:rPr lang="es-CO" smtClean="0"/>
              <a:t>4/11/2020</a:t>
            </a:fld>
            <a:endParaRPr lang="es-CO"/>
          </a:p>
        </p:txBody>
      </p:sp>
      <p:sp>
        <p:nvSpPr>
          <p:cNvPr id="5" name="4 Marcador de pie de página"/>
          <p:cNvSpPr>
            <a:spLocks noGrp="1"/>
          </p:cNvSpPr>
          <p:nvPr>
            <p:ph type="ftr" sz="quarter" idx="11"/>
          </p:nvPr>
        </p:nvSpPr>
        <p:spPr/>
        <p:txBody>
          <a:bodyPr/>
          <a:lstStyle/>
          <a:p>
            <a:r>
              <a:rPr lang="es-CO"/>
              <a:t>Modelos de gestión de redes</a:t>
            </a:r>
          </a:p>
        </p:txBody>
      </p:sp>
      <p:sp>
        <p:nvSpPr>
          <p:cNvPr id="6" name="5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7" name="6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Conector recto"/>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4" name="3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5" name="4 Marcador de pie de página"/>
          <p:cNvSpPr>
            <a:spLocks noGrp="1"/>
          </p:cNvSpPr>
          <p:nvPr>
            <p:ph type="ftr" sz="quarter" idx="11"/>
          </p:nvPr>
        </p:nvSpPr>
        <p:spPr/>
        <p:txBody>
          <a:bodyPr/>
          <a:lstStyle/>
          <a:p>
            <a:r>
              <a:rPr lang="es-CO"/>
              <a:t>Modelos de gestión de redes</a:t>
            </a:r>
          </a:p>
        </p:txBody>
      </p:sp>
      <p:sp>
        <p:nvSpPr>
          <p:cNvPr id="6" name="5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8" name="7 Marcador de contenido"/>
          <p:cNvSpPr>
            <a:spLocks noGrp="1"/>
          </p:cNvSpPr>
          <p:nvPr>
            <p:ph sz="quarter" idx="1"/>
          </p:nvPr>
        </p:nvSpPr>
        <p:spPr>
          <a:xfrm>
            <a:off x="457200" y="1219200"/>
            <a:ext cx="8229600" cy="493776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6400800" y="6355080"/>
            <a:ext cx="2286000" cy="365760"/>
          </a:xfrm>
        </p:spPr>
        <p:txBody>
          <a:bodyPr/>
          <a:lstStyle/>
          <a:p>
            <a:fld id="{4A27F6B7-84D4-48FB-9C5E-0CDA631582B1}" type="datetime1">
              <a:rPr lang="es-CO" smtClean="0"/>
              <a:t>4/11/2020</a:t>
            </a:fld>
            <a:endParaRPr lang="es-CO"/>
          </a:p>
        </p:txBody>
      </p:sp>
      <p:sp>
        <p:nvSpPr>
          <p:cNvPr id="5" name="4 Marcador de pie de página"/>
          <p:cNvSpPr>
            <a:spLocks noGrp="1"/>
          </p:cNvSpPr>
          <p:nvPr>
            <p:ph type="ftr" sz="quarter" idx="11"/>
          </p:nvPr>
        </p:nvSpPr>
        <p:spPr>
          <a:xfrm>
            <a:off x="2898648" y="6355080"/>
            <a:ext cx="3474720" cy="365760"/>
          </a:xfrm>
        </p:spPr>
        <p:txBody>
          <a:bodyPr/>
          <a:lstStyle/>
          <a:p>
            <a:r>
              <a:rPr lang="es-CO"/>
              <a:t>Modelos de gestión de redes</a:t>
            </a:r>
          </a:p>
        </p:txBody>
      </p:sp>
      <p:sp>
        <p:nvSpPr>
          <p:cNvPr id="6" name="5 Marcador de número de diapositiva"/>
          <p:cNvSpPr>
            <a:spLocks noGrp="1"/>
          </p:cNvSpPr>
          <p:nvPr>
            <p:ph type="sldNum" sz="quarter" idx="12"/>
          </p:nvPr>
        </p:nvSpPr>
        <p:spPr>
          <a:xfrm>
            <a:off x="1069848" y="6355080"/>
            <a:ext cx="1520952" cy="365760"/>
          </a:xfrm>
        </p:spPr>
        <p:txBody>
          <a:bodyPr/>
          <a:lstStyle/>
          <a:p>
            <a:fld id="{77981B8F-5062-45ED-82E9-09FF9E361506}" type="slidenum">
              <a:rPr lang="es-CO" smtClean="0"/>
              <a:t>‹Nº›</a:t>
            </a:fld>
            <a:endParaRPr lang="es-CO"/>
          </a:p>
        </p:txBody>
      </p:sp>
      <p:sp>
        <p:nvSpPr>
          <p:cNvPr id="7" name="6 Rectángulo"/>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CCD86F3-46BB-4EC6-9692-1EB425299D8B}" type="datetime1">
              <a:rPr lang="es-CO" smtClean="0"/>
              <a:t>4/11/2020</a:t>
            </a:fld>
            <a:endParaRPr lang="es-CO"/>
          </a:p>
        </p:txBody>
      </p:sp>
      <p:sp>
        <p:nvSpPr>
          <p:cNvPr id="6" name="5 Marcador de pie de página"/>
          <p:cNvSpPr>
            <a:spLocks noGrp="1"/>
          </p:cNvSpPr>
          <p:nvPr>
            <p:ph type="ftr" sz="quarter" idx="11"/>
          </p:nvPr>
        </p:nvSpPr>
        <p:spPr/>
        <p:txBody>
          <a:bodyPr/>
          <a:lstStyle/>
          <a:p>
            <a:r>
              <a:rPr lang="es-CO"/>
              <a:t>Modelos de gestión de redes</a:t>
            </a:r>
          </a:p>
        </p:txBody>
      </p:sp>
      <p:sp>
        <p:nvSpPr>
          <p:cNvPr id="7" name="6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9" name="8 Marcador de contenido"/>
          <p:cNvSpPr>
            <a:spLocks noGrp="1"/>
          </p:cNvSpPr>
          <p:nvPr>
            <p:ph sz="quarter" idx="1"/>
          </p:nvPr>
        </p:nvSpPr>
        <p:spPr>
          <a:xfrm>
            <a:off x="457200" y="1219200"/>
            <a:ext cx="4041648" cy="493776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1" name="10 Marcador de contenido"/>
          <p:cNvSpPr>
            <a:spLocks noGrp="1"/>
          </p:cNvSpPr>
          <p:nvPr>
            <p:ph sz="quarter" idx="2"/>
          </p:nvPr>
        </p:nvSpPr>
        <p:spPr>
          <a:xfrm>
            <a:off x="4632198" y="1216152"/>
            <a:ext cx="4041648" cy="493776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nchor="ctr"/>
          <a:lstStyle>
            <a:lvl1pPr>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7" name="6 Marcador de fecha"/>
          <p:cNvSpPr>
            <a:spLocks noGrp="1"/>
          </p:cNvSpPr>
          <p:nvPr>
            <p:ph type="dt" sz="half" idx="10"/>
          </p:nvPr>
        </p:nvSpPr>
        <p:spPr/>
        <p:txBody>
          <a:bodyPr/>
          <a:lstStyle/>
          <a:p>
            <a:fld id="{01AECFC9-A84F-44C0-A33D-9B3F551F8661}" type="datetime1">
              <a:rPr lang="es-CO" smtClean="0"/>
              <a:t>4/11/2020</a:t>
            </a:fld>
            <a:endParaRPr lang="es-CO"/>
          </a:p>
        </p:txBody>
      </p:sp>
      <p:sp>
        <p:nvSpPr>
          <p:cNvPr id="8" name="7 Marcador de pie de página"/>
          <p:cNvSpPr>
            <a:spLocks noGrp="1"/>
          </p:cNvSpPr>
          <p:nvPr>
            <p:ph type="ftr" sz="quarter" idx="11"/>
          </p:nvPr>
        </p:nvSpPr>
        <p:spPr/>
        <p:txBody>
          <a:bodyPr/>
          <a:lstStyle/>
          <a:p>
            <a:r>
              <a:rPr lang="es-CO"/>
              <a:t>Modelos de gestión de redes</a:t>
            </a:r>
          </a:p>
        </p:txBody>
      </p:sp>
      <p:sp>
        <p:nvSpPr>
          <p:cNvPr id="9" name="8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11" name="10 Marcador de contenido"/>
          <p:cNvSpPr>
            <a:spLocks noGrp="1"/>
          </p:cNvSpPr>
          <p:nvPr>
            <p:ph sz="quarter" idx="2"/>
          </p:nvPr>
        </p:nvSpPr>
        <p:spPr>
          <a:xfrm>
            <a:off x="457200" y="2133600"/>
            <a:ext cx="4038600" cy="40386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quarter" idx="4"/>
          </p:nvPr>
        </p:nvSpPr>
        <p:spPr>
          <a:xfrm>
            <a:off x="4648200" y="2133600"/>
            <a:ext cx="4038600" cy="40386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A7D4CD-445A-4496-AF56-D41852E9385D}"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EB6BEA2-8A60-444C-BFD8-D62D9BCEC6DB}" type="datetime1">
              <a:rPr lang="es-CO" smtClean="0"/>
              <a:t>4/11/2020</a:t>
            </a:fld>
            <a:endParaRPr lang="es-CO"/>
          </a:p>
        </p:txBody>
      </p:sp>
      <p:sp>
        <p:nvSpPr>
          <p:cNvPr id="3" name="2 Marcador de pie de página"/>
          <p:cNvSpPr>
            <a:spLocks noGrp="1"/>
          </p:cNvSpPr>
          <p:nvPr>
            <p:ph type="ftr" sz="quarter" idx="11"/>
          </p:nvPr>
        </p:nvSpPr>
        <p:spPr/>
        <p:txBody>
          <a:bodyPr/>
          <a:lstStyle/>
          <a:p>
            <a:r>
              <a:rPr lang="es-CO"/>
              <a:t>Modelos de gestión de redes</a:t>
            </a:r>
          </a:p>
        </p:txBody>
      </p:sp>
      <p:sp>
        <p:nvSpPr>
          <p:cNvPr id="4" name="3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5" name="4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p:txBody>
          <a:bodyPr/>
          <a:lstStyle/>
          <a:p>
            <a:fld id="{5A85109F-FB2E-40A2-9E4E-25E0220A4AFB}" type="datetime1">
              <a:rPr lang="es-CO" smtClean="0"/>
              <a:t>4/11/2020</a:t>
            </a:fld>
            <a:endParaRPr lang="es-CO"/>
          </a:p>
        </p:txBody>
      </p:sp>
      <p:sp>
        <p:nvSpPr>
          <p:cNvPr id="6" name="5 Marcador de pie de página"/>
          <p:cNvSpPr>
            <a:spLocks noGrp="1"/>
          </p:cNvSpPr>
          <p:nvPr>
            <p:ph type="ftr" sz="quarter" idx="11"/>
          </p:nvPr>
        </p:nvSpPr>
        <p:spPr/>
        <p:txBody>
          <a:bodyPr/>
          <a:lstStyle/>
          <a:p>
            <a:r>
              <a:rPr lang="es-CO"/>
              <a:t>Modelos de gestión de redes</a:t>
            </a:r>
          </a:p>
        </p:txBody>
      </p:sp>
      <p:sp>
        <p:nvSpPr>
          <p:cNvPr id="7" name="6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Conector recto"/>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contenido"/>
          <p:cNvSpPr>
            <a:spLocks noGrp="1"/>
          </p:cNvSpPr>
          <p:nvPr>
            <p:ph sz="quarter" idx="1"/>
          </p:nvPr>
        </p:nvSpPr>
        <p:spPr>
          <a:xfrm>
            <a:off x="304800" y="304800"/>
            <a:ext cx="5715000" cy="5715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p:txBody>
          <a:bodyPr/>
          <a:lstStyle/>
          <a:p>
            <a:fld id="{C78AD70B-2ED1-4EBD-9C31-8EC4C3BAD7B3}" type="datetime1">
              <a:rPr lang="es-CO" smtClean="0"/>
              <a:t>4/11/2020</a:t>
            </a:fld>
            <a:endParaRPr lang="es-CO"/>
          </a:p>
        </p:txBody>
      </p:sp>
      <p:sp>
        <p:nvSpPr>
          <p:cNvPr id="6" name="5 Marcador de pie de página"/>
          <p:cNvSpPr>
            <a:spLocks noGrp="1"/>
          </p:cNvSpPr>
          <p:nvPr>
            <p:ph type="ftr" sz="quarter" idx="11"/>
          </p:nvPr>
        </p:nvSpPr>
        <p:spPr/>
        <p:txBody>
          <a:bodyPr/>
          <a:lstStyle/>
          <a:p>
            <a:r>
              <a:rPr lang="es-CO"/>
              <a:t>Modelos de gestión de redes</a:t>
            </a:r>
          </a:p>
        </p:txBody>
      </p:sp>
      <p:sp>
        <p:nvSpPr>
          <p:cNvPr id="7" name="6 Marcador de número de diapositiva"/>
          <p:cNvSpPr>
            <a:spLocks noGrp="1"/>
          </p:cNvSpPr>
          <p:nvPr>
            <p:ph type="sldNum" sz="quarter" idx="12"/>
          </p:nvPr>
        </p:nvSpPr>
        <p:spPr/>
        <p:txBody>
          <a:bodyPr/>
          <a:lstStyle/>
          <a:p>
            <a:fld id="{77981B8F-5062-45ED-82E9-09FF9E361506}" type="slidenum">
              <a:rPr lang="es-CO" smtClean="0"/>
              <a:t>‹Nº›</a:t>
            </a:fld>
            <a:endParaRPr lang="es-CO"/>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152400"/>
            <a:ext cx="8229600" cy="990600"/>
          </a:xfrm>
          <a:prstGeom prst="rect">
            <a:avLst/>
          </a:prstGeom>
        </p:spPr>
        <p:txBody>
          <a:bodyPr vert="horz" anchor="b" anchorCtr="0">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3E40C2D2-F409-4283-AF27-3CEBDBA67E3F}" type="datetime1">
              <a:rPr lang="es-CO" smtClean="0"/>
              <a:t>4/11/2020</a:t>
            </a:fld>
            <a:endParaRPr lang="es-CO"/>
          </a:p>
        </p:txBody>
      </p:sp>
      <p:sp>
        <p:nvSpPr>
          <p:cNvPr id="3" name="2 Marcador de pie de página"/>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s-CO"/>
              <a:t>Modelos de gestión de redes</a:t>
            </a:r>
          </a:p>
        </p:txBody>
      </p:sp>
      <p:sp>
        <p:nvSpPr>
          <p:cNvPr id="23" name="22 Marcador de número de diapositiva"/>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7981B8F-5062-45ED-82E9-09FF9E361506}" type="slidenum">
              <a:rPr lang="es-CO" smtClean="0"/>
              <a:t>‹Nº›</a:t>
            </a:fld>
            <a:endParaRPr lang="es-CO"/>
          </a:p>
        </p:txBody>
      </p:sp>
      <p:sp>
        <p:nvSpPr>
          <p:cNvPr id="28" name="2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Conector recto"/>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itu.int/en/ITU-T/asn1/Documents/chap7.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https://www.oss.com/asn1/resources/asn1-made-simple/introduction.html?gclid=CjwKCAjwwab7BRBAEiwAapqpTN_SG4kzK0DtPWNBryxOxjKJidoNyXzUsYLU34lhk3oKHkELQwo9XhoCZlsQAvD_BwE" TargetMode="Externa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CO" b="1" dirty="0">
                <a:solidFill>
                  <a:srgbClr val="0070C0"/>
                </a:solidFill>
              </a:rPr>
              <a:t>Modelos de gestión de redes</a:t>
            </a:r>
            <a:br>
              <a:rPr lang="es-CO" b="1" dirty="0">
                <a:solidFill>
                  <a:srgbClr val="0070C0"/>
                </a:solidFill>
              </a:rPr>
            </a:br>
            <a:r>
              <a:rPr lang="es-CO" sz="2700" b="1" dirty="0">
                <a:solidFill>
                  <a:schemeClr val="accent2">
                    <a:lumMod val="75000"/>
                  </a:schemeClr>
                </a:solidFill>
              </a:rPr>
              <a:t>Marco conceptual</a:t>
            </a:r>
          </a:p>
        </p:txBody>
      </p:sp>
      <p:sp>
        <p:nvSpPr>
          <p:cNvPr id="3" name="2 Subtítulo"/>
          <p:cNvSpPr>
            <a:spLocks noGrp="1"/>
          </p:cNvSpPr>
          <p:nvPr>
            <p:ph type="subTitle" idx="1"/>
          </p:nvPr>
        </p:nvSpPr>
        <p:spPr/>
        <p:txBody>
          <a:bodyPr/>
          <a:lstStyle/>
          <a:p>
            <a:r>
              <a:rPr lang="es-CO" b="1" dirty="0"/>
              <a:t>Gestión de redes telemáticas</a:t>
            </a:r>
          </a:p>
        </p:txBody>
      </p:sp>
    </p:spTree>
    <p:extLst>
      <p:ext uri="{BB962C8B-B14F-4D97-AF65-F5344CB8AC3E}">
        <p14:creationId xmlns:p14="http://schemas.microsoft.com/office/powerpoint/2010/main" val="1516913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10</a:t>
            </a:fld>
            <a:endParaRPr lang="es-CO"/>
          </a:p>
        </p:txBody>
      </p:sp>
      <p:sp>
        <p:nvSpPr>
          <p:cNvPr id="6" name="5 Marcador de contenido"/>
          <p:cNvSpPr>
            <a:spLocks noGrp="1"/>
          </p:cNvSpPr>
          <p:nvPr>
            <p:ph sz="quarter" idx="1"/>
          </p:nvPr>
        </p:nvSpPr>
        <p:spPr/>
        <p:txBody>
          <a:bodyPr>
            <a:normAutofit fontScale="70000" lnSpcReduction="20000"/>
          </a:bodyPr>
          <a:lstStyle/>
          <a:p>
            <a:r>
              <a:rPr lang="es-CO" dirty="0">
                <a:solidFill>
                  <a:srgbClr val="0070C0"/>
                </a:solidFill>
              </a:rPr>
              <a:t>Elementos que intervienen:</a:t>
            </a:r>
          </a:p>
          <a:p>
            <a:pPr marL="531813" indent="-273050"/>
            <a:r>
              <a:rPr lang="es-CO" sz="3100" dirty="0">
                <a:solidFill>
                  <a:srgbClr val="00B0F0"/>
                </a:solidFill>
              </a:rPr>
              <a:t>Estructura de datos</a:t>
            </a:r>
            <a:r>
              <a:rPr lang="es-CO" sz="2400" dirty="0">
                <a:solidFill>
                  <a:srgbClr val="00B0F0"/>
                </a:solidFill>
              </a:rPr>
              <a:t>: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531813" indent="-273050"/>
            <a:r>
              <a:rPr lang="es-CO" sz="2400" b="1" dirty="0"/>
              <a:t>Tipos de Tipos de Datos:</a:t>
            </a:r>
          </a:p>
          <a:p>
            <a:pPr marL="715963" indent="-182563"/>
            <a:r>
              <a:rPr lang="es-CO" sz="2300" dirty="0">
                <a:latin typeface="Arial" panose="020B0604020202020204" pitchFamily="34" charset="0"/>
                <a:cs typeface="Arial" panose="020B0604020202020204" pitchFamily="34" charset="0"/>
              </a:rPr>
              <a:t>ASN.1</a:t>
            </a:r>
            <a:r>
              <a:rPr lang="es-CO" sz="2300" dirty="0"/>
              <a:t> es una notación para tipos de datos abstractos y sus valores. </a:t>
            </a:r>
          </a:p>
          <a:p>
            <a:pPr marL="715963" indent="-182563"/>
            <a:r>
              <a:rPr lang="es-CO" sz="2300" dirty="0"/>
              <a:t>Un tipo (elemento), se puede ver como una colección de valores (atributos), que puede ser infinito. </a:t>
            </a:r>
          </a:p>
          <a:p>
            <a:pPr marL="715963" indent="-182563"/>
            <a:r>
              <a:rPr lang="es-CO" sz="2300" dirty="0"/>
              <a:t>(4) categorías: primitivos, estructurado, definidos y etiquetados.</a:t>
            </a:r>
          </a:p>
          <a:p>
            <a:pPr marL="1082675" indent="-182563"/>
            <a:r>
              <a:rPr lang="es-CO" sz="2100" dirty="0"/>
              <a:t>Primitivos: son tipos autónomos sin componentes que incluyen a los INTEGER, OCTET, STRING, OBJECT IDENTIFIER y NULL.</a:t>
            </a:r>
          </a:p>
          <a:p>
            <a:pPr marL="1082675" indent="-182563"/>
            <a:r>
              <a:rPr lang="es-CO" sz="2100" dirty="0"/>
              <a:t>Estructurados:  SEQUENCE y SEQUENCE OF, definen tablas y filas (entradas) dentro de dichas tablas. Por convención, los nombres para los objetos tabla terminan con el sufijo </a:t>
            </a:r>
            <a:r>
              <a:rPr lang="es-CO" sz="2100" dirty="0" err="1"/>
              <a:t>Table</a:t>
            </a:r>
            <a:r>
              <a:rPr lang="es-CO" sz="2100" dirty="0"/>
              <a:t>, y los nombres para las filas terminan con el sufijo </a:t>
            </a:r>
            <a:r>
              <a:rPr lang="es-CO" sz="2100" dirty="0" err="1"/>
              <a:t>Entry</a:t>
            </a:r>
            <a:r>
              <a:rPr lang="es-CO" sz="2100" dirty="0"/>
              <a:t>.</a:t>
            </a:r>
          </a:p>
          <a:p>
            <a:pPr marL="1082675" indent="-182563"/>
            <a:r>
              <a:rPr lang="es-CO" sz="2100" dirty="0"/>
              <a:t>Definidos:  incluyen </a:t>
            </a:r>
            <a:r>
              <a:rPr lang="es-CO" sz="2100" dirty="0" err="1"/>
              <a:t>NetworkAddress</a:t>
            </a:r>
            <a:r>
              <a:rPr lang="es-CO" sz="2100" dirty="0"/>
              <a:t>, </a:t>
            </a:r>
            <a:r>
              <a:rPr lang="es-CO" sz="2100" dirty="0" err="1"/>
              <a:t>IpAddress</a:t>
            </a:r>
            <a:r>
              <a:rPr lang="es-CO" sz="2100" dirty="0"/>
              <a:t>, </a:t>
            </a:r>
            <a:r>
              <a:rPr lang="es-CO" sz="2100" dirty="0" err="1"/>
              <a:t>Counter</a:t>
            </a:r>
            <a:r>
              <a:rPr lang="es-CO" sz="2100" dirty="0"/>
              <a:t>, Gauge, </a:t>
            </a:r>
            <a:r>
              <a:rPr lang="es-CO" sz="2100" dirty="0" err="1"/>
              <a:t>TimeTicks</a:t>
            </a:r>
            <a:r>
              <a:rPr lang="es-CO" sz="2100" dirty="0"/>
              <a:t>, y Opaque.</a:t>
            </a:r>
          </a:p>
          <a:p>
            <a:pPr marL="1158875" indent="-260350" fontAlgn="base">
              <a:buFont typeface="Wingdings" panose="05000000000000000000" pitchFamily="2" charset="2"/>
              <a:buChar char="Ø"/>
            </a:pPr>
            <a:r>
              <a:rPr lang="es-CO" sz="2100" dirty="0"/>
              <a:t>Etiquetados:  empleadas generalmente para activar el sistema de recepción para decodificar correctamente los valores de varios tipos de datos, que determina un protocolo que se puede transmitir en cualquier momento dado: </a:t>
            </a:r>
          </a:p>
          <a:p>
            <a:pPr marL="1444625" indent="-285750" fontAlgn="base">
              <a:buFont typeface="Arial" panose="020B0604020202020204" pitchFamily="34" charset="0"/>
              <a:buChar char="•"/>
            </a:pPr>
            <a:r>
              <a:rPr lang="es-CO" sz="2100" dirty="0"/>
              <a:t>Universal: para tipos de datos generales, como “</a:t>
            </a:r>
            <a:r>
              <a:rPr lang="es-CO" sz="2100" dirty="0" err="1"/>
              <a:t>Boolean</a:t>
            </a:r>
            <a:r>
              <a:rPr lang="es-CO" sz="2100" dirty="0"/>
              <a:t>”, “</a:t>
            </a:r>
            <a:r>
              <a:rPr lang="es-CO" sz="2100" dirty="0" err="1"/>
              <a:t>Integer</a:t>
            </a:r>
            <a:r>
              <a:rPr lang="es-CO" sz="2100" dirty="0"/>
              <a:t>” y “Real”.</a:t>
            </a:r>
          </a:p>
          <a:p>
            <a:pPr marL="1444625" indent="-285750" defTabSz="1889125" fontAlgn="base">
              <a:buFont typeface="Arial" panose="020B0604020202020204" pitchFamily="34" charset="0"/>
              <a:buChar char="•"/>
            </a:pPr>
            <a:r>
              <a:rPr lang="es-CO" sz="2100" dirty="0"/>
              <a:t>Aplicación: definidos para la aplicación específica.</a:t>
            </a:r>
          </a:p>
          <a:p>
            <a:pPr marL="1444625" indent="-285750" defTabSz="1889125" fontAlgn="base">
              <a:buFont typeface="Arial" panose="020B0604020202020204" pitchFamily="34" charset="0"/>
              <a:buChar char="•"/>
            </a:pPr>
            <a:r>
              <a:rPr lang="es-CO" sz="2100" dirty="0"/>
              <a:t>Especifico al contexto: definidos para el contexto local en que se usan estos tipos.</a:t>
            </a:r>
          </a:p>
          <a:p>
            <a:pPr marL="1444625" indent="-285750" defTabSz="1889125" fontAlgn="base">
              <a:buFont typeface="Arial" panose="020B0604020202020204" pitchFamily="34" charset="0"/>
              <a:buChar char="•"/>
            </a:pPr>
            <a:r>
              <a:rPr lang="es-CO" sz="2100" dirty="0"/>
              <a:t>Privado: definidos por el usuario</a:t>
            </a:r>
          </a:p>
          <a:p>
            <a:pPr marL="1082675" indent="-182563"/>
            <a:endParaRPr lang="es-CO" sz="1800" dirty="0"/>
          </a:p>
        </p:txBody>
      </p:sp>
    </p:spTree>
    <p:extLst>
      <p:ext uri="{BB962C8B-B14F-4D97-AF65-F5344CB8AC3E}">
        <p14:creationId xmlns:p14="http://schemas.microsoft.com/office/powerpoint/2010/main" val="3836413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11</a:t>
            </a:fld>
            <a:endParaRPr lang="es-CO"/>
          </a:p>
        </p:txBody>
      </p:sp>
      <p:sp>
        <p:nvSpPr>
          <p:cNvPr id="6" name="5 Marcador de contenido"/>
          <p:cNvSpPr>
            <a:spLocks noGrp="1"/>
          </p:cNvSpPr>
          <p:nvPr>
            <p:ph sz="quarter" idx="1"/>
          </p:nvPr>
        </p:nvSpPr>
        <p:spPr/>
        <p:txBody>
          <a:bodyPr>
            <a:normAutofit fontScale="92500" lnSpcReduction="10000"/>
          </a:bodyPr>
          <a:lstStyle/>
          <a:p>
            <a:r>
              <a:rPr lang="es-CO" dirty="0">
                <a:solidFill>
                  <a:srgbClr val="0070C0"/>
                </a:solidFill>
              </a:rPr>
              <a:t>Elementos que intervienen:</a:t>
            </a:r>
          </a:p>
          <a:p>
            <a:pPr marL="531813" indent="-273050"/>
            <a:r>
              <a:rPr lang="es-CO" dirty="0">
                <a:solidFill>
                  <a:srgbClr val="00B0F0"/>
                </a:solidFill>
              </a:rPr>
              <a:t>Estructura de datos</a:t>
            </a:r>
            <a:r>
              <a:rPr lang="es-CO" sz="2400" dirty="0">
                <a:solidFill>
                  <a:srgbClr val="00B0F0"/>
                </a:solidFill>
              </a:rPr>
              <a:t>: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715963" indent="-182563"/>
            <a:r>
              <a:rPr lang="es-CO" sz="1800" b="1" dirty="0"/>
              <a:t>Codificación BER</a:t>
            </a:r>
          </a:p>
          <a:p>
            <a:pPr marL="898525" indent="-182563"/>
            <a:r>
              <a:rPr lang="es-CO" sz="1800" dirty="0"/>
              <a:t>Son las reglas definidas originalmente en el estándar ASN.1 para codificar información de abstracción en un conjunto de bits único para que pueda ser interpretado en cualquier equipo de igual forma. </a:t>
            </a:r>
          </a:p>
          <a:p>
            <a:pPr marL="898525" indent="-182563"/>
            <a:r>
              <a:rPr lang="es-CO" sz="1800" dirty="0"/>
              <a:t>Las reglas, denominadas sintaxis de transferencia en el contexto de ASN.1, especifican las secuencias de octetos exactas para codificar un elemento de datos dado. </a:t>
            </a:r>
          </a:p>
          <a:p>
            <a:pPr marL="898525" indent="-182563"/>
            <a:r>
              <a:rPr lang="es-CO" sz="1800" dirty="0"/>
              <a:t>Estructura de la longitud de información. Representaciones para tipos de datos básicos. Medios para definir tipos complejos </a:t>
            </a:r>
            <a:r>
              <a:rPr lang="es-CO" sz="1800" dirty="0" err="1"/>
              <a:t>ó</a:t>
            </a:r>
            <a:r>
              <a:rPr lang="es-CO" sz="1800" dirty="0"/>
              <a:t> compuestos basados en más tipos primitivos.</a:t>
            </a:r>
            <a:r>
              <a:rPr lang="es-CO" sz="1800" b="1" dirty="0"/>
              <a:t> </a:t>
            </a:r>
          </a:p>
          <a:p>
            <a:pPr marL="715963" indent="-182563"/>
            <a:r>
              <a:rPr lang="es-CO" sz="1800" b="1" dirty="0"/>
              <a:t>Formato BER</a:t>
            </a:r>
          </a:p>
          <a:p>
            <a:pPr marL="1082675" indent="-184150"/>
            <a:r>
              <a:rPr lang="es-CO" sz="1800" dirty="0"/>
              <a:t>detalla un formato auto-descriptivo y auto-</a:t>
            </a:r>
            <a:r>
              <a:rPr lang="es-CO" sz="1800" dirty="0" err="1"/>
              <a:t>delimitativo</a:t>
            </a:r>
            <a:r>
              <a:rPr lang="es-CO" sz="1800" dirty="0"/>
              <a:t> para codificar las estructuras de datos ASN.1, donde cada elemento de datos está codificado por un identificador de tipos, una descripción longitud, los elementos de datos actuales, donde sea necesario y un marcador de fin-de-contenido</a:t>
            </a:r>
          </a:p>
          <a:p>
            <a:pPr marL="715963" indent="-182563"/>
            <a:endParaRPr lang="es-CO" sz="1800" dirty="0"/>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307723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12</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715963" indent="-182563"/>
            <a:r>
              <a:rPr lang="es-CO" sz="1800" b="1" dirty="0"/>
              <a:t>Formato BER</a:t>
            </a:r>
          </a:p>
          <a:p>
            <a:pPr marL="898525" indent="-182563"/>
            <a:r>
              <a:rPr lang="es-CO" sz="1800" dirty="0"/>
              <a:t>(3) campos:    </a:t>
            </a:r>
            <a:r>
              <a:rPr lang="es-CO" sz="1800" dirty="0">
                <a:solidFill>
                  <a:srgbClr val="FFC000"/>
                </a:solidFill>
              </a:rPr>
              <a:t>TLV (Tipo-Longitud-Valor).</a:t>
            </a:r>
          </a:p>
          <a:p>
            <a:pPr marL="898525" indent="-182563"/>
            <a:r>
              <a:rPr lang="es-CO" sz="1800" dirty="0"/>
              <a:t> </a:t>
            </a:r>
            <a:r>
              <a:rPr lang="es-CO" sz="1800" dirty="0">
                <a:solidFill>
                  <a:srgbClr val="FFC000"/>
                </a:solidFill>
              </a:rPr>
              <a:t>TYPE</a:t>
            </a:r>
            <a:r>
              <a:rPr lang="es-CO" sz="1800" dirty="0"/>
              <a:t>: el campo Tipo contiene una identificación para la estructura codificada,  codifica la etiqueta de ASN.1 (tanto la clase como el número) para el tipo de dato contenido en el campo Valor. Los posibles valores en bits que puede tener el campo TYPE: los dos (2) primeros bits que indican la clase de datos: Universal:00,  privado: 10</a:t>
            </a:r>
          </a:p>
          <a:p>
            <a:pPr marL="898525" indent="-182563"/>
            <a:r>
              <a:rPr lang="es-CO" sz="1800" dirty="0">
                <a:solidFill>
                  <a:srgbClr val="FFC000"/>
                </a:solidFill>
              </a:rPr>
              <a:t>Longitud</a:t>
            </a:r>
            <a:r>
              <a:rPr lang="es-CO" sz="1800" dirty="0"/>
              <a:t>:  indica cuantos bytes ocupa el valor, si el primer bit vale cero, el campo longitud ocupa un byte. En caso de que el primer bit valga 1, los 7 bits restantes indican la longitud del propio campo longitud.</a:t>
            </a:r>
          </a:p>
          <a:p>
            <a:pPr marL="898525" indent="-182563"/>
            <a:r>
              <a:rPr lang="es-CO" sz="1800" dirty="0">
                <a:solidFill>
                  <a:srgbClr val="FFC000"/>
                </a:solidFill>
              </a:rPr>
              <a:t>Valor:  </a:t>
            </a:r>
            <a:r>
              <a:rPr lang="es-CO" sz="1800" dirty="0"/>
              <a:t>se introduce el valor concreto del objeto al que se refiere el punto anterior. El campo valor puede contener cero o más octetos, los cuales trasportan los valores de los datos.</a:t>
            </a:r>
          </a:p>
          <a:p>
            <a:pPr marL="898525" indent="-182563"/>
            <a:endParaRPr lang="es-CO" sz="1800" dirty="0"/>
          </a:p>
          <a:p>
            <a:pPr marL="898525" indent="-182563"/>
            <a:endParaRPr lang="es-CO" sz="1800" dirty="0"/>
          </a:p>
          <a:p>
            <a:pPr marL="715963" indent="-182563"/>
            <a:endParaRPr lang="es-CO" sz="1800" dirty="0"/>
          </a:p>
          <a:p>
            <a:pPr marL="715963" indent="-182563"/>
            <a:endParaRPr lang="es-CO" sz="1800" dirty="0"/>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1771098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13</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715963" indent="-182563"/>
            <a:r>
              <a:rPr lang="es-CO" sz="1800" b="1" dirty="0"/>
              <a:t>Ej. Formato BER </a:t>
            </a:r>
          </a:p>
          <a:p>
            <a:pPr marL="898525" indent="-182563"/>
            <a:endParaRPr lang="es-CO" sz="1800" dirty="0"/>
          </a:p>
          <a:p>
            <a:pPr marL="898525" indent="-182563"/>
            <a:endParaRPr lang="es-CO" sz="1800" dirty="0"/>
          </a:p>
          <a:p>
            <a:pPr marL="715963" indent="-182563"/>
            <a:endParaRPr lang="es-CO" sz="1800" dirty="0"/>
          </a:p>
          <a:p>
            <a:pPr marL="715963" indent="-182563"/>
            <a:endParaRPr lang="es-CO" sz="1800" dirty="0"/>
          </a:p>
          <a:p>
            <a:pPr marL="715963" indent="-182563"/>
            <a:endParaRPr lang="es-CO" sz="1800" dirty="0"/>
          </a:p>
          <a:p>
            <a:pPr marL="715963" indent="-182563"/>
            <a:endParaRPr lang="es-CO" sz="1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12408" y="2250584"/>
            <a:ext cx="4804008" cy="3933557"/>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7" name="6 Flecha derecha"/>
          <p:cNvSpPr/>
          <p:nvPr/>
        </p:nvSpPr>
        <p:spPr>
          <a:xfrm>
            <a:off x="2339752" y="241709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844885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14</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806450" indent="-273050"/>
            <a:r>
              <a:rPr lang="es-CO" sz="2000" dirty="0"/>
              <a:t>De ANS. </a:t>
            </a:r>
            <a:r>
              <a:rPr lang="es-CO" sz="2000" dirty="0">
                <a:latin typeface="Arial" panose="020B0604020202020204" pitchFamily="34" charset="0"/>
                <a:cs typeface="Arial" panose="020B0604020202020204" pitchFamily="34" charset="0"/>
              </a:rPr>
              <a:t>1</a:t>
            </a:r>
            <a:r>
              <a:rPr lang="es-CO" sz="2000" dirty="0"/>
              <a:t> salen las estructuras para los diferentes protocolos de gestión.</a:t>
            </a:r>
          </a:p>
          <a:p>
            <a:pPr marL="989013" indent="-273050">
              <a:tabLst>
                <a:tab pos="1082675" algn="l"/>
              </a:tabLst>
            </a:pPr>
            <a:r>
              <a:rPr lang="es-CO" sz="1800" dirty="0"/>
              <a:t>De ahí resulta </a:t>
            </a:r>
            <a:r>
              <a:rPr lang="es-CO" sz="1800" b="1" dirty="0"/>
              <a:t>SMI</a:t>
            </a:r>
            <a:r>
              <a:rPr lang="es-CO" sz="1800" dirty="0"/>
              <a:t> </a:t>
            </a:r>
            <a:r>
              <a:rPr lang="es-CO" sz="1800" dirty="0">
                <a:solidFill>
                  <a:srgbClr val="FFC000"/>
                </a:solidFill>
              </a:rPr>
              <a:t>( </a:t>
            </a:r>
            <a:r>
              <a:rPr lang="es-CO" sz="1800" dirty="0" err="1">
                <a:solidFill>
                  <a:srgbClr val="FFC000"/>
                </a:solidFill>
              </a:rPr>
              <a:t>Structure</a:t>
            </a:r>
            <a:r>
              <a:rPr lang="es-CO" sz="1800" dirty="0">
                <a:solidFill>
                  <a:srgbClr val="FFC000"/>
                </a:solidFill>
              </a:rPr>
              <a:t> of </a:t>
            </a:r>
            <a:r>
              <a:rPr lang="es-CO" sz="1800" dirty="0" err="1">
                <a:solidFill>
                  <a:srgbClr val="FFC000"/>
                </a:solidFill>
              </a:rPr>
              <a:t>Mangement</a:t>
            </a:r>
            <a:r>
              <a:rPr lang="es-CO" sz="1800" dirty="0">
                <a:solidFill>
                  <a:srgbClr val="FFC000"/>
                </a:solidFill>
              </a:rPr>
              <a:t> </a:t>
            </a:r>
            <a:r>
              <a:rPr lang="es-CO" sz="1800" dirty="0" err="1">
                <a:solidFill>
                  <a:srgbClr val="FFC000"/>
                </a:solidFill>
              </a:rPr>
              <a:t>Information</a:t>
            </a:r>
            <a:r>
              <a:rPr lang="es-CO" sz="1800" dirty="0"/>
              <a:t>) de TCP/I, donde cada objeto a gestionar debe ser representado por un objeto. </a:t>
            </a:r>
          </a:p>
          <a:p>
            <a:pPr marL="989013" indent="-273050">
              <a:tabLst>
                <a:tab pos="1082675" algn="l"/>
              </a:tabLst>
            </a:pPr>
            <a:r>
              <a:rPr lang="es-CO" sz="1800" dirty="0"/>
              <a:t>El </a:t>
            </a:r>
            <a:r>
              <a:rPr lang="es-CO" sz="1800" b="1" dirty="0"/>
              <a:t>MIB</a:t>
            </a:r>
            <a:r>
              <a:rPr lang="es-CO" sz="1800" dirty="0"/>
              <a:t> (</a:t>
            </a:r>
            <a:r>
              <a:rPr lang="es-CO" sz="1800" dirty="0">
                <a:solidFill>
                  <a:srgbClr val="FFC000"/>
                </a:solidFill>
              </a:rPr>
              <a:t>Management </a:t>
            </a:r>
            <a:r>
              <a:rPr lang="es-CO" sz="1800" dirty="0" err="1">
                <a:solidFill>
                  <a:srgbClr val="FFC000"/>
                </a:solidFill>
              </a:rPr>
              <a:t>Information</a:t>
            </a:r>
            <a:r>
              <a:rPr lang="es-CO" sz="1800" dirty="0">
                <a:solidFill>
                  <a:srgbClr val="FFC000"/>
                </a:solidFill>
              </a:rPr>
              <a:t> Base</a:t>
            </a:r>
            <a:r>
              <a:rPr lang="es-CO" sz="1800" dirty="0"/>
              <a:t>) es una colección estructurada de objetos.</a:t>
            </a:r>
          </a:p>
          <a:p>
            <a:pPr marL="989013" indent="-273050">
              <a:tabLst>
                <a:tab pos="1082675" algn="l"/>
              </a:tabLst>
            </a:pPr>
            <a:r>
              <a:rPr lang="es-CO" sz="1800" dirty="0"/>
              <a:t>Cada nodo en el sistema será mantenido en el MIB, que reflejará el estado del recurso gestionado en ese nodo. </a:t>
            </a:r>
            <a:r>
              <a:rPr lang="es-CO" sz="1800" dirty="0">
                <a:sym typeface="Wingdings" panose="05000000000000000000" pitchFamily="2" charset="2"/>
              </a:rPr>
              <a:t></a:t>
            </a:r>
            <a:r>
              <a:rPr lang="es-CO" sz="1800" dirty="0"/>
              <a:t>BD distribuida.</a:t>
            </a:r>
          </a:p>
          <a:p>
            <a:pPr marL="989013" indent="-273050">
              <a:tabLst>
                <a:tab pos="1082675" algn="l"/>
              </a:tabLst>
            </a:pPr>
            <a:r>
              <a:rPr lang="es-CO" sz="1800" dirty="0"/>
              <a:t>Para que esto sea posible, se necesita un esquema común de representación que soporte la </a:t>
            </a:r>
            <a:r>
              <a:rPr lang="es-CO" sz="1800" dirty="0" err="1"/>
              <a:t>interoperatibilidad</a:t>
            </a:r>
            <a:r>
              <a:rPr lang="es-CO" sz="1800" dirty="0"/>
              <a:t> entre los nodos.</a:t>
            </a:r>
          </a:p>
          <a:p>
            <a:pPr marL="715963" indent="-182563"/>
            <a:r>
              <a:rPr lang="es-CO" sz="1800" i="1" dirty="0"/>
              <a:t>Se tratará en detalle más adelante….en Protocolos de gestión de TCP/IP</a:t>
            </a:r>
          </a:p>
          <a:p>
            <a:pPr marL="715963" indent="-182563"/>
            <a:endParaRPr lang="es-CO" sz="1800" i="1" dirty="0"/>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126955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15</a:t>
            </a:fld>
            <a:endParaRPr lang="es-CO"/>
          </a:p>
        </p:txBody>
      </p:sp>
      <p:sp>
        <p:nvSpPr>
          <p:cNvPr id="6" name="5 Marcador de contenido"/>
          <p:cNvSpPr>
            <a:spLocks noGrp="1"/>
          </p:cNvSpPr>
          <p:nvPr>
            <p:ph sz="quarter" idx="1"/>
          </p:nvPr>
        </p:nvSpPr>
        <p:spPr/>
        <p:txBody>
          <a:bodyPr>
            <a:normAutofit fontScale="92500" lnSpcReduction="10000"/>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715963" indent="-182563"/>
            <a:r>
              <a:rPr lang="es-CO" sz="2400" b="1" i="1" dirty="0"/>
              <a:t>Estandarización:</a:t>
            </a:r>
          </a:p>
          <a:p>
            <a:pPr marL="715963" indent="-182563"/>
            <a:r>
              <a:rPr lang="en-US" sz="1700" i="1" dirty="0"/>
              <a:t>ASN.1 was first standardized in 1984 by the CCITT (International Telegraph and Telephone Consultative Committee, now called ITU-</a:t>
            </a:r>
            <a:r>
              <a:rPr lang="en-US" sz="1700" i="1" dirty="0" err="1"/>
              <a:t>T,International</a:t>
            </a:r>
            <a:r>
              <a:rPr lang="en-US" sz="1700" i="1" dirty="0"/>
              <a:t> Telecommunication Union - Telecommunication Standardization Sector) under the name "X.409 Recommendation". A little later, ISO (International Organization for Standardization) chose to adopt this notation and split this recommendation into two separate documents: the abstract syntax (ASN.1) and the encoding rules (BER). In 1985, the CCITT decided to collaborate with ISO on these two documents.</a:t>
            </a:r>
            <a:endParaRPr lang="es-CO" sz="1700" i="1" dirty="0"/>
          </a:p>
          <a:p>
            <a:pPr marL="895350" indent="-182563"/>
            <a:r>
              <a:rPr lang="es-CO" sz="1800" i="1" dirty="0" err="1"/>
              <a:t>For</a:t>
            </a:r>
            <a:r>
              <a:rPr lang="es-CO" sz="1800" i="1" dirty="0"/>
              <a:t> </a:t>
            </a:r>
            <a:r>
              <a:rPr lang="es-CO" sz="1800" i="1" dirty="0" err="1"/>
              <a:t>the</a:t>
            </a:r>
            <a:r>
              <a:rPr lang="es-CO" sz="1800" i="1" dirty="0"/>
              <a:t> </a:t>
            </a:r>
            <a:r>
              <a:rPr lang="es-CO" sz="1800" i="1" dirty="0" err="1"/>
              <a:t>last</a:t>
            </a:r>
            <a:r>
              <a:rPr lang="es-CO" sz="1800" i="1" dirty="0"/>
              <a:t> </a:t>
            </a:r>
            <a:r>
              <a:rPr lang="es-CO" sz="1800" i="1" dirty="0" err="1"/>
              <a:t>version</a:t>
            </a:r>
            <a:r>
              <a:rPr lang="es-CO" sz="1800" i="1" dirty="0"/>
              <a:t> (</a:t>
            </a:r>
            <a:r>
              <a:rPr lang="es-CO" sz="1800" i="1" dirty="0" err="1"/>
              <a:t>available</a:t>
            </a:r>
            <a:r>
              <a:rPr lang="es-CO" sz="1800" i="1" dirty="0"/>
              <a:t> </a:t>
            </a:r>
            <a:r>
              <a:rPr lang="es-CO" sz="1800" i="1" dirty="0" err="1"/>
              <a:t>since</a:t>
            </a:r>
            <a:r>
              <a:rPr lang="es-CO" sz="1800" i="1" dirty="0"/>
              <a:t> </a:t>
            </a:r>
            <a:r>
              <a:rPr lang="es-CO" sz="1800" i="1" dirty="0" err="1"/>
              <a:t>end</a:t>
            </a:r>
            <a:r>
              <a:rPr lang="es-CO" sz="1800" i="1" dirty="0"/>
              <a:t> </a:t>
            </a:r>
            <a:r>
              <a:rPr lang="es-CO" sz="1800" i="1" dirty="0" err="1"/>
              <a:t>of</a:t>
            </a:r>
            <a:r>
              <a:rPr lang="es-CO" sz="1800" i="1" dirty="0"/>
              <a:t> 2008), </a:t>
            </a:r>
            <a:r>
              <a:rPr lang="es-CO" sz="1800" i="1" dirty="0" err="1"/>
              <a:t>the</a:t>
            </a:r>
            <a:r>
              <a:rPr lang="es-CO" sz="1800" i="1" dirty="0"/>
              <a:t> ISO 8824 standard </a:t>
            </a:r>
            <a:r>
              <a:rPr lang="es-CO" sz="1800" i="1" dirty="0" err="1"/>
              <a:t>was</a:t>
            </a:r>
            <a:r>
              <a:rPr lang="es-CO" sz="1800" i="1" dirty="0"/>
              <a:t> </a:t>
            </a:r>
            <a:r>
              <a:rPr lang="es-CO" sz="1800" i="1" dirty="0" err="1"/>
              <a:t>split</a:t>
            </a:r>
            <a:r>
              <a:rPr lang="es-CO" sz="1800" i="1" dirty="0"/>
              <a:t> </a:t>
            </a:r>
            <a:r>
              <a:rPr lang="es-CO" sz="1800" i="1" dirty="0" err="1"/>
              <a:t>into</a:t>
            </a:r>
            <a:r>
              <a:rPr lang="es-CO" sz="1800" i="1" dirty="0"/>
              <a:t> </a:t>
            </a:r>
            <a:r>
              <a:rPr lang="es-CO" sz="1800" i="1" dirty="0" err="1"/>
              <a:t>four</a:t>
            </a:r>
            <a:r>
              <a:rPr lang="es-CO" sz="1800" i="1" dirty="0"/>
              <a:t> </a:t>
            </a:r>
            <a:r>
              <a:rPr lang="es-CO" sz="1800" i="1" dirty="0" err="1"/>
              <a:t>parts</a:t>
            </a:r>
            <a:r>
              <a:rPr lang="es-CO" sz="1800" i="1" dirty="0"/>
              <a:t>: </a:t>
            </a:r>
          </a:p>
          <a:p>
            <a:pPr marL="982663" indent="-87313"/>
            <a:r>
              <a:rPr lang="es-CO" sz="1800" i="1" dirty="0"/>
              <a:t>ISO 8824-1 | ITU-T X.680: </a:t>
            </a:r>
            <a:r>
              <a:rPr lang="es-CO" sz="1800" i="1" dirty="0" err="1"/>
              <a:t>Specification</a:t>
            </a:r>
            <a:r>
              <a:rPr lang="es-CO" sz="1800" i="1" dirty="0"/>
              <a:t> </a:t>
            </a:r>
            <a:r>
              <a:rPr lang="es-CO" sz="1800" i="1" dirty="0" err="1"/>
              <a:t>of</a:t>
            </a:r>
            <a:r>
              <a:rPr lang="es-CO" sz="1800" i="1" dirty="0"/>
              <a:t> </a:t>
            </a:r>
            <a:r>
              <a:rPr lang="es-CO" sz="1800" i="1" dirty="0" err="1"/>
              <a:t>basic</a:t>
            </a:r>
            <a:r>
              <a:rPr lang="es-CO" sz="1800" i="1" dirty="0"/>
              <a:t> </a:t>
            </a:r>
            <a:r>
              <a:rPr lang="es-CO" sz="1800" i="1" dirty="0" err="1"/>
              <a:t>notation</a:t>
            </a:r>
            <a:r>
              <a:rPr lang="es-CO" sz="1800" i="1" dirty="0"/>
              <a:t>,</a:t>
            </a:r>
          </a:p>
          <a:p>
            <a:pPr marL="982663" indent="-87313"/>
            <a:r>
              <a:rPr lang="es-CO" sz="1800" i="1" dirty="0"/>
              <a:t>ISO 8824-2 | ITU-T X.681: </a:t>
            </a:r>
            <a:r>
              <a:rPr lang="es-CO" sz="1800" i="1" dirty="0" err="1"/>
              <a:t>Information</a:t>
            </a:r>
            <a:r>
              <a:rPr lang="es-CO" sz="1800" i="1" dirty="0"/>
              <a:t> </a:t>
            </a:r>
            <a:r>
              <a:rPr lang="es-CO" sz="1800" i="1" dirty="0" err="1"/>
              <a:t>object</a:t>
            </a:r>
            <a:r>
              <a:rPr lang="es-CO" sz="1800" i="1" dirty="0"/>
              <a:t> </a:t>
            </a:r>
            <a:r>
              <a:rPr lang="es-CO" sz="1800" i="1" dirty="0" err="1"/>
              <a:t>specification</a:t>
            </a:r>
            <a:r>
              <a:rPr lang="es-CO" sz="1800" i="1" dirty="0"/>
              <a:t>,</a:t>
            </a:r>
          </a:p>
          <a:p>
            <a:pPr marL="982663" indent="-87313"/>
            <a:r>
              <a:rPr lang="es-CO" sz="1800" i="1" dirty="0"/>
              <a:t>ISO 8824-3 | ITU-T X.682: </a:t>
            </a:r>
            <a:r>
              <a:rPr lang="es-CO" sz="1800" i="1" dirty="0" err="1"/>
              <a:t>Constraint</a:t>
            </a:r>
            <a:r>
              <a:rPr lang="es-CO" sz="1800" i="1" dirty="0"/>
              <a:t> </a:t>
            </a:r>
            <a:r>
              <a:rPr lang="es-CO" sz="1800" i="1" dirty="0" err="1"/>
              <a:t>specification</a:t>
            </a:r>
            <a:r>
              <a:rPr lang="es-CO" sz="1800" i="1" dirty="0"/>
              <a:t>,</a:t>
            </a:r>
          </a:p>
          <a:p>
            <a:pPr marL="982663" indent="-87313"/>
            <a:r>
              <a:rPr lang="es-CO" sz="1800" i="1" dirty="0"/>
              <a:t>ISO 8824-4 | ITU-T X.683: </a:t>
            </a:r>
            <a:r>
              <a:rPr lang="es-CO" sz="1800" i="1" dirty="0" err="1"/>
              <a:t>Parameterization</a:t>
            </a:r>
            <a:r>
              <a:rPr lang="es-CO" sz="1800" i="1" dirty="0"/>
              <a:t> </a:t>
            </a:r>
            <a:r>
              <a:rPr lang="es-CO" sz="1800" i="1" dirty="0" err="1"/>
              <a:t>of</a:t>
            </a:r>
            <a:r>
              <a:rPr lang="es-CO" sz="1800" i="1" dirty="0"/>
              <a:t> ASN.1 </a:t>
            </a:r>
            <a:r>
              <a:rPr lang="es-CO" sz="1800" i="1" dirty="0" err="1"/>
              <a:t>specifications</a:t>
            </a:r>
            <a:r>
              <a:rPr lang="es-CO" sz="1800" i="1" dirty="0"/>
              <a:t>.</a:t>
            </a:r>
          </a:p>
          <a:p>
            <a:pPr marL="982663" indent="-87313"/>
            <a:endParaRPr lang="es-CO" sz="1800" dirty="0"/>
          </a:p>
          <a:p>
            <a:pPr marL="715963" indent="-182563"/>
            <a:endParaRPr lang="es-CO" sz="1800" dirty="0"/>
          </a:p>
        </p:txBody>
      </p:sp>
    </p:spTree>
    <p:extLst>
      <p:ext uri="{BB962C8B-B14F-4D97-AF65-F5344CB8AC3E}">
        <p14:creationId xmlns:p14="http://schemas.microsoft.com/office/powerpoint/2010/main" val="91865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16</a:t>
            </a:fld>
            <a:endParaRPr lang="es-CO"/>
          </a:p>
        </p:txBody>
      </p:sp>
      <p:sp>
        <p:nvSpPr>
          <p:cNvPr id="6" name="5 Marcador de contenido"/>
          <p:cNvSpPr>
            <a:spLocks noGrp="1"/>
          </p:cNvSpPr>
          <p:nvPr>
            <p:ph sz="quarter" idx="1"/>
          </p:nvPr>
        </p:nvSpPr>
        <p:spPr/>
        <p:txBody>
          <a:bodyPr>
            <a:normAutofit fontScale="85000" lnSpcReduction="20000"/>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715963" indent="-182563"/>
            <a:r>
              <a:rPr lang="es-CO" sz="2400" b="1" i="1" dirty="0"/>
              <a:t>Estandarización:</a:t>
            </a:r>
          </a:p>
          <a:p>
            <a:pPr marL="715963" indent="-182563"/>
            <a:r>
              <a:rPr lang="es-CO" sz="1900" i="1" dirty="0"/>
              <a:t>As </a:t>
            </a:r>
            <a:r>
              <a:rPr lang="es-CO" sz="1900" i="1" dirty="0" err="1"/>
              <a:t>far</a:t>
            </a:r>
            <a:r>
              <a:rPr lang="es-CO" sz="1900" i="1" dirty="0"/>
              <a:t> as </a:t>
            </a:r>
            <a:r>
              <a:rPr lang="es-CO" sz="1900" i="1" dirty="0" err="1"/>
              <a:t>encoding</a:t>
            </a:r>
            <a:r>
              <a:rPr lang="es-CO" sz="1900" i="1" dirty="0"/>
              <a:t> rules are </a:t>
            </a:r>
            <a:r>
              <a:rPr lang="es-CO" sz="1900" i="1" dirty="0" err="1"/>
              <a:t>concerned</a:t>
            </a:r>
            <a:r>
              <a:rPr lang="es-CO" sz="1900" i="1" dirty="0"/>
              <a:t>, ISO 8825 standard </a:t>
            </a:r>
            <a:r>
              <a:rPr lang="es-CO" sz="1900" i="1" dirty="0" err="1"/>
              <a:t>was</a:t>
            </a:r>
            <a:r>
              <a:rPr lang="es-CO" sz="1900" i="1" dirty="0"/>
              <a:t> </a:t>
            </a:r>
            <a:r>
              <a:rPr lang="es-CO" sz="1900" i="1" dirty="0" err="1"/>
              <a:t>split</a:t>
            </a:r>
            <a:r>
              <a:rPr lang="es-CO" sz="1900" i="1" dirty="0"/>
              <a:t> </a:t>
            </a:r>
            <a:r>
              <a:rPr lang="es-CO" sz="1900" i="1" dirty="0" err="1"/>
              <a:t>into</a:t>
            </a:r>
            <a:r>
              <a:rPr lang="es-CO" sz="1900" i="1" dirty="0"/>
              <a:t> </a:t>
            </a:r>
            <a:r>
              <a:rPr lang="es-CO" sz="1900" i="1" dirty="0" err="1"/>
              <a:t>seven</a:t>
            </a:r>
            <a:r>
              <a:rPr lang="es-CO" sz="1900" i="1" dirty="0"/>
              <a:t> </a:t>
            </a:r>
            <a:r>
              <a:rPr lang="es-CO" sz="1900" i="1" dirty="0" err="1"/>
              <a:t>parts</a:t>
            </a:r>
            <a:r>
              <a:rPr lang="es-CO" sz="1900" i="1" dirty="0"/>
              <a:t>:</a:t>
            </a:r>
          </a:p>
          <a:p>
            <a:pPr marL="895350" indent="-182563"/>
            <a:r>
              <a:rPr lang="es-CO" sz="1900" i="1" dirty="0"/>
              <a:t>ISO 8825-1 | ITU-T X.690: </a:t>
            </a:r>
            <a:r>
              <a:rPr lang="es-CO" sz="1900" i="1" dirty="0" err="1"/>
              <a:t>Specification</a:t>
            </a:r>
            <a:r>
              <a:rPr lang="es-CO" sz="1900" i="1" dirty="0"/>
              <a:t> </a:t>
            </a:r>
            <a:r>
              <a:rPr lang="es-CO" sz="1900" i="1" dirty="0" err="1"/>
              <a:t>of</a:t>
            </a:r>
            <a:r>
              <a:rPr lang="es-CO" sz="1900" i="1" dirty="0"/>
              <a:t> Basic </a:t>
            </a:r>
            <a:r>
              <a:rPr lang="es-CO" sz="1900" i="1" dirty="0" err="1"/>
              <a:t>Encoding</a:t>
            </a:r>
            <a:r>
              <a:rPr lang="es-CO" sz="1900" i="1" dirty="0"/>
              <a:t> Rules (BER), Canonical </a:t>
            </a:r>
            <a:r>
              <a:rPr lang="es-CO" sz="1900" i="1" dirty="0" err="1"/>
              <a:t>Encoding</a:t>
            </a:r>
            <a:r>
              <a:rPr lang="es-CO" sz="1900" i="1" dirty="0"/>
              <a:t> Rules (CER) and </a:t>
            </a:r>
            <a:r>
              <a:rPr lang="es-CO" sz="1900" i="1" dirty="0" err="1"/>
              <a:t>Distinguished</a:t>
            </a:r>
            <a:r>
              <a:rPr lang="es-CO" sz="1900" i="1" dirty="0"/>
              <a:t> </a:t>
            </a:r>
            <a:r>
              <a:rPr lang="es-CO" sz="1900" i="1" dirty="0" err="1"/>
              <a:t>Encoding</a:t>
            </a:r>
            <a:r>
              <a:rPr lang="es-CO" sz="1900" i="1" dirty="0"/>
              <a:t> Rules (DER)</a:t>
            </a:r>
          </a:p>
          <a:p>
            <a:pPr marL="895350" indent="-182563"/>
            <a:r>
              <a:rPr lang="es-CO" sz="1900" i="1" dirty="0"/>
              <a:t>ISO 8825-2 | ITU-T X.691: </a:t>
            </a:r>
            <a:r>
              <a:rPr lang="es-CO" sz="1900" i="1" dirty="0" err="1"/>
              <a:t>Specification</a:t>
            </a:r>
            <a:r>
              <a:rPr lang="es-CO" sz="1900" i="1" dirty="0"/>
              <a:t> </a:t>
            </a:r>
            <a:r>
              <a:rPr lang="es-CO" sz="1900" i="1" dirty="0" err="1"/>
              <a:t>of</a:t>
            </a:r>
            <a:r>
              <a:rPr lang="es-CO" sz="1900" i="1" dirty="0"/>
              <a:t> </a:t>
            </a:r>
            <a:r>
              <a:rPr lang="es-CO" sz="1900" i="1" dirty="0" err="1"/>
              <a:t>Packed</a:t>
            </a:r>
            <a:r>
              <a:rPr lang="es-CO" sz="1900" i="1" dirty="0"/>
              <a:t> </a:t>
            </a:r>
            <a:r>
              <a:rPr lang="es-CO" sz="1900" i="1" dirty="0" err="1"/>
              <a:t>Encoding</a:t>
            </a:r>
            <a:r>
              <a:rPr lang="es-CO" sz="1900" i="1" dirty="0"/>
              <a:t> Rules (PER)</a:t>
            </a:r>
          </a:p>
          <a:p>
            <a:pPr marL="895350" indent="-182563"/>
            <a:r>
              <a:rPr lang="es-CO" sz="1900" i="1" dirty="0"/>
              <a:t>ISO 8825-3 | ITU-T X.692: ASN.1 </a:t>
            </a:r>
            <a:r>
              <a:rPr lang="es-CO" sz="1900" i="1" dirty="0" err="1"/>
              <a:t>encoding</a:t>
            </a:r>
            <a:r>
              <a:rPr lang="es-CO" sz="1900" i="1" dirty="0"/>
              <a:t> rules: </a:t>
            </a:r>
            <a:r>
              <a:rPr lang="es-CO" sz="1900" i="1" dirty="0" err="1"/>
              <a:t>Specification</a:t>
            </a:r>
            <a:r>
              <a:rPr lang="es-CO" sz="1900" i="1" dirty="0"/>
              <a:t> </a:t>
            </a:r>
            <a:r>
              <a:rPr lang="es-CO" sz="1900" i="1" dirty="0" err="1"/>
              <a:t>of</a:t>
            </a:r>
            <a:r>
              <a:rPr lang="es-CO" sz="1900" i="1" dirty="0"/>
              <a:t> </a:t>
            </a:r>
            <a:r>
              <a:rPr lang="es-CO" sz="1900" i="1" dirty="0" err="1"/>
              <a:t>Encoding</a:t>
            </a:r>
            <a:r>
              <a:rPr lang="es-CO" sz="1900" i="1" dirty="0"/>
              <a:t> Control </a:t>
            </a:r>
            <a:r>
              <a:rPr lang="es-CO" sz="1900" i="1" dirty="0" err="1"/>
              <a:t>Notation</a:t>
            </a:r>
            <a:r>
              <a:rPr lang="es-CO" sz="1900" i="1" dirty="0"/>
              <a:t> (ECN)</a:t>
            </a:r>
          </a:p>
          <a:p>
            <a:pPr marL="895350" indent="-182563"/>
            <a:r>
              <a:rPr lang="es-CO" sz="1900" i="1" dirty="0"/>
              <a:t>ISO 8825-4 | ITU-T X.693: ASN.1 </a:t>
            </a:r>
            <a:r>
              <a:rPr lang="es-CO" sz="1900" i="1" dirty="0" err="1"/>
              <a:t>encoding</a:t>
            </a:r>
            <a:r>
              <a:rPr lang="es-CO" sz="1900" i="1" dirty="0"/>
              <a:t> rules: XML </a:t>
            </a:r>
            <a:r>
              <a:rPr lang="es-CO" sz="1900" i="1" dirty="0" err="1"/>
              <a:t>Encoding</a:t>
            </a:r>
            <a:r>
              <a:rPr lang="es-CO" sz="1900" i="1" dirty="0"/>
              <a:t> Rules (XER)</a:t>
            </a:r>
          </a:p>
          <a:p>
            <a:pPr marL="895350" indent="-182563"/>
            <a:r>
              <a:rPr lang="es-CO" sz="1900" i="1" dirty="0"/>
              <a:t>ISO 8825-5 | ITU-T X.694: ASN.1 </a:t>
            </a:r>
            <a:r>
              <a:rPr lang="es-CO" sz="1900" i="1" dirty="0" err="1"/>
              <a:t>encoding</a:t>
            </a:r>
            <a:r>
              <a:rPr lang="es-CO" sz="1900" i="1" dirty="0"/>
              <a:t> rules: </a:t>
            </a:r>
            <a:r>
              <a:rPr lang="es-CO" sz="1900" i="1" dirty="0" err="1"/>
              <a:t>Mapping</a:t>
            </a:r>
            <a:r>
              <a:rPr lang="es-CO" sz="1900" i="1" dirty="0"/>
              <a:t> W3C XML </a:t>
            </a:r>
            <a:r>
              <a:rPr lang="es-CO" sz="1900" i="1" dirty="0" err="1"/>
              <a:t>schema</a:t>
            </a:r>
            <a:r>
              <a:rPr lang="es-CO" sz="1900" i="1" dirty="0"/>
              <a:t> </a:t>
            </a:r>
            <a:r>
              <a:rPr lang="es-CO" sz="1900" i="1" dirty="0" err="1"/>
              <a:t>definitions</a:t>
            </a:r>
            <a:r>
              <a:rPr lang="es-CO" sz="1900" i="1" dirty="0"/>
              <a:t> </a:t>
            </a:r>
            <a:r>
              <a:rPr lang="es-CO" sz="1900" i="1" dirty="0" err="1"/>
              <a:t>into</a:t>
            </a:r>
            <a:r>
              <a:rPr lang="es-CO" sz="1900" i="1" dirty="0"/>
              <a:t> ASN.1</a:t>
            </a:r>
          </a:p>
          <a:p>
            <a:pPr marL="895350" indent="-182563"/>
            <a:r>
              <a:rPr lang="es-CO" sz="1900" i="1" dirty="0"/>
              <a:t>ISO 8825-6 | ITU-T X.695: ASN.1 </a:t>
            </a:r>
            <a:r>
              <a:rPr lang="es-CO" sz="1900" i="1" dirty="0" err="1"/>
              <a:t>encoding</a:t>
            </a:r>
            <a:r>
              <a:rPr lang="es-CO" sz="1900" i="1" dirty="0"/>
              <a:t> rules: </a:t>
            </a:r>
            <a:r>
              <a:rPr lang="es-CO" sz="1900" i="1" dirty="0" err="1"/>
              <a:t>Registration</a:t>
            </a:r>
            <a:r>
              <a:rPr lang="es-CO" sz="1900" i="1" dirty="0"/>
              <a:t> and </a:t>
            </a:r>
            <a:r>
              <a:rPr lang="es-CO" sz="1900" i="1" dirty="0" err="1"/>
              <a:t>application</a:t>
            </a:r>
            <a:r>
              <a:rPr lang="es-CO" sz="1900" i="1" dirty="0"/>
              <a:t> </a:t>
            </a:r>
            <a:r>
              <a:rPr lang="es-CO" sz="1900" i="1" dirty="0" err="1"/>
              <a:t>of</a:t>
            </a:r>
            <a:r>
              <a:rPr lang="es-CO" sz="1900" i="1" dirty="0"/>
              <a:t> PER </a:t>
            </a:r>
            <a:r>
              <a:rPr lang="es-CO" sz="1900" i="1" dirty="0" err="1"/>
              <a:t>encoding</a:t>
            </a:r>
            <a:r>
              <a:rPr lang="es-CO" sz="1900" i="1" dirty="0"/>
              <a:t> </a:t>
            </a:r>
            <a:r>
              <a:rPr lang="es-CO" sz="1900" i="1" dirty="0" err="1"/>
              <a:t>instructions</a:t>
            </a:r>
            <a:endParaRPr lang="es-CO" sz="1900" i="1" dirty="0"/>
          </a:p>
          <a:p>
            <a:pPr marL="895350" indent="-182563"/>
            <a:r>
              <a:rPr lang="es-CO" sz="1900" i="1" dirty="0"/>
              <a:t>ISO 8825-7 | ITU-T X.696: ASN.1 </a:t>
            </a:r>
            <a:r>
              <a:rPr lang="es-CO" sz="1900" i="1" dirty="0" err="1"/>
              <a:t>encoding</a:t>
            </a:r>
            <a:r>
              <a:rPr lang="es-CO" sz="1900" i="1" dirty="0"/>
              <a:t> rules: </a:t>
            </a:r>
            <a:r>
              <a:rPr lang="es-CO" sz="1900" i="1" dirty="0" err="1"/>
              <a:t>Specification</a:t>
            </a:r>
            <a:r>
              <a:rPr lang="es-CO" sz="1900" i="1" dirty="0"/>
              <a:t> </a:t>
            </a:r>
            <a:r>
              <a:rPr lang="es-CO" sz="1900" i="1" dirty="0" err="1"/>
              <a:t>of</a:t>
            </a:r>
            <a:r>
              <a:rPr lang="es-CO" sz="1900" i="1" dirty="0"/>
              <a:t> </a:t>
            </a:r>
            <a:r>
              <a:rPr lang="es-CO" sz="1900" i="1" dirty="0" err="1"/>
              <a:t>Octet</a:t>
            </a:r>
            <a:r>
              <a:rPr lang="es-CO" sz="1900" i="1" dirty="0"/>
              <a:t> </a:t>
            </a:r>
            <a:r>
              <a:rPr lang="es-CO" sz="1900" i="1" dirty="0" err="1"/>
              <a:t>Encoding</a:t>
            </a:r>
            <a:r>
              <a:rPr lang="es-CO" sz="1900" i="1" dirty="0"/>
              <a:t> Rules (OER)</a:t>
            </a:r>
          </a:p>
          <a:p>
            <a:pPr marL="895350" indent="-182563"/>
            <a:endParaRPr lang="es-CO" sz="1900" i="1" dirty="0">
              <a:solidFill>
                <a:srgbClr val="00B0F0"/>
              </a:solidFill>
            </a:endParaRPr>
          </a:p>
          <a:p>
            <a:pPr marL="1435100" indent="-182563"/>
            <a:r>
              <a:rPr lang="es-CO" sz="1800" i="1" dirty="0">
                <a:solidFill>
                  <a:srgbClr val="002060"/>
                </a:solidFill>
              </a:rPr>
              <a:t>https://www.itu.int/en/ITU-T/asn1/Pages/introduction.aspx</a:t>
            </a:r>
          </a:p>
        </p:txBody>
      </p:sp>
    </p:spTree>
    <p:extLst>
      <p:ext uri="{BB962C8B-B14F-4D97-AF65-F5344CB8AC3E}">
        <p14:creationId xmlns:p14="http://schemas.microsoft.com/office/powerpoint/2010/main" val="4039765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17</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715963" indent="-182563"/>
            <a:r>
              <a:rPr lang="es-CO" sz="2400" b="1" i="1" dirty="0"/>
              <a:t>Aplicaciones:</a:t>
            </a:r>
          </a:p>
          <a:p>
            <a:pPr marL="895350" indent="-182563"/>
            <a:r>
              <a:rPr lang="en-US" sz="2000" i="1" dirty="0"/>
              <a:t>High-level layers of the OSI model</a:t>
            </a:r>
          </a:p>
          <a:p>
            <a:pPr marL="895350" indent="-182563"/>
            <a:r>
              <a:rPr lang="en-US" sz="2000" i="1" dirty="0"/>
              <a:t>X.400 electronic mail system</a:t>
            </a:r>
          </a:p>
          <a:p>
            <a:pPr marL="895350" indent="-182563"/>
            <a:r>
              <a:rPr lang="en-US" sz="2000" i="1" dirty="0"/>
              <a:t>X.500 Directory</a:t>
            </a:r>
          </a:p>
          <a:p>
            <a:pPr marL="895350" indent="-182563"/>
            <a:r>
              <a:rPr lang="en-US" sz="2000" i="1" dirty="0"/>
              <a:t>Multimedia environments</a:t>
            </a:r>
          </a:p>
          <a:p>
            <a:pPr marL="895350" indent="-182563"/>
            <a:r>
              <a:rPr lang="en-US" sz="2000" i="1" dirty="0"/>
              <a:t>The Internet</a:t>
            </a:r>
          </a:p>
          <a:p>
            <a:pPr marL="895350" indent="-182563"/>
            <a:r>
              <a:rPr lang="en-US" sz="2000" i="1" dirty="0"/>
              <a:t>Electronic Data Interchange Protocols (EDI</a:t>
            </a:r>
          </a:p>
          <a:p>
            <a:pPr marL="895350" indent="-182563"/>
            <a:r>
              <a:rPr lang="en-US" sz="2000" i="1" dirty="0"/>
              <a:t>Business and electronic transactions</a:t>
            </a:r>
          </a:p>
          <a:p>
            <a:pPr marL="715963" indent="-182563"/>
            <a:endParaRPr lang="es-CO" sz="2400" b="1" i="1" dirty="0"/>
          </a:p>
          <a:p>
            <a:pPr marL="715963" indent="-182563"/>
            <a:r>
              <a:rPr lang="es-CO" sz="1600" i="1" dirty="0">
                <a:hlinkClick r:id="rId2"/>
              </a:rPr>
              <a:t>https://www.itu.int/en/ITU-T/asn1/Documents/chap7.pdf</a:t>
            </a:r>
            <a:endParaRPr lang="es-CO" sz="1600" i="1" dirty="0"/>
          </a:p>
          <a:p>
            <a:pPr marL="715963" indent="-182563"/>
            <a:endParaRPr lang="es-CO" sz="2400" b="1" i="1" dirty="0"/>
          </a:p>
        </p:txBody>
      </p:sp>
    </p:spTree>
    <p:extLst>
      <p:ext uri="{BB962C8B-B14F-4D97-AF65-F5344CB8AC3E}">
        <p14:creationId xmlns:p14="http://schemas.microsoft.com/office/powerpoint/2010/main" val="2283273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18</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Protocolos de comunicación</a:t>
            </a:r>
            <a:endParaRPr lang="es-CO" sz="2400" b="1" dirty="0">
              <a:solidFill>
                <a:srgbClr val="FFC000"/>
              </a:solidFill>
              <a:latin typeface="Arial Narrow" panose="020B0606020202030204" pitchFamily="34" charset="0"/>
            </a:endParaRPr>
          </a:p>
          <a:p>
            <a:pPr marL="715963" indent="-182563"/>
            <a:r>
              <a:rPr lang="es-CO" sz="1800" dirty="0"/>
              <a:t>OSI de ISO</a:t>
            </a:r>
          </a:p>
          <a:p>
            <a:pPr marL="715963" indent="-182563"/>
            <a:r>
              <a:rPr lang="es-CO" sz="1800" dirty="0"/>
              <a:t>TCP/IP</a:t>
            </a:r>
          </a:p>
          <a:p>
            <a:pPr marL="715963" indent="-182563"/>
            <a:endParaRPr lang="es-CO" sz="1800" dirty="0"/>
          </a:p>
          <a:p>
            <a:pPr marL="715963" indent="-182563"/>
            <a:endParaRPr lang="es-CO" sz="1800"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4376" y="2204864"/>
            <a:ext cx="5638800" cy="4238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0862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19</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Componentes de infraestructura y arquitectura:</a:t>
            </a:r>
          </a:p>
          <a:p>
            <a:pPr marL="441325" indent="-166688">
              <a:tabLst>
                <a:tab pos="533400" algn="l"/>
              </a:tabLst>
            </a:pPr>
            <a:r>
              <a:rPr lang="es-CO" b="1" dirty="0"/>
              <a:t>Entidad gestora</a:t>
            </a:r>
          </a:p>
          <a:p>
            <a:endParaRPr lang="es-CO" dirty="0">
              <a:solidFill>
                <a:srgbClr val="0070C0"/>
              </a:solidFill>
            </a:endParaRPr>
          </a:p>
          <a:p>
            <a:pPr marL="715963" indent="-182563"/>
            <a:endParaRPr lang="es-CO" sz="1800" dirty="0"/>
          </a:p>
          <a:p>
            <a:pPr marL="533400" indent="0">
              <a:buNone/>
            </a:pPr>
            <a:r>
              <a:rPr lang="es-CO" sz="1800" b="1" dirty="0">
                <a:solidFill>
                  <a:srgbClr val="FFC000"/>
                </a:solidFill>
              </a:rPr>
              <a:t>NMS</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1456" y="2222016"/>
            <a:ext cx="6034960" cy="127901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1456" y="3607752"/>
            <a:ext cx="5637192" cy="6171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7" name="6 Flecha derecha"/>
          <p:cNvSpPr/>
          <p:nvPr/>
        </p:nvSpPr>
        <p:spPr>
          <a:xfrm>
            <a:off x="1672132" y="2451372"/>
            <a:ext cx="542136" cy="15828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9" name="Imagen 8">
            <a:extLst>
              <a:ext uri="{FF2B5EF4-FFF2-40B4-BE49-F238E27FC236}">
                <a16:creationId xmlns:a16="http://schemas.microsoft.com/office/drawing/2014/main" id="{BBE1AADD-D100-441C-9EBB-3303C2B04D34}"/>
              </a:ext>
            </a:extLst>
          </p:cNvPr>
          <p:cNvPicPr>
            <a:picLocks noChangeAspect="1"/>
          </p:cNvPicPr>
          <p:nvPr/>
        </p:nvPicPr>
        <p:blipFill>
          <a:blip r:embed="rId4"/>
          <a:stretch>
            <a:fillRect/>
          </a:stretch>
        </p:blipFill>
        <p:spPr>
          <a:xfrm>
            <a:off x="4932039" y="4301078"/>
            <a:ext cx="3647835" cy="1930510"/>
          </a:xfrm>
          <a:prstGeom prst="rect">
            <a:avLst/>
          </a:prstGeom>
        </p:spPr>
      </p:pic>
    </p:spTree>
    <p:extLst>
      <p:ext uri="{BB962C8B-B14F-4D97-AF65-F5344CB8AC3E}">
        <p14:creationId xmlns:p14="http://schemas.microsoft.com/office/powerpoint/2010/main" val="2876328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a:t>
            </a:fld>
            <a:endParaRPr lang="es-CO"/>
          </a:p>
        </p:txBody>
      </p:sp>
      <p:sp>
        <p:nvSpPr>
          <p:cNvPr id="6" name="5 Marcador de contenido"/>
          <p:cNvSpPr>
            <a:spLocks noGrp="1"/>
          </p:cNvSpPr>
          <p:nvPr>
            <p:ph sz="quarter" idx="1"/>
          </p:nvPr>
        </p:nvSpPr>
        <p:spPr/>
        <p:txBody>
          <a:bodyPr/>
          <a:lstStyle/>
          <a:p>
            <a:r>
              <a:rPr lang="es-CO" dirty="0">
                <a:solidFill>
                  <a:srgbClr val="0070C0"/>
                </a:solidFill>
              </a:rPr>
              <a:t>Elementos que intervienen:</a:t>
            </a:r>
          </a:p>
          <a:p>
            <a:pPr marL="531813" indent="-273050"/>
            <a:r>
              <a:rPr lang="es-CO" sz="2400" dirty="0"/>
              <a:t>Entidades (</a:t>
            </a:r>
            <a:r>
              <a:rPr lang="es-CO" sz="2000" dirty="0">
                <a:solidFill>
                  <a:srgbClr val="FFC000"/>
                </a:solidFill>
              </a:rPr>
              <a:t>que intervienen en el proceso</a:t>
            </a:r>
            <a:r>
              <a:rPr lang="es-CO" sz="2400" dirty="0"/>
              <a:t>)</a:t>
            </a:r>
          </a:p>
          <a:p>
            <a:pPr marL="531813" indent="-273050"/>
            <a:r>
              <a:rPr lang="es-CO" sz="2400" dirty="0"/>
              <a:t>Estructura de datos (</a:t>
            </a:r>
            <a:r>
              <a:rPr lang="es-CO" sz="2000" dirty="0">
                <a:solidFill>
                  <a:srgbClr val="FFC000"/>
                </a:solidFill>
              </a:rPr>
              <a:t>datos, formato</a:t>
            </a:r>
            <a:r>
              <a:rPr lang="es-CO" sz="2400" dirty="0"/>
              <a:t>)</a:t>
            </a:r>
          </a:p>
          <a:p>
            <a:pPr marL="531813" indent="-273050"/>
            <a:r>
              <a:rPr lang="es-CO" sz="2400" dirty="0"/>
              <a:t>Protocolos de comunicación (</a:t>
            </a:r>
            <a:r>
              <a:rPr lang="es-CO" sz="2000" dirty="0">
                <a:solidFill>
                  <a:srgbClr val="FFC000"/>
                </a:solidFill>
              </a:rPr>
              <a:t>reglas de comunicación</a:t>
            </a:r>
            <a:r>
              <a:rPr lang="es-CO" sz="2400" dirty="0"/>
              <a:t>)</a:t>
            </a:r>
          </a:p>
          <a:p>
            <a:endParaRPr lang="es-CO"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3452232"/>
            <a:ext cx="4752528" cy="2571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69589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20</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Componentes de infraestructura y arquitectura:</a:t>
            </a:r>
          </a:p>
          <a:p>
            <a:pPr marL="441325" indent="-166688">
              <a:tabLst>
                <a:tab pos="533400" algn="l"/>
              </a:tabLst>
            </a:pPr>
            <a:endParaRPr lang="es-CO" b="1" dirty="0"/>
          </a:p>
          <a:p>
            <a:endParaRPr lang="es-CO" dirty="0">
              <a:solidFill>
                <a:srgbClr val="0070C0"/>
              </a:solidFill>
            </a:endParaRPr>
          </a:p>
          <a:p>
            <a:pPr marL="715963" indent="-182563"/>
            <a:endParaRPr lang="es-CO" sz="1800" dirty="0"/>
          </a:p>
          <a:p>
            <a:pPr marL="715963" indent="-182563"/>
            <a:endParaRPr lang="es-CO" sz="1800" dirty="0"/>
          </a:p>
        </p:txBody>
      </p:sp>
      <p:sp>
        <p:nvSpPr>
          <p:cNvPr id="7" name="6 Flecha derecha"/>
          <p:cNvSpPr/>
          <p:nvPr/>
        </p:nvSpPr>
        <p:spPr>
          <a:xfrm>
            <a:off x="381824" y="2451372"/>
            <a:ext cx="542136" cy="15828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2316" y="1844824"/>
            <a:ext cx="6564060" cy="4408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2210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Flecha derecha"/>
          <p:cNvSpPr/>
          <p:nvPr/>
        </p:nvSpPr>
        <p:spPr>
          <a:xfrm>
            <a:off x="3623937" y="4868123"/>
            <a:ext cx="489204" cy="3874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21</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Componentes de infraestructura y arquitectura:</a:t>
            </a:r>
          </a:p>
          <a:p>
            <a:pPr marL="533400" indent="-258763"/>
            <a:r>
              <a:rPr lang="es-CO" b="1" dirty="0"/>
              <a:t>Dispositivos gestionados</a:t>
            </a:r>
          </a:p>
          <a:p>
            <a:pPr marL="441325" indent="-166688">
              <a:tabLst>
                <a:tab pos="533400" algn="l"/>
              </a:tabLst>
            </a:pPr>
            <a:endParaRPr lang="es-CO" b="1" dirty="0"/>
          </a:p>
          <a:p>
            <a:endParaRPr lang="es-CO" dirty="0">
              <a:solidFill>
                <a:srgbClr val="0070C0"/>
              </a:solidFill>
            </a:endParaRPr>
          </a:p>
          <a:p>
            <a:pPr marL="715963" indent="-182563"/>
            <a:endParaRPr lang="es-CO" sz="1800" dirty="0"/>
          </a:p>
          <a:p>
            <a:pPr marL="715963" indent="-182563"/>
            <a:endParaRPr lang="es-CO" sz="1800"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8136" y="2272051"/>
            <a:ext cx="5959816" cy="158117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8" name="7 Flecha derecha"/>
          <p:cNvSpPr/>
          <p:nvPr/>
        </p:nvSpPr>
        <p:spPr>
          <a:xfrm>
            <a:off x="1196048" y="2569626"/>
            <a:ext cx="792088" cy="9502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8 CuadroTexto"/>
          <p:cNvSpPr txBox="1"/>
          <p:nvPr/>
        </p:nvSpPr>
        <p:spPr>
          <a:xfrm>
            <a:off x="935596" y="4870270"/>
            <a:ext cx="6840760" cy="400110"/>
          </a:xfrm>
          <a:prstGeom prst="rect">
            <a:avLst/>
          </a:prstGeom>
          <a:noFill/>
        </p:spPr>
        <p:txBody>
          <a:bodyPr wrap="square" rtlCol="0">
            <a:spAutoFit/>
          </a:bodyPr>
          <a:lstStyle/>
          <a:p>
            <a:r>
              <a:rPr lang="es-CO" sz="2000" dirty="0">
                <a:solidFill>
                  <a:srgbClr val="FFC000"/>
                </a:solidFill>
              </a:rPr>
              <a:t>Dispositivos gestionados</a:t>
            </a:r>
            <a:r>
              <a:rPr lang="es-CO" sz="2000" dirty="0"/>
              <a:t>:</a:t>
            </a:r>
            <a:endParaRPr lang="es-CO" dirty="0"/>
          </a:p>
        </p:txBody>
      </p:sp>
      <p:sp>
        <p:nvSpPr>
          <p:cNvPr id="11" name="10 CuadroTexto"/>
          <p:cNvSpPr txBox="1"/>
          <p:nvPr/>
        </p:nvSpPr>
        <p:spPr>
          <a:xfrm>
            <a:off x="4355976" y="4786526"/>
            <a:ext cx="2952328" cy="646331"/>
          </a:xfrm>
          <a:prstGeom prst="rect">
            <a:avLst/>
          </a:prstGeom>
          <a:noFill/>
        </p:spPr>
        <p:txBody>
          <a:bodyPr wrap="square" rtlCol="0">
            <a:spAutoFit/>
          </a:bodyPr>
          <a:lstStyle/>
          <a:p>
            <a:r>
              <a:rPr lang="es-CO" dirty="0"/>
              <a:t>servidores, dispositivos de red,  impresoras, UPS,</a:t>
            </a:r>
          </a:p>
        </p:txBody>
      </p:sp>
    </p:spTree>
    <p:extLst>
      <p:ext uri="{BB962C8B-B14F-4D97-AF65-F5344CB8AC3E}">
        <p14:creationId xmlns:p14="http://schemas.microsoft.com/office/powerpoint/2010/main" val="3473040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0300" y="3501008"/>
            <a:ext cx="4114800" cy="284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22</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Componentes de infraestructura y arquitectura:</a:t>
            </a:r>
          </a:p>
          <a:p>
            <a:pPr marL="533400" indent="-258763"/>
            <a:r>
              <a:rPr lang="es-CO" b="1" dirty="0"/>
              <a:t>Dispositivos gestionados</a:t>
            </a:r>
          </a:p>
          <a:p>
            <a:pPr marL="441325" indent="-166688">
              <a:tabLst>
                <a:tab pos="533400" algn="l"/>
              </a:tabLst>
            </a:pPr>
            <a:endParaRPr lang="es-CO" b="1" dirty="0"/>
          </a:p>
          <a:p>
            <a:endParaRPr lang="es-CO" dirty="0">
              <a:solidFill>
                <a:srgbClr val="0070C0"/>
              </a:solidFill>
            </a:endParaRPr>
          </a:p>
          <a:p>
            <a:pPr marL="715963" indent="-182563"/>
            <a:endParaRPr lang="es-CO" sz="1800" dirty="0"/>
          </a:p>
          <a:p>
            <a:pPr marL="715963" indent="-182563"/>
            <a:endParaRPr lang="es-CO" sz="1800" dirty="0"/>
          </a:p>
        </p:txBody>
      </p:sp>
      <p:sp>
        <p:nvSpPr>
          <p:cNvPr id="8" name="7 Flecha derecha"/>
          <p:cNvSpPr/>
          <p:nvPr/>
        </p:nvSpPr>
        <p:spPr>
          <a:xfrm>
            <a:off x="972656" y="2478782"/>
            <a:ext cx="792088" cy="9502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8636" y="2204864"/>
            <a:ext cx="5976664" cy="1658122"/>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94874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23</a:t>
            </a:fld>
            <a:endParaRPr lang="es-CO"/>
          </a:p>
        </p:txBody>
      </p:sp>
      <p:sp>
        <p:nvSpPr>
          <p:cNvPr id="6" name="5 Marcador de contenido"/>
          <p:cNvSpPr>
            <a:spLocks noGrp="1"/>
          </p:cNvSpPr>
          <p:nvPr>
            <p:ph sz="quarter" idx="1"/>
          </p:nvPr>
        </p:nvSpPr>
        <p:spPr/>
        <p:txBody>
          <a:bodyPr>
            <a:normAutofit fontScale="92500" lnSpcReduction="10000"/>
          </a:bodyPr>
          <a:lstStyle/>
          <a:p>
            <a:r>
              <a:rPr lang="es-CO" dirty="0">
                <a:solidFill>
                  <a:srgbClr val="0070C0"/>
                </a:solidFill>
              </a:rPr>
              <a:t>Componentes de infraestructura y arquitectura:</a:t>
            </a:r>
          </a:p>
          <a:p>
            <a:pPr marL="533400" indent="-258763"/>
            <a:r>
              <a:rPr lang="es-CO" b="1" dirty="0"/>
              <a:t>Protocolos de  gestión</a:t>
            </a:r>
          </a:p>
          <a:p>
            <a:pPr marL="715963" indent="-258763"/>
            <a:r>
              <a:rPr lang="es-CO" sz="2200" dirty="0"/>
              <a:t>Funcionan en el ámbito de las redes y por lo tanto son protocolos de red.</a:t>
            </a:r>
          </a:p>
          <a:p>
            <a:pPr marL="715963" indent="-258763"/>
            <a:r>
              <a:rPr lang="es-CO" sz="2200" dirty="0"/>
              <a:t>Proponen arquitectura y  procedimientos para extraer, colectar, transferir, almacenar y reportar información de administración proveniente de los elementos administrados</a:t>
            </a:r>
            <a:r>
              <a:rPr lang="es-CO" sz="2400" dirty="0"/>
              <a:t>.</a:t>
            </a:r>
          </a:p>
          <a:p>
            <a:pPr marL="715963" indent="-258763"/>
            <a:r>
              <a:rPr lang="es-CO" sz="2400" dirty="0"/>
              <a:t>Tres ángulos:</a:t>
            </a:r>
          </a:p>
          <a:p>
            <a:pPr marL="808038" indent="-92075"/>
            <a:r>
              <a:rPr lang="es-CO" sz="1900" dirty="0">
                <a:solidFill>
                  <a:srgbClr val="FFC000"/>
                </a:solidFill>
              </a:rPr>
              <a:t>Las fallas:  </a:t>
            </a:r>
            <a:r>
              <a:rPr lang="es-CO" sz="1900" dirty="0"/>
              <a:t>disponer de procedimientos de detección de las fallas y un esquema para reportar las mismas.</a:t>
            </a:r>
          </a:p>
          <a:p>
            <a:pPr marL="808038" indent="-92075"/>
            <a:r>
              <a:rPr lang="es-CO" sz="1900" dirty="0">
                <a:solidFill>
                  <a:srgbClr val="FFC000"/>
                </a:solidFill>
              </a:rPr>
              <a:t>El rendimiento:  </a:t>
            </a:r>
            <a:r>
              <a:rPr lang="es-CO" sz="1900" dirty="0"/>
              <a:t>la idea es obtener data sobre el comportamiento de la plataforma que nos permita hacer inferencias sobre el rendimiento de la misma.</a:t>
            </a:r>
          </a:p>
          <a:p>
            <a:pPr marL="808038" indent="-92075"/>
            <a:r>
              <a:rPr lang="es-CO" sz="1900" dirty="0">
                <a:solidFill>
                  <a:srgbClr val="FFC000"/>
                </a:solidFill>
              </a:rPr>
              <a:t>Las acciones: </a:t>
            </a:r>
            <a:r>
              <a:rPr lang="es-CO" sz="1900" dirty="0"/>
              <a:t>muchos protocolos de administración incluyen la posibilidad de ejecutar acciones sobre los elementos administrados</a:t>
            </a:r>
            <a:r>
              <a:rPr lang="es-CO" sz="2200" dirty="0"/>
              <a:t>.</a:t>
            </a:r>
          </a:p>
          <a:p>
            <a:pPr marL="533400" indent="-258763"/>
            <a:endParaRPr lang="es-CO" sz="2400" dirty="0"/>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3456935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24</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Componentes de infraestructura y arquitectura:</a:t>
            </a:r>
          </a:p>
          <a:p>
            <a:pPr marL="533400" indent="-258763"/>
            <a:r>
              <a:rPr lang="es-CO" b="1" dirty="0"/>
              <a:t>Protocolos de  gestión</a:t>
            </a:r>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7522" y="2133177"/>
            <a:ext cx="4932790" cy="4121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4220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25</a:t>
            </a:fld>
            <a:endParaRPr lang="es-CO"/>
          </a:p>
        </p:txBody>
      </p:sp>
      <p:sp>
        <p:nvSpPr>
          <p:cNvPr id="6" name="5 Marcador de contenido"/>
          <p:cNvSpPr>
            <a:spLocks noGrp="1"/>
          </p:cNvSpPr>
          <p:nvPr>
            <p:ph sz="quarter" idx="1"/>
          </p:nvPr>
        </p:nvSpPr>
        <p:spPr>
          <a:xfrm>
            <a:off x="323528" y="1340768"/>
            <a:ext cx="8229600" cy="4937760"/>
          </a:xfrm>
        </p:spPr>
        <p:txBody>
          <a:bodyPr>
            <a:normAutofit/>
          </a:bodyPr>
          <a:lstStyle/>
          <a:p>
            <a:r>
              <a:rPr lang="es-CO" dirty="0">
                <a:solidFill>
                  <a:srgbClr val="0070C0"/>
                </a:solidFill>
              </a:rPr>
              <a:t>Componentes de infraestructura y arquitectura:</a:t>
            </a:r>
          </a:p>
          <a:p>
            <a:pPr marL="533400" indent="-258763"/>
            <a:r>
              <a:rPr lang="es-CO" b="1" dirty="0"/>
              <a:t>Protocolos de  gestión</a:t>
            </a:r>
          </a:p>
          <a:p>
            <a:pPr marL="898525" indent="-258763"/>
            <a:r>
              <a:rPr lang="es-CO" sz="2400" b="1" dirty="0"/>
              <a:t>Grupos de estándares: </a:t>
            </a:r>
          </a:p>
          <a:p>
            <a:pPr marL="2162175" indent="-457200">
              <a:buFont typeface="Wingdings" panose="05000000000000000000" pitchFamily="2" charset="2"/>
              <a:buChar char="q"/>
            </a:pPr>
            <a:r>
              <a:rPr lang="es-CO" dirty="0">
                <a:solidFill>
                  <a:srgbClr val="0070C0"/>
                </a:solidFill>
              </a:rPr>
              <a:t>CMISE/CMP de OSI</a:t>
            </a:r>
          </a:p>
          <a:p>
            <a:pPr marL="2162175" indent="-457200">
              <a:buFont typeface="Wingdings" panose="05000000000000000000" pitchFamily="2" charset="2"/>
              <a:buChar char="q"/>
            </a:pPr>
            <a:r>
              <a:rPr lang="es-CO" dirty="0">
                <a:solidFill>
                  <a:srgbClr val="0070C0"/>
                </a:solidFill>
              </a:rPr>
              <a:t>SNMP de TCP/IP</a:t>
            </a:r>
          </a:p>
          <a:p>
            <a:pPr marL="2162175" indent="-457200">
              <a:buFont typeface="Wingdings" panose="05000000000000000000" pitchFamily="2" charset="2"/>
              <a:buChar char="q"/>
            </a:pPr>
            <a:r>
              <a:rPr lang="es-CO" dirty="0">
                <a:solidFill>
                  <a:srgbClr val="0070C0"/>
                </a:solidFill>
              </a:rPr>
              <a:t>TMN de UIT</a:t>
            </a:r>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3801455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26</a:t>
            </a:fld>
            <a:endParaRPr lang="es-CO"/>
          </a:p>
        </p:txBody>
      </p:sp>
      <p:sp>
        <p:nvSpPr>
          <p:cNvPr id="6" name="5 Marcador de contenido"/>
          <p:cNvSpPr>
            <a:spLocks noGrp="1"/>
          </p:cNvSpPr>
          <p:nvPr>
            <p:ph sz="quarter" idx="1"/>
          </p:nvPr>
        </p:nvSpPr>
        <p:spPr>
          <a:xfrm>
            <a:off x="323528" y="1268760"/>
            <a:ext cx="8229600" cy="4937760"/>
          </a:xfrm>
        </p:spPr>
        <p:txBody>
          <a:bodyPr>
            <a:normAutofit lnSpcReduction="10000"/>
          </a:bodyPr>
          <a:lstStyle/>
          <a:p>
            <a:r>
              <a:rPr lang="es-CO" dirty="0">
                <a:solidFill>
                  <a:srgbClr val="0070C0"/>
                </a:solidFill>
              </a:rPr>
              <a:t>Componentes de infraestructura y arquitectura:</a:t>
            </a:r>
          </a:p>
          <a:p>
            <a:pPr marL="533400" indent="-258763"/>
            <a:r>
              <a:rPr lang="es-CO" b="1" dirty="0"/>
              <a:t>Protocolos de  gestión</a:t>
            </a:r>
          </a:p>
          <a:p>
            <a:pPr marL="717550" indent="-166688">
              <a:tabLst>
                <a:tab pos="533400" algn="l"/>
              </a:tabLst>
            </a:pPr>
            <a:r>
              <a:rPr lang="es-CO" sz="2400" b="1" dirty="0">
                <a:solidFill>
                  <a:srgbClr val="FFC000"/>
                </a:solidFill>
              </a:rPr>
              <a:t>Gestión Empresarial Basada en Web (</a:t>
            </a:r>
            <a:r>
              <a:rPr lang="es-CO" sz="2000" b="1" i="0" dirty="0">
                <a:solidFill>
                  <a:srgbClr val="6C6C6C"/>
                </a:solidFill>
                <a:effectLst/>
                <a:latin typeface="Arial" panose="020B0604020202020204" pitchFamily="34" charset="0"/>
              </a:rPr>
              <a:t>Web-</a:t>
            </a:r>
            <a:r>
              <a:rPr lang="es-CO" sz="2000" b="1" i="0" dirty="0" err="1">
                <a:solidFill>
                  <a:srgbClr val="6C6C6C"/>
                </a:solidFill>
                <a:effectLst/>
                <a:latin typeface="Arial" panose="020B0604020202020204" pitchFamily="34" charset="0"/>
              </a:rPr>
              <a:t>Based</a:t>
            </a:r>
            <a:r>
              <a:rPr lang="es-CO" sz="2000" b="1" i="0" dirty="0">
                <a:solidFill>
                  <a:srgbClr val="6C6C6C"/>
                </a:solidFill>
                <a:effectLst/>
                <a:latin typeface="Arial" panose="020B0604020202020204" pitchFamily="34" charset="0"/>
              </a:rPr>
              <a:t> Enterprise Management</a:t>
            </a:r>
            <a:r>
              <a:rPr lang="es-CO" sz="1600" b="1" i="0" dirty="0">
                <a:solidFill>
                  <a:srgbClr val="6C6C6C"/>
                </a:solidFill>
                <a:effectLst/>
                <a:latin typeface="Arial" panose="020B0604020202020204" pitchFamily="34" charset="0"/>
              </a:rPr>
              <a:t> </a:t>
            </a:r>
            <a:r>
              <a:rPr lang="es-CO" sz="1600" b="0" i="0" dirty="0">
                <a:solidFill>
                  <a:srgbClr val="6C6C6C"/>
                </a:solidFill>
                <a:effectLst/>
                <a:latin typeface="Arial" panose="020B0604020202020204" pitchFamily="34" charset="0"/>
              </a:rPr>
              <a:t>- </a:t>
            </a:r>
            <a:r>
              <a:rPr lang="es-CO" sz="2400" b="1" dirty="0">
                <a:solidFill>
                  <a:srgbClr val="FFC000"/>
                </a:solidFill>
              </a:rPr>
              <a:t>WBEM)</a:t>
            </a:r>
          </a:p>
          <a:p>
            <a:pPr marL="895350" indent="-166688">
              <a:tabLst>
                <a:tab pos="533400" algn="l"/>
              </a:tabLst>
            </a:pPr>
            <a:r>
              <a:rPr lang="es-CO" sz="1800" dirty="0"/>
              <a:t>Es un conjunto de estándares de la industria de administración de sistemas desarrollados para brindar uniformidad a los entornos de computación distribuida.</a:t>
            </a:r>
          </a:p>
          <a:p>
            <a:pPr marL="895350" indent="-166688">
              <a:tabLst>
                <a:tab pos="533400" algn="l"/>
              </a:tabLst>
            </a:pPr>
            <a:r>
              <a:rPr lang="es-CO" sz="1800" dirty="0"/>
              <a:t>Se basa en los estándares de Internet, como la infraestructura del modelo de información común (CIM), CIM-XML y la administración de servicios Web. </a:t>
            </a:r>
          </a:p>
          <a:p>
            <a:pPr marL="895350" indent="-166688">
              <a:tabLst>
                <a:tab pos="533400" algn="l"/>
              </a:tabLst>
            </a:pPr>
            <a:r>
              <a:rPr lang="es-CO" sz="1800" dirty="0"/>
              <a:t>Permite la gestión remota de aplicaciones a través de un conjunto integrado de herramientas de gestión estándar.</a:t>
            </a:r>
          </a:p>
          <a:p>
            <a:pPr marL="895350" indent="-166688">
              <a:tabLst>
                <a:tab pos="533400" algn="l"/>
              </a:tabLst>
            </a:pPr>
            <a:r>
              <a:rPr lang="es-CO" sz="1800" dirty="0"/>
              <a:t>Ha sido implementado en varios sistemas operativos incluyendo la herramienta de administración remota de Apple, Mac OS X, SUSE Linux Enterprise Server, Microsoft Windows, Solaris WBEM </a:t>
            </a:r>
            <a:r>
              <a:rPr lang="es-CO" sz="1600" dirty="0" err="1"/>
              <a:t>Servi</a:t>
            </a:r>
            <a:r>
              <a:rPr lang="es-CO" sz="1800" dirty="0" err="1"/>
              <a:t>ces</a:t>
            </a:r>
            <a:r>
              <a:rPr lang="es-CO" sz="1800" dirty="0"/>
              <a:t>, el sistema operativo HP-UX, Red </a:t>
            </a:r>
            <a:r>
              <a:rPr lang="es-CO" sz="1800" dirty="0" err="1"/>
              <a:t>Hat</a:t>
            </a:r>
            <a:r>
              <a:rPr lang="es-CO" sz="1800" dirty="0"/>
              <a:t> Enterprise Linux y Ubuntu.</a:t>
            </a:r>
          </a:p>
          <a:p>
            <a:pPr marL="441325" indent="-166688">
              <a:tabLst>
                <a:tab pos="533400" algn="l"/>
              </a:tabLst>
            </a:pPr>
            <a:endParaRPr lang="es-CO" sz="2400" dirty="0"/>
          </a:p>
          <a:p>
            <a:pPr marL="441325" indent="-166688">
              <a:tabLst>
                <a:tab pos="533400" algn="l"/>
              </a:tabLst>
            </a:pPr>
            <a:endParaRPr lang="es-CO" sz="2400" dirty="0"/>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489333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27</a:t>
            </a:fld>
            <a:endParaRPr lang="es-CO"/>
          </a:p>
        </p:txBody>
      </p:sp>
      <p:sp>
        <p:nvSpPr>
          <p:cNvPr id="6" name="5 Marcador de contenido"/>
          <p:cNvSpPr>
            <a:spLocks noGrp="1"/>
          </p:cNvSpPr>
          <p:nvPr>
            <p:ph sz="quarter" idx="1"/>
          </p:nvPr>
        </p:nvSpPr>
        <p:spPr>
          <a:xfrm>
            <a:off x="323528" y="1223000"/>
            <a:ext cx="8229600" cy="4937760"/>
          </a:xfrm>
        </p:spPr>
        <p:txBody>
          <a:bodyPr>
            <a:normAutofit/>
          </a:bodyPr>
          <a:lstStyle/>
          <a:p>
            <a:r>
              <a:rPr lang="es-CO" dirty="0">
                <a:solidFill>
                  <a:srgbClr val="0070C0"/>
                </a:solidFill>
              </a:rPr>
              <a:t>Componentes de infraestructura y arquitectura:</a:t>
            </a:r>
          </a:p>
          <a:p>
            <a:pPr marL="533400" indent="-258763"/>
            <a:r>
              <a:rPr lang="es-CO" b="1" dirty="0"/>
              <a:t>Protocolos de  gestión</a:t>
            </a:r>
          </a:p>
          <a:p>
            <a:pPr marL="441325" indent="-166688">
              <a:tabLst>
                <a:tab pos="533400" algn="l"/>
              </a:tabLst>
            </a:pPr>
            <a:endParaRPr lang="es-CO" sz="2400" dirty="0"/>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pic>
        <p:nvPicPr>
          <p:cNvPr id="7" name="Imagen 6">
            <a:extLst>
              <a:ext uri="{FF2B5EF4-FFF2-40B4-BE49-F238E27FC236}">
                <a16:creationId xmlns:a16="http://schemas.microsoft.com/office/drawing/2014/main" id="{DF29091C-5C1B-4514-AECA-18727E87481C}"/>
              </a:ext>
            </a:extLst>
          </p:cNvPr>
          <p:cNvPicPr>
            <a:picLocks noChangeAspect="1"/>
          </p:cNvPicPr>
          <p:nvPr/>
        </p:nvPicPr>
        <p:blipFill>
          <a:blip r:embed="rId2"/>
          <a:stretch>
            <a:fillRect/>
          </a:stretch>
        </p:blipFill>
        <p:spPr>
          <a:xfrm>
            <a:off x="3027901" y="2199610"/>
            <a:ext cx="5542320" cy="4156740"/>
          </a:xfrm>
          <a:prstGeom prst="rect">
            <a:avLst/>
          </a:prstGeom>
        </p:spPr>
      </p:pic>
      <p:sp>
        <p:nvSpPr>
          <p:cNvPr id="10" name="CuadroTexto 9">
            <a:extLst>
              <a:ext uri="{FF2B5EF4-FFF2-40B4-BE49-F238E27FC236}">
                <a16:creationId xmlns:a16="http://schemas.microsoft.com/office/drawing/2014/main" id="{C4B12D91-B696-4775-B32B-F2BA7BFA17F9}"/>
              </a:ext>
            </a:extLst>
          </p:cNvPr>
          <p:cNvSpPr txBox="1"/>
          <p:nvPr/>
        </p:nvSpPr>
        <p:spPr>
          <a:xfrm>
            <a:off x="-9586" y="5451981"/>
            <a:ext cx="2908234" cy="800219"/>
          </a:xfrm>
          <a:prstGeom prst="rect">
            <a:avLst/>
          </a:prstGeom>
          <a:noFill/>
        </p:spPr>
        <p:txBody>
          <a:bodyPr wrap="square">
            <a:spAutoFit/>
          </a:bodyPr>
          <a:lstStyle/>
          <a:p>
            <a:r>
              <a:rPr lang="es-CO" sz="1400" dirty="0" err="1"/>
              <a:t>Common</a:t>
            </a:r>
            <a:r>
              <a:rPr lang="es-CO" sz="1400" dirty="0"/>
              <a:t> </a:t>
            </a:r>
            <a:r>
              <a:rPr lang="es-CO" sz="1400" dirty="0" err="1"/>
              <a:t>Information</a:t>
            </a:r>
            <a:r>
              <a:rPr lang="es-CO" sz="1400" dirty="0"/>
              <a:t> </a:t>
            </a:r>
            <a:r>
              <a:rPr lang="es-CO" sz="1400" dirty="0" err="1"/>
              <a:t>Model</a:t>
            </a:r>
            <a:r>
              <a:rPr lang="es-CO" sz="1400" dirty="0"/>
              <a:t> (CIM)</a:t>
            </a:r>
          </a:p>
          <a:p>
            <a:r>
              <a:rPr lang="es-CO" sz="1400" dirty="0" err="1"/>
              <a:t>Managed</a:t>
            </a:r>
            <a:r>
              <a:rPr lang="es-CO" sz="1400" dirty="0"/>
              <a:t> </a:t>
            </a:r>
            <a:r>
              <a:rPr lang="es-CO" sz="1400" dirty="0" err="1"/>
              <a:t>Object</a:t>
            </a:r>
            <a:r>
              <a:rPr lang="es-CO" sz="1400" dirty="0"/>
              <a:t> </a:t>
            </a:r>
            <a:r>
              <a:rPr lang="es-CO" sz="1400" dirty="0" err="1"/>
              <a:t>Format</a:t>
            </a:r>
            <a:r>
              <a:rPr lang="es-CO" sz="1400" dirty="0"/>
              <a:t> (MOF</a:t>
            </a:r>
            <a:r>
              <a:rPr lang="es-CO" dirty="0"/>
              <a:t>)</a:t>
            </a:r>
          </a:p>
          <a:p>
            <a:r>
              <a:rPr lang="es-CO" sz="1400" dirty="0"/>
              <a:t>CIMOM (CIM </a:t>
            </a:r>
            <a:r>
              <a:rPr lang="es-CO" sz="1400" dirty="0" err="1"/>
              <a:t>Object</a:t>
            </a:r>
            <a:r>
              <a:rPr lang="es-CO" sz="1400" dirty="0"/>
              <a:t> </a:t>
            </a:r>
            <a:r>
              <a:rPr lang="es-CO" sz="1400" dirty="0" err="1"/>
              <a:t>management</a:t>
            </a:r>
            <a:r>
              <a:rPr lang="es-CO" sz="1400" dirty="0"/>
              <a:t>)</a:t>
            </a:r>
          </a:p>
        </p:txBody>
      </p:sp>
    </p:spTree>
    <p:extLst>
      <p:ext uri="{BB962C8B-B14F-4D97-AF65-F5344CB8AC3E}">
        <p14:creationId xmlns:p14="http://schemas.microsoft.com/office/powerpoint/2010/main" val="200472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28</a:t>
            </a:fld>
            <a:endParaRPr lang="es-CO"/>
          </a:p>
        </p:txBody>
      </p:sp>
      <p:sp>
        <p:nvSpPr>
          <p:cNvPr id="6" name="5 Marcador de contenido"/>
          <p:cNvSpPr>
            <a:spLocks noGrp="1"/>
          </p:cNvSpPr>
          <p:nvPr>
            <p:ph sz="quarter" idx="1"/>
          </p:nvPr>
        </p:nvSpPr>
        <p:spPr>
          <a:xfrm>
            <a:off x="323528" y="1196752"/>
            <a:ext cx="8229600" cy="4937760"/>
          </a:xfrm>
        </p:spPr>
        <p:txBody>
          <a:bodyPr>
            <a:normAutofit fontScale="92500"/>
          </a:bodyPr>
          <a:lstStyle/>
          <a:p>
            <a:r>
              <a:rPr lang="es-CO" dirty="0">
                <a:solidFill>
                  <a:srgbClr val="0070C0"/>
                </a:solidFill>
              </a:rPr>
              <a:t>Componentes de infraestructura y arquitectura:</a:t>
            </a:r>
          </a:p>
          <a:p>
            <a:pPr marL="533400" indent="-258763"/>
            <a:r>
              <a:rPr lang="es-CO" sz="2400" b="1" dirty="0"/>
              <a:t>Protocolos de  gestión- WEBEM</a:t>
            </a:r>
          </a:p>
          <a:p>
            <a:pPr marL="533400" indent="-258763"/>
            <a:r>
              <a:rPr lang="es-CO" sz="1800" dirty="0"/>
              <a:t>WBEM fue desarrollado por el DTMF (</a:t>
            </a:r>
            <a:r>
              <a:rPr lang="es-CO" sz="1800" dirty="0" err="1"/>
              <a:t>Distributed</a:t>
            </a:r>
            <a:r>
              <a:rPr lang="es-CO" sz="1800" dirty="0"/>
              <a:t> Management </a:t>
            </a:r>
            <a:r>
              <a:rPr lang="es-CO" sz="1800" dirty="0" err="1"/>
              <a:t>Task</a:t>
            </a:r>
            <a:r>
              <a:rPr lang="es-CO" sz="1800" dirty="0"/>
              <a:t> </a:t>
            </a:r>
            <a:r>
              <a:rPr lang="es-CO" sz="1800" dirty="0" err="1"/>
              <a:t>Force</a:t>
            </a:r>
            <a:r>
              <a:rPr lang="es-CO" sz="1800" dirty="0"/>
              <a:t>) en coalición con BMC Software, Cisco, Intel, Microsoft, </a:t>
            </a:r>
            <a:r>
              <a:rPr lang="es-CO" sz="1800" dirty="0" err="1"/>
              <a:t>Compaq</a:t>
            </a:r>
            <a:r>
              <a:rPr lang="es-CO" sz="1800" dirty="0"/>
              <a:t>, IBM y otras compañías. </a:t>
            </a:r>
          </a:p>
          <a:p>
            <a:pPr marL="533400" indent="-258763"/>
            <a:r>
              <a:rPr lang="es-CO" sz="1800" dirty="0"/>
              <a:t>La tecnología WBEM permite el intercambio de datos del Modelo de Información Común (</a:t>
            </a:r>
            <a:r>
              <a:rPr lang="es-CO" sz="1800" dirty="0" err="1"/>
              <a:t>Common</a:t>
            </a:r>
            <a:r>
              <a:rPr lang="es-CO" sz="1800" dirty="0"/>
              <a:t> </a:t>
            </a:r>
            <a:r>
              <a:rPr lang="es-CO" sz="1800" dirty="0" err="1"/>
              <a:t>Information</a:t>
            </a:r>
            <a:r>
              <a:rPr lang="es-CO" sz="1800" dirty="0"/>
              <a:t> </a:t>
            </a:r>
            <a:r>
              <a:rPr lang="es-CO" sz="1800" dirty="0" err="1"/>
              <a:t>Model</a:t>
            </a:r>
            <a:r>
              <a:rPr lang="es-CO" sz="1800" dirty="0"/>
              <a:t> -CIM) a través de una amplia gama de tecnologías y plataformas a través de la Web.</a:t>
            </a:r>
          </a:p>
          <a:p>
            <a:pPr marL="533400" indent="-258763"/>
            <a:r>
              <a:rPr lang="es-CO" sz="1800" dirty="0"/>
              <a:t>Como iniciativa, WBEM incluye estándares para la gestión local y remota de sistemas, redes, usuarios, aplicaciones y bases de datos entre otros, utilizando las tecnologías de Internet. </a:t>
            </a:r>
          </a:p>
          <a:p>
            <a:pPr marL="533400" indent="-258763"/>
            <a:r>
              <a:rPr lang="es-CO" sz="1800" dirty="0"/>
              <a:t>Como tecnología, WBEM proporciona una forma para que las aplicaciones de gestión compartan datos independientemente del protocolo, sistema operativo o estándar de gestión.</a:t>
            </a:r>
          </a:p>
          <a:p>
            <a:pPr marL="533400" indent="-258763"/>
            <a:r>
              <a:rPr lang="en-US" sz="1200" b="0" i="0" dirty="0">
                <a:solidFill>
                  <a:srgbClr val="6C6C6C"/>
                </a:solidFill>
                <a:effectLst/>
                <a:latin typeface="Arial" panose="020B0604020202020204" pitchFamily="34" charset="0"/>
              </a:rPr>
              <a:t>***</a:t>
            </a:r>
            <a:r>
              <a:rPr lang="en-US" sz="1400" b="0" i="0" dirty="0">
                <a:solidFill>
                  <a:srgbClr val="6C6C6C"/>
                </a:solidFill>
                <a:effectLst/>
                <a:latin typeface="Arial" panose="020B0604020202020204" pitchFamily="34" charset="0"/>
              </a:rPr>
              <a:t>The </a:t>
            </a:r>
            <a:r>
              <a:rPr lang="en-US" sz="1400" b="0" i="0" dirty="0">
                <a:solidFill>
                  <a:srgbClr val="0070C0"/>
                </a:solidFill>
                <a:effectLst/>
                <a:latin typeface="Arial" panose="020B0604020202020204" pitchFamily="34" charset="0"/>
              </a:rPr>
              <a:t>Common Information Model (CIM) </a:t>
            </a:r>
            <a:r>
              <a:rPr lang="en-US" sz="1400" b="0" i="0" dirty="0">
                <a:solidFill>
                  <a:srgbClr val="6C6C6C"/>
                </a:solidFill>
                <a:effectLst/>
                <a:latin typeface="Arial" panose="020B0604020202020204" pitchFamily="34" charset="0"/>
              </a:rPr>
              <a:t>is a computer industry standard for defining device and application characteristics so that system administrators and management programs will be able to control devices and applications from different manufacturers or sources in the same way.</a:t>
            </a:r>
            <a:endParaRPr lang="es-CO" sz="2000" dirty="0"/>
          </a:p>
          <a:p>
            <a:pPr marL="533400" indent="-258763"/>
            <a:endParaRPr lang="es-CO" sz="1800" dirty="0"/>
          </a:p>
          <a:p>
            <a:pPr marL="533400" indent="-258763"/>
            <a:endParaRPr lang="es-CO" sz="1800" dirty="0"/>
          </a:p>
          <a:p>
            <a:pPr marL="441325" indent="-166688">
              <a:tabLst>
                <a:tab pos="533400" algn="l"/>
              </a:tabLst>
            </a:pPr>
            <a:endParaRPr lang="es-CO" sz="2400" dirty="0"/>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2577414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29</a:t>
            </a:fld>
            <a:endParaRPr lang="es-CO"/>
          </a:p>
        </p:txBody>
      </p:sp>
      <p:sp>
        <p:nvSpPr>
          <p:cNvPr id="6" name="5 Marcador de contenido"/>
          <p:cNvSpPr>
            <a:spLocks noGrp="1"/>
          </p:cNvSpPr>
          <p:nvPr>
            <p:ph sz="quarter" idx="1"/>
          </p:nvPr>
        </p:nvSpPr>
        <p:spPr>
          <a:xfrm>
            <a:off x="323528" y="1196752"/>
            <a:ext cx="8229600" cy="4937760"/>
          </a:xfrm>
        </p:spPr>
        <p:txBody>
          <a:bodyPr>
            <a:normAutofit fontScale="70000" lnSpcReduction="20000"/>
          </a:bodyPr>
          <a:lstStyle/>
          <a:p>
            <a:r>
              <a:rPr lang="es-CO" sz="3100" dirty="0">
                <a:solidFill>
                  <a:srgbClr val="0070C0"/>
                </a:solidFill>
              </a:rPr>
              <a:t>Componentes de infraestructura y arquitectura</a:t>
            </a:r>
            <a:r>
              <a:rPr lang="es-CO" sz="3600" dirty="0">
                <a:solidFill>
                  <a:srgbClr val="0070C0"/>
                </a:solidFill>
              </a:rPr>
              <a:t>:</a:t>
            </a:r>
          </a:p>
          <a:p>
            <a:pPr marL="533400" indent="-258763"/>
            <a:r>
              <a:rPr lang="es-CO" sz="3100" b="1" dirty="0"/>
              <a:t>Protocolos de  gestión - WEBEM</a:t>
            </a:r>
          </a:p>
          <a:p>
            <a:pPr marL="533400" indent="-258763"/>
            <a:r>
              <a:rPr lang="es-CO" sz="2300" u="sng" dirty="0"/>
              <a:t>Componentes principales</a:t>
            </a:r>
            <a:r>
              <a:rPr lang="es-CO" sz="1800" dirty="0"/>
              <a:t>:</a:t>
            </a:r>
          </a:p>
          <a:p>
            <a:pPr marL="911225" indent="-285750">
              <a:buFont typeface="Arial" panose="020B0604020202020204" pitchFamily="34" charset="0"/>
              <a:buChar char="•"/>
            </a:pPr>
            <a:r>
              <a:rPr lang="es-CO" sz="2300" dirty="0">
                <a:solidFill>
                  <a:srgbClr val="FFC000"/>
                </a:solidFill>
              </a:rPr>
              <a:t>CIM</a:t>
            </a:r>
            <a:r>
              <a:rPr lang="es-CO" sz="2300" dirty="0"/>
              <a:t>, que proporciona una infraestructura y un formato común para definir los datos de gestión.</a:t>
            </a:r>
          </a:p>
          <a:p>
            <a:pPr marL="911225" indent="-285750">
              <a:buFont typeface="Arial" panose="020B0604020202020204" pitchFamily="34" charset="0"/>
              <a:buChar char="•"/>
            </a:pPr>
            <a:r>
              <a:rPr lang="es-CO" sz="2300" dirty="0">
                <a:solidFill>
                  <a:srgbClr val="FFC000"/>
                </a:solidFill>
              </a:rPr>
              <a:t>CIM-XML</a:t>
            </a:r>
            <a:r>
              <a:rPr lang="es-CO" sz="2300" dirty="0"/>
              <a:t>, que se utiliza para la codificación de datos.</a:t>
            </a:r>
          </a:p>
          <a:p>
            <a:pPr marL="911225" indent="-285750">
              <a:buFont typeface="Arial" panose="020B0604020202020204" pitchFamily="34" charset="0"/>
              <a:buChar char="•"/>
            </a:pPr>
            <a:r>
              <a:rPr lang="es-CO" sz="2300" dirty="0">
                <a:solidFill>
                  <a:srgbClr val="FFC000"/>
                </a:solidFill>
              </a:rPr>
              <a:t>Especificación de operaciones CIM</a:t>
            </a:r>
            <a:r>
              <a:rPr lang="es-CO" sz="2300" dirty="0"/>
              <a:t>, que permite la asignación de operaciones CIM mediante HTTP</a:t>
            </a:r>
            <a:r>
              <a:rPr lang="es-CO" sz="2000" dirty="0"/>
              <a:t>.</a:t>
            </a:r>
          </a:p>
          <a:p>
            <a:pPr marL="441325" indent="-166688">
              <a:tabLst>
                <a:tab pos="533400" algn="l"/>
              </a:tabLst>
            </a:pPr>
            <a:r>
              <a:rPr lang="es-CO" sz="2400" u="sng" dirty="0"/>
              <a:t>Características clave del estándar</a:t>
            </a:r>
            <a:r>
              <a:rPr lang="es-CO" sz="2400" dirty="0"/>
              <a:t>:</a:t>
            </a:r>
          </a:p>
          <a:p>
            <a:pPr marL="784225" indent="-342900">
              <a:buFont typeface="Arial" panose="020B0604020202020204" pitchFamily="34" charset="0"/>
              <a:buChar char="•"/>
              <a:tabLst>
                <a:tab pos="533400" algn="l"/>
              </a:tabLst>
            </a:pPr>
            <a:r>
              <a:rPr lang="es-CO" sz="2300" dirty="0"/>
              <a:t>Facilita la segregación de la gestión de aplicaciones desde el cliente</a:t>
            </a:r>
          </a:p>
          <a:p>
            <a:pPr marL="784225" indent="-342900">
              <a:buFont typeface="Arial" panose="020B0604020202020204" pitchFamily="34" charset="0"/>
              <a:buChar char="•"/>
              <a:tabLst>
                <a:tab pos="533400" algn="l"/>
              </a:tabLst>
            </a:pPr>
            <a:r>
              <a:rPr lang="es-CO" sz="2300" dirty="0"/>
              <a:t>Ofrece una interfaz estándar para la administración de aplicaciones remotas a través de una amplia variedad de aplicaciones.</a:t>
            </a:r>
          </a:p>
          <a:p>
            <a:pPr marL="784225" indent="-342900">
              <a:buFont typeface="Arial" panose="020B0604020202020204" pitchFamily="34" charset="0"/>
              <a:buChar char="•"/>
              <a:tabLst>
                <a:tab pos="533400" algn="l"/>
              </a:tabLst>
            </a:pPr>
            <a:r>
              <a:rPr lang="es-CO" sz="2300" dirty="0"/>
              <a:t>Permite la gestión remota de aplicaciones a través de un conjunto de herramientas estándar.</a:t>
            </a:r>
          </a:p>
          <a:p>
            <a:pPr marL="784225" indent="-342900">
              <a:buFont typeface="Arial" panose="020B0604020202020204" pitchFamily="34" charset="0"/>
              <a:buChar char="•"/>
              <a:tabLst>
                <a:tab pos="533400" algn="l"/>
              </a:tabLst>
            </a:pPr>
            <a:r>
              <a:rPr lang="es-CO" sz="2300" dirty="0"/>
              <a:t>Permite gestionar fácilmente muchas instancias de una aplicación como una sola unidad</a:t>
            </a:r>
          </a:p>
          <a:p>
            <a:pPr marL="784225" indent="-342900">
              <a:buFont typeface="Arial" panose="020B0604020202020204" pitchFamily="34" charset="0"/>
              <a:buChar char="•"/>
              <a:tabLst>
                <a:tab pos="533400" algn="l"/>
              </a:tabLst>
            </a:pPr>
            <a:r>
              <a:rPr lang="es-CO" sz="2300" dirty="0"/>
              <a:t>Permite la publicación de información importante sobre una aplicación a varias aplicaciones diferentes.</a:t>
            </a:r>
          </a:p>
          <a:p>
            <a:pPr marL="441325" indent="-166688">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2035287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3</a:t>
            </a:fld>
            <a:endParaRPr lang="es-CO"/>
          </a:p>
        </p:txBody>
      </p:sp>
      <p:sp>
        <p:nvSpPr>
          <p:cNvPr id="6" name="5 Marcador de contenido"/>
          <p:cNvSpPr>
            <a:spLocks noGrp="1"/>
          </p:cNvSpPr>
          <p:nvPr>
            <p:ph sz="quarter" idx="1"/>
          </p:nvPr>
        </p:nvSpPr>
        <p:spPr/>
        <p:txBody>
          <a:bodyPr/>
          <a:lstStyle/>
          <a:p>
            <a:r>
              <a:rPr lang="es-CO" dirty="0">
                <a:solidFill>
                  <a:srgbClr val="0070C0"/>
                </a:solidFill>
              </a:rPr>
              <a:t>Elementos que intervienen:</a:t>
            </a:r>
          </a:p>
          <a:p>
            <a:pPr marL="531813" indent="-273050"/>
            <a:r>
              <a:rPr lang="es-CO" sz="2400" b="1" dirty="0">
                <a:solidFill>
                  <a:srgbClr val="00B0F0"/>
                </a:solidFill>
              </a:rPr>
              <a:t>Entidades:</a:t>
            </a:r>
          </a:p>
          <a:p>
            <a:pPr marL="806450" indent="-273050"/>
            <a:r>
              <a:rPr lang="es-CO" sz="2000" b="1" dirty="0"/>
              <a:t>Entidad gestora </a:t>
            </a:r>
            <a:r>
              <a:rPr lang="es-CO" sz="2000" dirty="0"/>
              <a:t>(</a:t>
            </a:r>
            <a:r>
              <a:rPr lang="es-CO" sz="2000" i="1" dirty="0">
                <a:solidFill>
                  <a:srgbClr val="FFC000"/>
                </a:solidFill>
              </a:rPr>
              <a:t>servicio administrador de red)</a:t>
            </a:r>
            <a:r>
              <a:rPr lang="es-CO" sz="2000" i="1" dirty="0">
                <a:solidFill>
                  <a:srgbClr val="FFC000"/>
                </a:solidFill>
                <a:sym typeface="Wingdings" panose="05000000000000000000" pitchFamily="2" charset="2"/>
              </a:rPr>
              <a:t></a:t>
            </a:r>
            <a:r>
              <a:rPr lang="es-CO" sz="2000" i="1" dirty="0">
                <a:solidFill>
                  <a:srgbClr val="FFC000"/>
                </a:solidFill>
              </a:rPr>
              <a:t> </a:t>
            </a:r>
            <a:r>
              <a:rPr lang="es-CO" sz="1800" dirty="0"/>
              <a:t>donde está el software</a:t>
            </a:r>
          </a:p>
          <a:p>
            <a:pPr marL="808037" indent="0" defTabSz="808038">
              <a:buNone/>
            </a:pPr>
            <a:r>
              <a:rPr lang="es-CO" sz="2000" dirty="0">
                <a:sym typeface="Wingdings" panose="05000000000000000000" pitchFamily="2" charset="2"/>
              </a:rPr>
              <a:t></a:t>
            </a:r>
            <a:r>
              <a:rPr lang="es-CO" sz="2000" dirty="0"/>
              <a:t>Tareas:</a:t>
            </a:r>
          </a:p>
          <a:p>
            <a:pPr marL="898525" indent="0">
              <a:buNone/>
            </a:pPr>
            <a:r>
              <a:rPr lang="es-CO" sz="2000" dirty="0"/>
              <a:t>- </a:t>
            </a:r>
            <a:r>
              <a:rPr lang="es-CO" sz="1800" dirty="0"/>
              <a:t>Recoge información de los dispositivos gestionados</a:t>
            </a:r>
          </a:p>
          <a:p>
            <a:pPr marL="898525" indent="0">
              <a:buNone/>
            </a:pPr>
            <a:r>
              <a:rPr lang="es-CO" sz="1800" dirty="0"/>
              <a:t>- Procesa y analiza la información</a:t>
            </a:r>
          </a:p>
          <a:p>
            <a:pPr marL="1082675" indent="-184150">
              <a:buNone/>
            </a:pPr>
            <a:r>
              <a:rPr lang="es-CO" sz="1800" dirty="0"/>
              <a:t>- Presentar la información para interpretación, análisis y toma de decisiones.</a:t>
            </a:r>
          </a:p>
          <a:p>
            <a:pPr marL="806450" indent="-273050"/>
            <a:r>
              <a:rPr lang="es-CO" sz="2000" b="1" dirty="0"/>
              <a:t>Dispositivos gestionados </a:t>
            </a:r>
            <a:r>
              <a:rPr lang="es-CO" sz="2000" b="1" dirty="0">
                <a:solidFill>
                  <a:srgbClr val="FFC000"/>
                </a:solidFill>
              </a:rPr>
              <a:t>(</a:t>
            </a:r>
            <a:r>
              <a:rPr lang="es-CO" sz="2000" i="1" dirty="0">
                <a:solidFill>
                  <a:srgbClr val="FFC000"/>
                </a:solidFill>
              </a:rPr>
              <a:t>contiene los objetos gestionados)</a:t>
            </a:r>
          </a:p>
          <a:p>
            <a:pPr marL="533400" indent="0">
              <a:buNone/>
            </a:pPr>
            <a:r>
              <a:rPr lang="es-CO" sz="2000" i="1" dirty="0">
                <a:solidFill>
                  <a:srgbClr val="FFC000"/>
                </a:solidFill>
              </a:rPr>
              <a:t>    </a:t>
            </a:r>
            <a:r>
              <a:rPr lang="es-CO" sz="2000" i="1" dirty="0">
                <a:solidFill>
                  <a:srgbClr val="FFC000"/>
                </a:solidFill>
                <a:sym typeface="Wingdings" panose="05000000000000000000" pitchFamily="2" charset="2"/>
              </a:rPr>
              <a:t></a:t>
            </a:r>
            <a:r>
              <a:rPr lang="es-CO" sz="1800" dirty="0"/>
              <a:t>Deben tener </a:t>
            </a:r>
            <a:r>
              <a:rPr lang="es-CO" sz="1800" b="1" dirty="0">
                <a:solidFill>
                  <a:srgbClr val="FFC000"/>
                </a:solidFill>
              </a:rPr>
              <a:t>agente de gestión </a:t>
            </a:r>
            <a:r>
              <a:rPr lang="es-CO" sz="1800" dirty="0"/>
              <a:t>( software para gestión remota)</a:t>
            </a:r>
          </a:p>
          <a:p>
            <a:pPr marL="819150" indent="-285750">
              <a:buFont typeface="Wingdings" panose="05000000000000000000" pitchFamily="2" charset="2"/>
              <a:buChar char="Ø"/>
            </a:pPr>
            <a:r>
              <a:rPr lang="es-CO" sz="2000" b="1" dirty="0"/>
              <a:t>Protocolos de gestión</a:t>
            </a:r>
            <a:r>
              <a:rPr lang="es-CO" sz="2000" b="1" dirty="0">
                <a:solidFill>
                  <a:srgbClr val="FFC000"/>
                </a:solidFill>
              </a:rPr>
              <a:t> (</a:t>
            </a:r>
            <a:r>
              <a:rPr lang="es-CO" sz="1800" i="1" dirty="0">
                <a:solidFill>
                  <a:srgbClr val="FFC000"/>
                </a:solidFill>
              </a:rPr>
              <a:t>reglas entre entidad gestora y agentes</a:t>
            </a:r>
            <a:r>
              <a:rPr lang="es-CO" sz="1800" b="1" dirty="0">
                <a:solidFill>
                  <a:srgbClr val="FFC000"/>
                </a:solidFill>
              </a:rPr>
              <a:t>)</a:t>
            </a:r>
          </a:p>
          <a:p>
            <a:pPr marL="533400" indent="0">
              <a:buNone/>
            </a:pPr>
            <a:r>
              <a:rPr lang="es-CO" sz="1800" b="1" dirty="0">
                <a:solidFill>
                  <a:srgbClr val="FFC000"/>
                </a:solidFill>
              </a:rPr>
              <a:t>     </a:t>
            </a:r>
            <a:r>
              <a:rPr lang="es-CO" sz="1800" b="1" dirty="0"/>
              <a:t> </a:t>
            </a:r>
            <a:r>
              <a:rPr lang="es-CO" sz="1800" b="1" dirty="0">
                <a:sym typeface="Wingdings" panose="05000000000000000000" pitchFamily="2" charset="2"/>
              </a:rPr>
              <a:t></a:t>
            </a:r>
            <a:r>
              <a:rPr lang="es-CO" sz="1800" b="1" dirty="0"/>
              <a:t> </a:t>
            </a:r>
            <a:r>
              <a:rPr lang="es-CO" sz="1800" dirty="0"/>
              <a:t>Tipos de mensajes, secuencias de comandos, seguridad.</a:t>
            </a:r>
          </a:p>
          <a:p>
            <a:pPr marL="819150" indent="-285750">
              <a:buFont typeface="Wingdings" panose="05000000000000000000" pitchFamily="2" charset="2"/>
              <a:buChar char="Ø"/>
            </a:pPr>
            <a:endParaRPr lang="es-CO" sz="2000" dirty="0"/>
          </a:p>
        </p:txBody>
      </p:sp>
    </p:spTree>
    <p:extLst>
      <p:ext uri="{BB962C8B-B14F-4D97-AF65-F5344CB8AC3E}">
        <p14:creationId xmlns:p14="http://schemas.microsoft.com/office/powerpoint/2010/main" val="38104453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solidFill>
                  <a:srgbClr val="0070C0"/>
                </a:solidFill>
              </a:rPr>
              <a:t>Modelos de gestión</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30</a:t>
            </a:fld>
            <a:endParaRPr lang="es-CO"/>
          </a:p>
        </p:txBody>
      </p:sp>
      <p:sp>
        <p:nvSpPr>
          <p:cNvPr id="6" name="5 Marcador de contenido"/>
          <p:cNvSpPr>
            <a:spLocks noGrp="1"/>
          </p:cNvSpPr>
          <p:nvPr>
            <p:ph sz="quarter" idx="1"/>
          </p:nvPr>
        </p:nvSpPr>
        <p:spPr>
          <a:xfrm>
            <a:off x="323528" y="1196752"/>
            <a:ext cx="8229600" cy="4937760"/>
          </a:xfrm>
        </p:spPr>
        <p:txBody>
          <a:bodyPr>
            <a:normAutofit/>
          </a:bodyPr>
          <a:lstStyle/>
          <a:p>
            <a:r>
              <a:rPr lang="pt-BR" sz="2400" dirty="0" err="1">
                <a:solidFill>
                  <a:srgbClr val="00B0F0"/>
                </a:solidFill>
              </a:rPr>
              <a:t>Arquitectura</a:t>
            </a:r>
            <a:r>
              <a:rPr lang="pt-BR" sz="2400" dirty="0">
                <a:solidFill>
                  <a:srgbClr val="00B0F0"/>
                </a:solidFill>
              </a:rPr>
              <a:t> ISO</a:t>
            </a:r>
          </a:p>
          <a:p>
            <a:r>
              <a:rPr lang="pt-BR" sz="2400" dirty="0">
                <a:solidFill>
                  <a:srgbClr val="00B0F0"/>
                </a:solidFill>
              </a:rPr>
              <a:t> </a:t>
            </a:r>
            <a:r>
              <a:rPr lang="pt-BR" sz="2400" dirty="0" err="1">
                <a:solidFill>
                  <a:srgbClr val="00B0F0"/>
                </a:solidFill>
              </a:rPr>
              <a:t>Arquitectura</a:t>
            </a:r>
            <a:r>
              <a:rPr lang="pt-BR" sz="2400" dirty="0">
                <a:solidFill>
                  <a:srgbClr val="00B0F0"/>
                </a:solidFill>
              </a:rPr>
              <a:t> ITU-T</a:t>
            </a:r>
          </a:p>
          <a:p>
            <a:r>
              <a:rPr lang="pt-BR" sz="2400" dirty="0">
                <a:solidFill>
                  <a:srgbClr val="00B0F0"/>
                </a:solidFill>
              </a:rPr>
              <a:t> </a:t>
            </a:r>
            <a:r>
              <a:rPr lang="pt-BR" sz="2400" dirty="0" err="1">
                <a:solidFill>
                  <a:srgbClr val="00B0F0"/>
                </a:solidFill>
              </a:rPr>
              <a:t>Arquitectura</a:t>
            </a:r>
            <a:r>
              <a:rPr lang="pt-BR" sz="2400" dirty="0">
                <a:solidFill>
                  <a:srgbClr val="00B0F0"/>
                </a:solidFill>
              </a:rPr>
              <a:t> Internet (TCP/IP</a:t>
            </a:r>
            <a:r>
              <a:rPr lang="pt-BR" sz="3200" dirty="0">
                <a:solidFill>
                  <a:srgbClr val="00B0F0"/>
                </a:solidFill>
              </a:rPr>
              <a:t>) </a:t>
            </a:r>
            <a:r>
              <a:rPr lang="pt-BR" sz="3200" dirty="0">
                <a:solidFill>
                  <a:srgbClr val="00B0F0"/>
                </a:solidFill>
                <a:sym typeface="Wingdings" panose="05000000000000000000" pitchFamily="2" charset="2"/>
              </a:rPr>
              <a:t></a:t>
            </a:r>
            <a:r>
              <a:rPr lang="pt-BR" sz="3200" dirty="0">
                <a:solidFill>
                  <a:srgbClr val="00B0F0"/>
                </a:solidFill>
              </a:rPr>
              <a:t> </a:t>
            </a:r>
            <a:r>
              <a:rPr lang="pt-BR" sz="2400" dirty="0">
                <a:solidFill>
                  <a:srgbClr val="00B0F0"/>
                </a:solidFill>
              </a:rPr>
              <a:t>IETF</a:t>
            </a:r>
            <a:endParaRPr lang="es-CO" sz="2400" dirty="0">
              <a:solidFill>
                <a:srgbClr val="00B0F0"/>
              </a:solidFill>
            </a:endParaRPr>
          </a:p>
          <a:p>
            <a:pPr marL="274637" indent="0">
              <a:buNone/>
              <a:tabLst>
                <a:tab pos="533400" algn="l"/>
              </a:tabLst>
            </a:pPr>
            <a:endParaRPr lang="es-CO" sz="2400" dirty="0"/>
          </a:p>
          <a:p>
            <a:endParaRPr lang="es-CO" dirty="0">
              <a:solidFill>
                <a:srgbClr val="0070C0"/>
              </a:solidFill>
            </a:endParaRPr>
          </a:p>
          <a:p>
            <a:pPr marL="715963" indent="-182563"/>
            <a:endParaRPr lang="es-CO" sz="1800" dirty="0"/>
          </a:p>
          <a:p>
            <a:pPr marL="715963" indent="-182563"/>
            <a:endParaRPr lang="es-CO" sz="1800"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822456"/>
            <a:ext cx="5904656" cy="3437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83051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5354" y="1140009"/>
            <a:ext cx="5105118" cy="5216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dirty="0">
                <a:solidFill>
                  <a:srgbClr val="0070C0"/>
                </a:solidFill>
              </a:rPr>
              <a:t>Modelos de gestión</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31</a:t>
            </a:fld>
            <a:endParaRPr lang="es-CO"/>
          </a:p>
        </p:txBody>
      </p:sp>
      <p:sp>
        <p:nvSpPr>
          <p:cNvPr id="6" name="5 Marcador de contenido"/>
          <p:cNvSpPr>
            <a:spLocks noGrp="1"/>
          </p:cNvSpPr>
          <p:nvPr>
            <p:ph sz="quarter" idx="1"/>
          </p:nvPr>
        </p:nvSpPr>
        <p:spPr>
          <a:xfrm>
            <a:off x="323528" y="1196752"/>
            <a:ext cx="8229600" cy="4937760"/>
          </a:xfrm>
        </p:spPr>
        <p:txBody>
          <a:bodyPr>
            <a:normAutofit/>
          </a:bodyPr>
          <a:lstStyle/>
          <a:p>
            <a:pPr marL="274637" indent="0">
              <a:buNone/>
              <a:tabLst>
                <a:tab pos="533400" algn="l"/>
              </a:tabLst>
            </a:pPr>
            <a:r>
              <a:rPr lang="es-CO" sz="2400" dirty="0">
                <a:solidFill>
                  <a:srgbClr val="00B0F0"/>
                </a:solidFill>
              </a:rPr>
              <a:t>Relación entre estándares</a:t>
            </a:r>
          </a:p>
          <a:p>
            <a:endParaRPr lang="es-CO" dirty="0">
              <a:solidFill>
                <a:srgbClr val="0070C0"/>
              </a:solidFill>
            </a:endParaRPr>
          </a:p>
          <a:p>
            <a:pPr marL="715963" indent="-182563"/>
            <a:endParaRPr lang="es-CO" sz="1800" dirty="0"/>
          </a:p>
          <a:p>
            <a:pPr marL="715963" indent="-182563"/>
            <a:endParaRPr lang="es-CO" sz="1800" dirty="0"/>
          </a:p>
        </p:txBody>
      </p:sp>
    </p:spTree>
    <p:extLst>
      <p:ext uri="{BB962C8B-B14F-4D97-AF65-F5344CB8AC3E}">
        <p14:creationId xmlns:p14="http://schemas.microsoft.com/office/powerpoint/2010/main" val="2625418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1844824"/>
            <a:ext cx="4320480" cy="41380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4</a:t>
            </a:fld>
            <a:endParaRPr lang="es-CO"/>
          </a:p>
        </p:txBody>
      </p:sp>
      <p:sp>
        <p:nvSpPr>
          <p:cNvPr id="6" name="5 Marcador de contenido"/>
          <p:cNvSpPr>
            <a:spLocks noGrp="1"/>
          </p:cNvSpPr>
          <p:nvPr>
            <p:ph sz="quarter" idx="1"/>
          </p:nvPr>
        </p:nvSpPr>
        <p:spPr/>
        <p:txBody>
          <a:bodyPr/>
          <a:lstStyle/>
          <a:p>
            <a:r>
              <a:rPr lang="es-CO" dirty="0">
                <a:solidFill>
                  <a:srgbClr val="0070C0"/>
                </a:solidFill>
              </a:rPr>
              <a:t>Elementos que intervienen:</a:t>
            </a:r>
          </a:p>
          <a:p>
            <a:pPr marL="531813" indent="-273050"/>
            <a:r>
              <a:rPr lang="es-CO" sz="2400" b="1" dirty="0">
                <a:solidFill>
                  <a:srgbClr val="00B0F0"/>
                </a:solidFill>
              </a:rPr>
              <a:t>Entidades:</a:t>
            </a:r>
          </a:p>
        </p:txBody>
      </p:sp>
      <p:sp>
        <p:nvSpPr>
          <p:cNvPr id="7" name="6 CuadroTexto"/>
          <p:cNvSpPr txBox="1"/>
          <p:nvPr/>
        </p:nvSpPr>
        <p:spPr>
          <a:xfrm>
            <a:off x="1331640" y="5946276"/>
            <a:ext cx="7244547" cy="338554"/>
          </a:xfrm>
          <a:prstGeom prst="rect">
            <a:avLst/>
          </a:prstGeom>
          <a:noFill/>
        </p:spPr>
        <p:txBody>
          <a:bodyPr wrap="none" rtlCol="0">
            <a:spAutoFit/>
          </a:bodyPr>
          <a:lstStyle/>
          <a:p>
            <a:r>
              <a:rPr lang="es-CO" sz="1600" dirty="0">
                <a:solidFill>
                  <a:srgbClr val="FFC000"/>
                </a:solidFill>
              </a:rPr>
              <a:t>*** </a:t>
            </a:r>
            <a:r>
              <a:rPr lang="es-CO" sz="1600" b="1" dirty="0">
                <a:solidFill>
                  <a:srgbClr val="FFC000"/>
                </a:solidFill>
              </a:rPr>
              <a:t>El administrador de red es el máximo responsable de la gestión de red</a:t>
            </a:r>
          </a:p>
        </p:txBody>
      </p:sp>
    </p:spTree>
    <p:extLst>
      <p:ext uri="{BB962C8B-B14F-4D97-AF65-F5344CB8AC3E}">
        <p14:creationId xmlns:p14="http://schemas.microsoft.com/office/powerpoint/2010/main" val="3964470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3068960"/>
            <a:ext cx="4913924" cy="320889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5</a:t>
            </a:fld>
            <a:endParaRPr lang="es-CO"/>
          </a:p>
        </p:txBody>
      </p:sp>
      <p:sp>
        <p:nvSpPr>
          <p:cNvPr id="6" name="5 Marcador de contenido"/>
          <p:cNvSpPr>
            <a:spLocks noGrp="1"/>
          </p:cNvSpPr>
          <p:nvPr>
            <p:ph sz="quarter" idx="1"/>
          </p:nvPr>
        </p:nvSpPr>
        <p:spPr/>
        <p:txBody>
          <a:bodyPr/>
          <a:lstStyle/>
          <a:p>
            <a:r>
              <a:rPr lang="es-CO" dirty="0">
                <a:solidFill>
                  <a:srgbClr val="0070C0"/>
                </a:solidFill>
              </a:rPr>
              <a:t>Elementos que intervienen:</a:t>
            </a:r>
          </a:p>
          <a:p>
            <a:pPr marL="531813" indent="-273050"/>
            <a:r>
              <a:rPr lang="es-CO" sz="2400" dirty="0">
                <a:solidFill>
                  <a:srgbClr val="00B0F0"/>
                </a:solidFill>
              </a:rPr>
              <a:t>Estructura de datos</a:t>
            </a:r>
          </a:p>
          <a:p>
            <a:pPr marL="806450" indent="-273050">
              <a:tabLst>
                <a:tab pos="808038" algn="l"/>
              </a:tabLst>
            </a:pPr>
            <a:r>
              <a:rPr lang="es-CO" sz="1800" dirty="0"/>
              <a:t>Formato de datos y estructura en la comunicación entre entidades y dispositivos gestionados</a:t>
            </a:r>
            <a:r>
              <a:rPr lang="es-CO" sz="2000" dirty="0">
                <a:solidFill>
                  <a:srgbClr val="00B0F0"/>
                </a:solidFill>
              </a:rPr>
              <a:t>.</a:t>
            </a:r>
          </a:p>
          <a:p>
            <a:pPr marL="806450" indent="-273050">
              <a:tabLst>
                <a:tab pos="808038" algn="l"/>
              </a:tabLst>
            </a:pPr>
            <a:r>
              <a:rPr lang="es-CO" sz="1800" dirty="0"/>
              <a:t>Dispositivos usan formatos diferentes.</a:t>
            </a:r>
          </a:p>
          <a:p>
            <a:pPr marL="806450" indent="-273050">
              <a:tabLst>
                <a:tab pos="808038" algn="l"/>
              </a:tabLst>
            </a:pPr>
            <a:r>
              <a:rPr lang="es-CO" sz="1800" dirty="0"/>
              <a:t>Definir  estructura estándar…       </a:t>
            </a:r>
          </a:p>
          <a:p>
            <a:pPr marL="806450" indent="-273050">
              <a:tabLst>
                <a:tab pos="808038" algn="l"/>
              </a:tabLst>
            </a:pPr>
            <a:endParaRPr lang="es-CO" sz="2000" dirty="0"/>
          </a:p>
          <a:p>
            <a:pPr marL="806450" indent="-273050">
              <a:tabLst>
                <a:tab pos="808038" algn="l"/>
              </a:tabLst>
            </a:pPr>
            <a:endParaRPr lang="es-CO" sz="2000" dirty="0"/>
          </a:p>
        </p:txBody>
      </p:sp>
      <p:sp>
        <p:nvSpPr>
          <p:cNvPr id="8" name="7 Flecha derecha"/>
          <p:cNvSpPr/>
          <p:nvPr/>
        </p:nvSpPr>
        <p:spPr>
          <a:xfrm>
            <a:off x="4191000" y="3190118"/>
            <a:ext cx="864096"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718641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6</a:t>
            </a:fld>
            <a:endParaRPr lang="es-CO"/>
          </a:p>
        </p:txBody>
      </p:sp>
      <p:sp>
        <p:nvSpPr>
          <p:cNvPr id="6" name="5 Marcador de contenido"/>
          <p:cNvSpPr>
            <a:spLocks noGrp="1"/>
          </p:cNvSpPr>
          <p:nvPr>
            <p:ph sz="quarter" idx="1"/>
          </p:nvPr>
        </p:nvSpPr>
        <p:spPr/>
        <p:txBody>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531813" indent="-273050"/>
            <a:endParaRPr lang="es-CO" sz="2400" dirty="0">
              <a:solidFill>
                <a:srgbClr val="00B0F0"/>
              </a:solidFill>
            </a:endParaRPr>
          </a:p>
          <a:p>
            <a:pPr marL="806450" indent="-273050">
              <a:tabLst>
                <a:tab pos="808038" algn="l"/>
              </a:tabLst>
            </a:pPr>
            <a:endParaRPr lang="es-CO" sz="20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204864"/>
            <a:ext cx="5544616" cy="18491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9107" y="4293096"/>
            <a:ext cx="4558113" cy="177961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882" y="2780928"/>
            <a:ext cx="2447925" cy="1866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6 CuadroTexto"/>
          <p:cNvSpPr txBox="1"/>
          <p:nvPr/>
        </p:nvSpPr>
        <p:spPr>
          <a:xfrm>
            <a:off x="395882" y="4987464"/>
            <a:ext cx="2591941" cy="1569660"/>
          </a:xfrm>
          <a:prstGeom prst="rect">
            <a:avLst/>
          </a:prstGeom>
          <a:noFill/>
        </p:spPr>
        <p:txBody>
          <a:bodyPr wrap="square" rtlCol="0">
            <a:spAutoFit/>
          </a:bodyPr>
          <a:lstStyle/>
          <a:p>
            <a:r>
              <a:rPr lang="es-CO" sz="1200" dirty="0">
                <a:hlinkClick r:id="rId5"/>
              </a:rPr>
              <a:t>https://www.oss.com/asn1/resources/asn1-made-simple/introduction.html?gclid=CjwKCAjwwab7BRBAEiwAapqpTN_SG4kzK0DtPWNBryxOxjKJidoNyXzUsYLU34lhk3oKHkELQwo9XhoCZlsQAvD_BwE</a:t>
            </a:r>
            <a:endParaRPr lang="es-CO" sz="1200" dirty="0"/>
          </a:p>
          <a:p>
            <a:endParaRPr lang="es-CO" sz="1200" dirty="0"/>
          </a:p>
        </p:txBody>
      </p:sp>
    </p:spTree>
    <p:extLst>
      <p:ext uri="{BB962C8B-B14F-4D97-AF65-F5344CB8AC3E}">
        <p14:creationId xmlns:p14="http://schemas.microsoft.com/office/powerpoint/2010/main" val="3041935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7</a:t>
            </a:fld>
            <a:endParaRPr lang="es-CO"/>
          </a:p>
        </p:txBody>
      </p:sp>
      <p:sp>
        <p:nvSpPr>
          <p:cNvPr id="6" name="5 Marcador de contenido"/>
          <p:cNvSpPr>
            <a:spLocks noGrp="1"/>
          </p:cNvSpPr>
          <p:nvPr>
            <p:ph sz="quarter" idx="1"/>
          </p:nvPr>
        </p:nvSpPr>
        <p:spPr/>
        <p:txBody>
          <a:bodyPr>
            <a:normAutofit fontScale="92500"/>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806450" indent="-273050">
              <a:tabLst>
                <a:tab pos="808038" algn="l"/>
              </a:tabLst>
            </a:pPr>
            <a:r>
              <a:rPr lang="es-CO" sz="2000" b="1" dirty="0" err="1"/>
              <a:t>Stallings</a:t>
            </a:r>
            <a:r>
              <a:rPr lang="es-CO" sz="2000" b="1" dirty="0"/>
              <a:t> </a:t>
            </a:r>
            <a:r>
              <a:rPr lang="es-CO" sz="2000" dirty="0"/>
              <a:t> </a:t>
            </a:r>
            <a:r>
              <a:rPr lang="es-CO" sz="2000" dirty="0">
                <a:sym typeface="Wingdings" panose="05000000000000000000" pitchFamily="2" charset="2"/>
              </a:rPr>
              <a:t></a:t>
            </a:r>
            <a:r>
              <a:rPr lang="es-CO" sz="2000" dirty="0"/>
              <a:t>Metalenguaje que especifica el formato y los lineamientos para las definiciones de las clases de objetos utilizado ampliamente en el desarrollo de normalizaciones relacionadas con los modelo OSI y TCP/IP. </a:t>
            </a:r>
          </a:p>
          <a:p>
            <a:pPr marL="806450" indent="-273050">
              <a:tabLst>
                <a:tab pos="808038" algn="l"/>
              </a:tabLst>
            </a:pPr>
            <a:r>
              <a:rPr lang="es-CO" sz="2000" dirty="0"/>
              <a:t> Se utiliza para definir el formato de las unidades de datos de protocolo (PDU), la representación de la información distribuida y las operaciones realizadas con los datos transmitidos.  </a:t>
            </a:r>
          </a:p>
          <a:p>
            <a:pPr marL="806450" indent="-273050">
              <a:tabLst>
                <a:tab pos="808038" algn="l"/>
              </a:tabLst>
            </a:pPr>
            <a:r>
              <a:rPr lang="es-CO" sz="2000" dirty="0"/>
              <a:t>ASN proporciona diferentes componentes que no solo se encargan de elaborar una dato de protocolo (PDU) sino también, la forma de cómo este será representado a través de una sintaxis para poder de esta forma viajar por un medio tangible o intangible y llegar al nodo destino.</a:t>
            </a:r>
          </a:p>
          <a:p>
            <a:pPr marL="806450" indent="-273050">
              <a:tabLst>
                <a:tab pos="808038" algn="l"/>
              </a:tabLst>
            </a:pPr>
            <a:r>
              <a:rPr lang="es-CO" sz="2000" dirty="0"/>
              <a:t>Se apoya en normas que determinan los patrones precisos de bits para representar los valores de estas estructuras de datos cuando tienen que ser transferidos a través de una red, utilizando la codificación.</a:t>
            </a:r>
          </a:p>
        </p:txBody>
      </p:sp>
    </p:spTree>
    <p:extLst>
      <p:ext uri="{BB962C8B-B14F-4D97-AF65-F5344CB8AC3E}">
        <p14:creationId xmlns:p14="http://schemas.microsoft.com/office/powerpoint/2010/main" val="2531548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8</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531813" indent="-273050"/>
            <a:r>
              <a:rPr lang="es-CO" sz="2400" b="1" dirty="0"/>
              <a:t>Tipos de componentes:</a:t>
            </a:r>
          </a:p>
          <a:p>
            <a:pPr marL="898525" indent="-365125"/>
            <a:r>
              <a:rPr lang="es-CO" sz="2000" dirty="0"/>
              <a:t>De aplicación </a:t>
            </a:r>
            <a:r>
              <a:rPr lang="es-CO" sz="2000" dirty="0">
                <a:sym typeface="Wingdings" panose="05000000000000000000" pitchFamily="2" charset="2"/>
              </a:rPr>
              <a:t></a:t>
            </a:r>
            <a:r>
              <a:rPr lang="es-CO" sz="1800" dirty="0">
                <a:sym typeface="Wingdings" panose="05000000000000000000" pitchFamily="2" charset="2"/>
              </a:rPr>
              <a:t>Es la forma de cómo el usuario ve los datos a través de las aplicaciones, que no es más que un conjunto estructurado de información. L</a:t>
            </a:r>
            <a:r>
              <a:rPr lang="es-CO" sz="1800" dirty="0"/>
              <a:t>a información se representa en una sintaxis abstracta que trata con tipos de datos y los valores de esos datos para intercambiar información entre componentes de aplicación en sistemas diferentes.</a:t>
            </a:r>
          </a:p>
          <a:p>
            <a:pPr marL="898525" indent="-365125"/>
            <a:r>
              <a:rPr lang="es-CO" sz="2000" dirty="0"/>
              <a:t>De transferencia </a:t>
            </a:r>
            <a:r>
              <a:rPr lang="es-CO" sz="2000" dirty="0">
                <a:sym typeface="Wingdings" panose="05000000000000000000" pitchFamily="2" charset="2"/>
              </a:rPr>
              <a:t></a:t>
            </a:r>
            <a:r>
              <a:rPr lang="es-CO" sz="1800" dirty="0"/>
              <a:t>Los datos recibidos de una aplicación se muestran como una secuencia de octetos binario (</a:t>
            </a:r>
            <a:r>
              <a:rPr lang="es-CO" sz="1800" dirty="0">
                <a:latin typeface="Arial" panose="020B0604020202020204" pitchFamily="34" charset="0"/>
                <a:cs typeface="Arial" panose="020B0604020202020204" pitchFamily="34" charset="0"/>
              </a:rPr>
              <a:t>10001110 = A, 00110101 </a:t>
            </a:r>
            <a:r>
              <a:rPr lang="es-CO" sz="1800" dirty="0"/>
              <a:t>= s), donde estos se pueden ensamblar directamente en Unidades de Datos de Servicio (SDU) para ser transferidos entre capas (Aplicación, Presentación) y en PDU para ser transferidos entre entidades de una misma capa.</a:t>
            </a:r>
            <a:endParaRPr lang="es-CO" sz="1800" b="1" dirty="0">
              <a:solidFill>
                <a:srgbClr val="FFC000"/>
              </a:solidFill>
              <a:latin typeface="Arial Narrow" panose="020B0606020202030204" pitchFamily="34" charset="0"/>
            </a:endParaRPr>
          </a:p>
        </p:txBody>
      </p:sp>
    </p:spTree>
    <p:extLst>
      <p:ext uri="{BB962C8B-B14F-4D97-AF65-F5344CB8AC3E}">
        <p14:creationId xmlns:p14="http://schemas.microsoft.com/office/powerpoint/2010/main" val="2469991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a:t>Marco conceptual</a:t>
            </a:r>
          </a:p>
        </p:txBody>
      </p:sp>
      <p:sp>
        <p:nvSpPr>
          <p:cNvPr id="3" name="2 Marcador de fecha"/>
          <p:cNvSpPr>
            <a:spLocks noGrp="1"/>
          </p:cNvSpPr>
          <p:nvPr>
            <p:ph type="dt" sz="half" idx="10"/>
          </p:nvPr>
        </p:nvSpPr>
        <p:spPr/>
        <p:txBody>
          <a:bodyPr/>
          <a:lstStyle/>
          <a:p>
            <a:fld id="{0599691C-8341-436D-A3FA-67A5A359EA6A}" type="datetime1">
              <a:rPr lang="es-CO" smtClean="0"/>
              <a:t>4/11/2020</a:t>
            </a:fld>
            <a:endParaRPr lang="es-CO"/>
          </a:p>
        </p:txBody>
      </p:sp>
      <p:sp>
        <p:nvSpPr>
          <p:cNvPr id="4" name="3 Marcador de pie de página"/>
          <p:cNvSpPr>
            <a:spLocks noGrp="1"/>
          </p:cNvSpPr>
          <p:nvPr>
            <p:ph type="ftr" sz="quarter" idx="11"/>
          </p:nvPr>
        </p:nvSpPr>
        <p:spPr/>
        <p:txBody>
          <a:bodyPr/>
          <a:lstStyle/>
          <a:p>
            <a:r>
              <a:rPr lang="es-CO"/>
              <a:t>Modelos de gestión de redes</a:t>
            </a:r>
          </a:p>
        </p:txBody>
      </p:sp>
      <p:sp>
        <p:nvSpPr>
          <p:cNvPr id="5" name="4 Marcador de número de diapositiva"/>
          <p:cNvSpPr>
            <a:spLocks noGrp="1"/>
          </p:cNvSpPr>
          <p:nvPr>
            <p:ph type="sldNum" sz="quarter" idx="12"/>
          </p:nvPr>
        </p:nvSpPr>
        <p:spPr/>
        <p:txBody>
          <a:bodyPr/>
          <a:lstStyle/>
          <a:p>
            <a:fld id="{77981B8F-5062-45ED-82E9-09FF9E361506}" type="slidenum">
              <a:rPr lang="es-CO" smtClean="0"/>
              <a:t>9</a:t>
            </a:fld>
            <a:endParaRPr lang="es-CO"/>
          </a:p>
        </p:txBody>
      </p:sp>
      <p:sp>
        <p:nvSpPr>
          <p:cNvPr id="6" name="5 Marcador de contenido"/>
          <p:cNvSpPr>
            <a:spLocks noGrp="1"/>
          </p:cNvSpPr>
          <p:nvPr>
            <p:ph sz="quarter" idx="1"/>
          </p:nvPr>
        </p:nvSpPr>
        <p:spPr/>
        <p:txBody>
          <a:bodyPr>
            <a:normAutofit/>
          </a:bodyPr>
          <a:lstStyle/>
          <a:p>
            <a:r>
              <a:rPr lang="es-CO" dirty="0">
                <a:solidFill>
                  <a:srgbClr val="0070C0"/>
                </a:solidFill>
              </a:rPr>
              <a:t>Elementos que intervienen:</a:t>
            </a:r>
          </a:p>
          <a:p>
            <a:pPr marL="531813" indent="-273050"/>
            <a:r>
              <a:rPr lang="es-CO" sz="2400" dirty="0">
                <a:solidFill>
                  <a:srgbClr val="00B0F0"/>
                </a:solidFill>
              </a:rPr>
              <a:t>Estructura de datos:   </a:t>
            </a:r>
            <a:r>
              <a:rPr lang="es-CO" sz="2400" b="1" dirty="0">
                <a:solidFill>
                  <a:srgbClr val="FFC000"/>
                </a:solidFill>
              </a:rPr>
              <a:t>ASN. </a:t>
            </a:r>
            <a:r>
              <a:rPr lang="es-CO" sz="2400" b="1" dirty="0">
                <a:solidFill>
                  <a:srgbClr val="FFC000"/>
                </a:solidFill>
                <a:latin typeface="Arial Narrow" panose="020B0606020202030204" pitchFamily="34" charset="0"/>
              </a:rPr>
              <a:t>1</a:t>
            </a:r>
          </a:p>
          <a:p>
            <a:pPr marL="531813" indent="-273050"/>
            <a:r>
              <a:rPr lang="es-CO" sz="2000" b="1" dirty="0"/>
              <a:t>Tipos de componentes:</a:t>
            </a:r>
          </a:p>
          <a:p>
            <a:pPr marL="898525" indent="-365125"/>
            <a:r>
              <a:rPr lang="es-CO" sz="2000" dirty="0"/>
              <a:t>De aplicación </a:t>
            </a:r>
            <a:r>
              <a:rPr lang="es-CO" sz="2000" dirty="0">
                <a:sym typeface="Wingdings" panose="05000000000000000000" pitchFamily="2" charset="2"/>
              </a:rPr>
              <a:t></a:t>
            </a:r>
            <a:r>
              <a:rPr lang="es-CO" sz="1800" dirty="0">
                <a:sym typeface="Wingdings" panose="05000000000000000000" pitchFamily="2" charset="2"/>
              </a:rPr>
              <a:t>Es la forma de cómo el usuario ve los datos a través de las aplicaciones, que no es más que un conjunto estructurado de información. L</a:t>
            </a:r>
            <a:r>
              <a:rPr lang="es-CO" sz="1800" dirty="0"/>
              <a:t>a información se representa en una sintaxis abstracta que trata con tipos de datos y los valores de esos datos para intercambiar información entre componentes de aplicación en sistemas diferentes.</a:t>
            </a:r>
          </a:p>
          <a:p>
            <a:pPr marL="898525" indent="-365125"/>
            <a:r>
              <a:rPr lang="es-CO" sz="2000" dirty="0"/>
              <a:t>De transferencia </a:t>
            </a:r>
            <a:r>
              <a:rPr lang="es-CO" sz="2000" dirty="0">
                <a:sym typeface="Wingdings" panose="05000000000000000000" pitchFamily="2" charset="2"/>
              </a:rPr>
              <a:t></a:t>
            </a:r>
            <a:r>
              <a:rPr lang="es-CO" sz="1800" dirty="0"/>
              <a:t>Los datos recibidos de una aplicación se muestran como una secuencia de octetos binario (</a:t>
            </a:r>
            <a:r>
              <a:rPr lang="es-CO" sz="1800" dirty="0">
                <a:latin typeface="Arial" panose="020B0604020202020204" pitchFamily="34" charset="0"/>
                <a:cs typeface="Arial" panose="020B0604020202020204" pitchFamily="34" charset="0"/>
              </a:rPr>
              <a:t>10001110 = A, 00110101 </a:t>
            </a:r>
            <a:r>
              <a:rPr lang="es-CO" sz="1800" dirty="0"/>
              <a:t>= s), donde estos se pueden ensamblar directamente en Unidades de Datos de Servicio (SDU) para ser transferidos entre capas (Aplicación, Presentación) y en PDU para ser transferidos entre entidades de una misma capa.</a:t>
            </a:r>
            <a:endParaRPr lang="es-CO" sz="1800" b="1" dirty="0">
              <a:solidFill>
                <a:srgbClr val="FFC000"/>
              </a:solidFill>
              <a:latin typeface="Arial Narrow" panose="020B0606020202030204" pitchFamily="34" charset="0"/>
            </a:endParaRPr>
          </a:p>
        </p:txBody>
      </p:sp>
    </p:spTree>
    <p:extLst>
      <p:ext uri="{BB962C8B-B14F-4D97-AF65-F5344CB8AC3E}">
        <p14:creationId xmlns:p14="http://schemas.microsoft.com/office/powerpoint/2010/main" val="7108644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en">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1986</TotalTime>
  <Words>2780</Words>
  <Application>Microsoft Office PowerPoint</Application>
  <PresentationFormat>Presentación en pantalla (4:3)</PresentationFormat>
  <Paragraphs>346</Paragraphs>
  <Slides>31</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31</vt:i4>
      </vt:variant>
    </vt:vector>
  </HeadingPairs>
  <TitlesOfParts>
    <vt:vector size="39" baseType="lpstr">
      <vt:lpstr>Arial</vt:lpstr>
      <vt:lpstr>Arial Narrow</vt:lpstr>
      <vt:lpstr>Bookman Old Style</vt:lpstr>
      <vt:lpstr>Calibri</vt:lpstr>
      <vt:lpstr>Gill Sans MT</vt:lpstr>
      <vt:lpstr>Wingdings</vt:lpstr>
      <vt:lpstr>Wingdings 3</vt:lpstr>
      <vt:lpstr>Origen</vt:lpstr>
      <vt:lpstr>Modelos de gestión de redes 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Marco conceptual</vt:lpstr>
      <vt:lpstr>Modelos de gestión</vt:lpstr>
      <vt:lpstr>Modelos de gestión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Jairo Hernández G.</dc:creator>
  <cp:lastModifiedBy>Jairo Hernández Gutiérrez</cp:lastModifiedBy>
  <cp:revision>109</cp:revision>
  <dcterms:created xsi:type="dcterms:W3CDTF">2020-09-22T14:58:26Z</dcterms:created>
  <dcterms:modified xsi:type="dcterms:W3CDTF">2020-11-04T19:23:55Z</dcterms:modified>
</cp:coreProperties>
</file>