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70" r:id="rId7"/>
    <p:sldId id="271" r:id="rId8"/>
    <p:sldId id="269" r:id="rId9"/>
    <p:sldId id="272" r:id="rId10"/>
    <p:sldId id="273" r:id="rId11"/>
    <p:sldId id="263" r:id="rId12"/>
    <p:sldId id="257" r:id="rId13"/>
    <p:sldId id="259" r:id="rId14"/>
    <p:sldId id="261" r:id="rId15"/>
    <p:sldId id="260" r:id="rId16"/>
    <p:sldId id="275" r:id="rId1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18"/>
    <p:restoredTop sz="94618"/>
  </p:normalViewPr>
  <p:slideViewPr>
    <p:cSldViewPr snapToGrid="0" snapToObjects="1">
      <p:cViewPr varScale="1">
        <p:scale>
          <a:sx n="88" d="100"/>
          <a:sy n="88" d="100"/>
        </p:scale>
        <p:origin x="18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346DC6-05FC-8F4C-AFED-7C5A38471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F445D0-6475-B644-9676-31963B609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FF395F-D855-5E4D-90DD-C5E8BE178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C3BA-7EFC-504E-A488-44B42272D1A6}" type="datetimeFigureOut">
              <a:rPr lang="en-US" smtClean="0"/>
              <a:t>7/7/20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60475B-3BE1-A747-B059-E8CD4E340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4A7B34-8374-A742-BBE8-202C7F9E8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8690-19D2-3A4C-9F61-47302A52A3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1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76317-9DB3-4B4B-98A6-367B47C05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8A8E8F-8720-3945-BED7-2708CED1E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4E2C20-5F1E-CE47-80C4-DF7D56BAC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C3BA-7EFC-504E-A488-44B42272D1A6}" type="datetimeFigureOut">
              <a:rPr lang="en-US" smtClean="0"/>
              <a:t>7/7/20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FD4385-C185-574D-A48B-55339369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88DEC6-515E-4444-8BFA-09287A07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8690-19D2-3A4C-9F61-47302A52A3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8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F37EE6E-C163-B54D-9E53-0B65A1A8D3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2A7330D-D3A3-BA49-A4A3-AA833FDAF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6B40CF-3AEE-8847-BC01-F3E3CA0C7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C3BA-7EFC-504E-A488-44B42272D1A6}" type="datetimeFigureOut">
              <a:rPr lang="en-US" smtClean="0"/>
              <a:t>7/7/20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7902B6-968E-064F-9201-E0ABAEF3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26336C-B3BE-EC46-8913-ACFD0BE1C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8690-19D2-3A4C-9F61-47302A52A3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5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5EC420-4038-AB45-B5F8-D4D58188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4B4FD2-452A-A246-8290-43CFFC863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43537A-08D6-2049-8BE9-9B9AE351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C3BA-7EFC-504E-A488-44B42272D1A6}" type="datetimeFigureOut">
              <a:rPr lang="en-US" smtClean="0"/>
              <a:t>7/7/20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49B1AE-C934-F24E-9EF6-AE75A0A8E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B52B8B-7CF6-C94C-8880-C8EA543FD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8690-19D2-3A4C-9F61-47302A52A3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7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72B4D-0E39-FC45-9D38-C8DE2CD0F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3DD29F-D4F7-704F-A45D-860216A72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C36A69-8E32-8C44-AC9F-B8E6E5031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C3BA-7EFC-504E-A488-44B42272D1A6}" type="datetimeFigureOut">
              <a:rPr lang="en-US" smtClean="0"/>
              <a:t>7/7/20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0D1BFE-F7F9-6643-91AF-8D413EA58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4742C4-B62E-B84E-9D15-2BD9A59A8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8690-19D2-3A4C-9F61-47302A52A3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8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E313AF-A3C8-C149-B568-E03B0826D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D92AF6-8227-F242-99C4-5070E6A9E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46ED06-973D-3142-9FD4-2A541F40B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ADF4D8-07E7-0C42-846A-F70E36C39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C3BA-7EFC-504E-A488-44B42272D1A6}" type="datetimeFigureOut">
              <a:rPr lang="en-US" smtClean="0"/>
              <a:t>7/7/20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21E034-2914-8747-B98B-3C732DB12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0FBB37-3D8D-FC43-8B63-E82048473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8690-19D2-3A4C-9F61-47302A52A3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1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D5F36-4311-CD4A-AE7E-734173091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1D3185-2286-F348-BBCC-03F45F613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1DDA59-5C54-B849-A2DD-EC6DF3066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FE35DC3-BAE3-3342-9641-8DEF4BD5D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83A138D-D1CF-074A-9002-4F6FFFE496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C30CA6F-1A6F-D349-8864-2EE2CAC40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C3BA-7EFC-504E-A488-44B42272D1A6}" type="datetimeFigureOut">
              <a:rPr lang="en-US" smtClean="0"/>
              <a:t>7/7/20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9AB473-C2AD-9643-8C27-FA7D510ED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A8B2CC5-C261-2D44-9915-2B76CDEF7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8690-19D2-3A4C-9F61-47302A52A3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3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A3567B-F32D-E141-B85A-530FCC455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2F0B7EC-DAD0-6E4E-A719-55DF86DE1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C3BA-7EFC-504E-A488-44B42272D1A6}" type="datetimeFigureOut">
              <a:rPr lang="en-US" smtClean="0"/>
              <a:t>7/7/20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4DDDE2A-D3C7-CB48-AA2A-37E7E4BDA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F487D48-CD2F-6D44-BE64-64EF96473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8690-19D2-3A4C-9F61-47302A52A3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29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2B7B990-689B-0246-B1E7-4643352F9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C3BA-7EFC-504E-A488-44B42272D1A6}" type="datetimeFigureOut">
              <a:rPr lang="en-US" smtClean="0"/>
              <a:t>7/7/20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C441164-7CFF-074C-AA3A-4A400693B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B31EB49-948E-3640-9ABB-C582E463A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8690-19D2-3A4C-9F61-47302A52A3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0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4E3803-CA7D-5647-A2E5-272469E57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AC8E25-E69C-CE4A-9B67-369CC8D08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4F1C45-0D14-244A-9E2A-1CCDD5FEC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9148E1-2079-974C-AB6D-354B9511B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C3BA-7EFC-504E-A488-44B42272D1A6}" type="datetimeFigureOut">
              <a:rPr lang="en-US" smtClean="0"/>
              <a:t>7/7/20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A4CDE8-9D56-E64F-9EB7-1E9EC7BB1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EABC7B-2D0E-9C46-A6AA-B78FDC85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8690-19D2-3A4C-9F61-47302A52A3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5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C452B-C59A-8C4A-858D-9677BF3D9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BBDA159-C23A-F54B-B1FB-ED7A21586A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1BA47C-1E16-E24E-BE0B-DDFFD488E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EADB60-1D0B-FC45-982E-9372CFD5D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C3BA-7EFC-504E-A488-44B42272D1A6}" type="datetimeFigureOut">
              <a:rPr lang="en-US" smtClean="0"/>
              <a:t>7/7/20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C88F89-9B4F-2C4D-A5B9-3AE9F2267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0D908F-1947-4841-899C-E1C5432F2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8690-19D2-3A4C-9F61-47302A52A3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6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75E0700-9AB8-3947-AA4D-F9413692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D71F78-E309-8443-8A04-F1D54A81C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7590E0-AB5B-544D-9C60-C0D0AAE41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1C3BA-7EFC-504E-A488-44B42272D1A6}" type="datetimeFigureOut">
              <a:rPr lang="en-US" smtClean="0"/>
              <a:t>7/7/20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F7585E-D151-5E4A-8AED-58CE1EC9F0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3CCDD9-0139-5446-911C-98E97CF02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08690-19D2-3A4C-9F61-47302A52A3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9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s://en.islcollective.com/preview/201310/f/types-of-homes_60447_1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s://www.onlinecivilforum.com/site/wp-content/uploads/2019/04/c-users-administrator-downloads-structural-member.gif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ulu_-_Samoyed_in_Snow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nio.com/fauna-animals/dogs/snow-winter-dog-canine-pet-cold-dogsled-sled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_small_cup_of_coffee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alkingflagstaff.blogspot.com/2012/03/monday-morning-after-snow-storm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69259&amp;picture=dandelion-in-the-rain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ail_replacement_bus_service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outh_Eastern_Trains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9024A7E-F473-B741-B40B-5688A5F3F7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THERE IS / THERE ARE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13BA5C37-5611-DF41-9E6E-3CE822317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3703"/>
            <a:ext cx="9144000" cy="23876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We mention THERE IS/ ARE to say that something exists somewhere.</a:t>
            </a:r>
          </a:p>
          <a:p>
            <a:r>
              <a:rPr lang="en-US" dirty="0"/>
              <a:t>There is for singular nouns</a:t>
            </a:r>
          </a:p>
          <a:p>
            <a:r>
              <a:rPr lang="en-US" dirty="0"/>
              <a:t>There are with plural nouns.</a:t>
            </a:r>
          </a:p>
          <a:p>
            <a:r>
              <a:rPr lang="en-US" dirty="0"/>
              <a:t>We often use them to describe the position of somethings in a  place. </a:t>
            </a:r>
          </a:p>
        </p:txBody>
      </p:sp>
    </p:spTree>
    <p:extLst>
      <p:ext uri="{BB962C8B-B14F-4D97-AF65-F5344CB8AC3E}">
        <p14:creationId xmlns:p14="http://schemas.microsoft.com/office/powerpoint/2010/main" val="3287199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C04230-015C-EC4E-9A87-8851E47CF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all the questions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10D5CC-A921-CD43-96AE-3875A03F3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/>
              <a:t>………………………….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………………………….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………………………….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……………………………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……………………………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………………………….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………………………….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………………………….</a:t>
            </a:r>
          </a:p>
          <a:p>
            <a:pPr marL="514350" indent="-514350">
              <a:buFont typeface="+mj-lt"/>
              <a:buAutoNum type="alphaLcParenR"/>
            </a:pPr>
            <a:endParaRPr lang="en-US" dirty="0"/>
          </a:p>
          <a:p>
            <a:pPr marL="514350" indent="-514350">
              <a:buFont typeface="+mj-lt"/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461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211C66B-57D7-C04E-BB90-611AB1C19DB6}"/>
              </a:ext>
            </a:extLst>
          </p:cNvPr>
          <p:cNvSpPr txBox="1"/>
          <p:nvPr/>
        </p:nvSpPr>
        <p:spPr>
          <a:xfrm>
            <a:off x="4846320" y="25031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3AC320-49AF-F743-BE7C-032C18097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530" y="104013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5" name="Imagen 6" descr="TYPES OF HOMES - English ESL Worksheets for distance learning and ...">
            <a:extLst>
              <a:ext uri="{FF2B5EF4-FFF2-40B4-BE49-F238E27FC236}">
                <a16:creationId xmlns:a16="http://schemas.microsoft.com/office/drawing/2014/main" id="{170D52F9-0468-C741-90DD-21C631084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54037"/>
            <a:ext cx="6457947" cy="685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430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01367A58-D71A-1C49-BDE5-2E59022C5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Reading:  Dream homes</a:t>
            </a:r>
          </a:p>
        </p:txBody>
      </p:sp>
      <p:pic>
        <p:nvPicPr>
          <p:cNvPr id="3" name="Imagen 2" descr="Imagen que contiene texto, firmar, reloj, grande&#10;&#10;Descripción generada automáticamente">
            <a:extLst>
              <a:ext uri="{FF2B5EF4-FFF2-40B4-BE49-F238E27FC236}">
                <a16:creationId xmlns:a16="http://schemas.microsoft.com/office/drawing/2014/main" id="{40E0C6E0-FE20-3944-86B7-2DD8463423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4" b="1533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7" name="Imagen 6" descr="Imagen que contiene pasto, texto, edificio, casa&#10;&#10;Descripción generada automáticamente">
            <a:extLst>
              <a:ext uri="{FF2B5EF4-FFF2-40B4-BE49-F238E27FC236}">
                <a16:creationId xmlns:a16="http://schemas.microsoft.com/office/drawing/2014/main" id="{46F62B0D-DF03-B242-95CE-3969A0E547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7" r="6024" b="-4"/>
          <a:stretch/>
        </p:blipFill>
        <p:spPr>
          <a:xfrm>
            <a:off x="8075612" y="320511"/>
            <a:ext cx="3794760" cy="3930978"/>
          </a:xfrm>
          <a:prstGeom prst="rect">
            <a:avLst/>
          </a:prstGeom>
        </p:spPr>
      </p:pic>
      <p:pic>
        <p:nvPicPr>
          <p:cNvPr id="5" name="Imagen 4" descr="Imagen que contiene pasto, viejo, firmar, campo&#10;&#10;Descripción generada automáticamente">
            <a:extLst>
              <a:ext uri="{FF2B5EF4-FFF2-40B4-BE49-F238E27FC236}">
                <a16:creationId xmlns:a16="http://schemas.microsoft.com/office/drawing/2014/main" id="{9B45343F-7DA6-6F4B-9593-0AC51B8345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7" r="4189"/>
          <a:stretch/>
        </p:blipFill>
        <p:spPr>
          <a:xfrm>
            <a:off x="4198620" y="320511"/>
            <a:ext cx="3794760" cy="393097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F9B1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246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6FB281-0122-0E41-B8B9-8776231BC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the text and match the features with the house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103C36-CCFD-014E-9DF3-3F892967E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257800" cy="44862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1.  It is …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By the sea.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Not hot during the day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Near a town</a:t>
            </a:r>
          </a:p>
          <a:p>
            <a:pPr marL="514350" indent="-514350">
              <a:buFont typeface="+mj-lt"/>
              <a:buAutoNum type="alphaLcParenR"/>
            </a:pPr>
            <a:endParaRPr lang="en-US" dirty="0"/>
          </a:p>
          <a:p>
            <a:r>
              <a:rPr lang="en-US" dirty="0"/>
              <a:t>2.  It has …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A room at the top of the house.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A room below the house.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A room to work in.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4C0255E-97E7-6046-90A9-968420E6B2F6}"/>
              </a:ext>
            </a:extLst>
          </p:cNvPr>
          <p:cNvSpPr txBox="1"/>
          <p:nvPr/>
        </p:nvSpPr>
        <p:spPr>
          <a:xfrm>
            <a:off x="6096000" y="2092037"/>
            <a:ext cx="41563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134328-4216-CE48-80DA-D8F061B6EBC6}"/>
              </a:ext>
            </a:extLst>
          </p:cNvPr>
          <p:cNvSpPr txBox="1"/>
          <p:nvPr/>
        </p:nvSpPr>
        <p:spPr>
          <a:xfrm>
            <a:off x="6096000" y="2604659"/>
            <a:ext cx="41563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AC09E0D-6DBF-5348-9CD2-33E479A2A71C}"/>
              </a:ext>
            </a:extLst>
          </p:cNvPr>
          <p:cNvSpPr txBox="1"/>
          <p:nvPr/>
        </p:nvSpPr>
        <p:spPr>
          <a:xfrm>
            <a:off x="6096000" y="3106933"/>
            <a:ext cx="41563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E5360FC-E4D4-F642-9BAE-6E67973A60FF}"/>
              </a:ext>
            </a:extLst>
          </p:cNvPr>
          <p:cNvSpPr txBox="1"/>
          <p:nvPr/>
        </p:nvSpPr>
        <p:spPr>
          <a:xfrm>
            <a:off x="6096000" y="4461164"/>
            <a:ext cx="41563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F971715-582C-6D4A-8CA2-3FCCF4027ED1}"/>
              </a:ext>
            </a:extLst>
          </p:cNvPr>
          <p:cNvSpPr txBox="1"/>
          <p:nvPr/>
        </p:nvSpPr>
        <p:spPr>
          <a:xfrm>
            <a:off x="6096000" y="4959931"/>
            <a:ext cx="41563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7776D22-96FA-CC4A-B57C-62521D9703D9}"/>
              </a:ext>
            </a:extLst>
          </p:cNvPr>
          <p:cNvSpPr txBox="1"/>
          <p:nvPr/>
        </p:nvSpPr>
        <p:spPr>
          <a:xfrm>
            <a:off x="6096000" y="5448350"/>
            <a:ext cx="41563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78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5B8885DB-2226-5648-A3D2-0F7F537E3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a house</a:t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D68B45-0112-DA45-8DCA-522681A86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6107" y="595745"/>
            <a:ext cx="119430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Imagen 10" descr="c-users-administrator-downloads-structural-member - Online CivilForum">
            <a:extLst>
              <a:ext uri="{FF2B5EF4-FFF2-40B4-BE49-F238E27FC236}">
                <a16:creationId xmlns:a16="http://schemas.microsoft.com/office/drawing/2014/main" id="{5E98B6CA-1600-9046-B0DA-F5FE6A7F5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147" y="1921308"/>
            <a:ext cx="6287706" cy="469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615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048263-7CAA-A94F-8C3C-B224D7EAC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Vocabulary:  Homes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9CA9ED58-F5D3-8042-BB76-81C59543D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887133" cy="1325563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Type of building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D94C0CDF-AE40-D040-A031-8592020FC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27054" y="1825623"/>
            <a:ext cx="2523067" cy="1325563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Rooms in a house</a:t>
            </a:r>
          </a:p>
          <a:p>
            <a:endParaRPr lang="en-US" dirty="0"/>
          </a:p>
        </p:txBody>
      </p:sp>
      <p:sp>
        <p:nvSpPr>
          <p:cNvPr id="10" name="Marcador de contenido 8">
            <a:extLst>
              <a:ext uri="{FF2B5EF4-FFF2-40B4-BE49-F238E27FC236}">
                <a16:creationId xmlns:a16="http://schemas.microsoft.com/office/drawing/2014/main" id="{8F35F45D-F26E-594A-AE7F-F5BE98D981BB}"/>
              </a:ext>
            </a:extLst>
          </p:cNvPr>
          <p:cNvSpPr txBox="1">
            <a:spLocks/>
          </p:cNvSpPr>
          <p:nvPr/>
        </p:nvSpPr>
        <p:spPr>
          <a:xfrm>
            <a:off x="6955754" y="1825622"/>
            <a:ext cx="2202102" cy="13255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Other </a:t>
            </a:r>
          </a:p>
          <a:p>
            <a:pPr marL="0" indent="0">
              <a:buNone/>
            </a:pPr>
            <a:r>
              <a:rPr lang="en-US" dirty="0"/>
              <a:t>features</a:t>
            </a:r>
          </a:p>
          <a:p>
            <a:endParaRPr lang="en-US" dirty="0"/>
          </a:p>
        </p:txBody>
      </p:sp>
      <p:sp>
        <p:nvSpPr>
          <p:cNvPr id="11" name="Marcador de contenido 7">
            <a:extLst>
              <a:ext uri="{FF2B5EF4-FFF2-40B4-BE49-F238E27FC236}">
                <a16:creationId xmlns:a16="http://schemas.microsoft.com/office/drawing/2014/main" id="{A99691A7-0E2F-C84A-B358-49B838E34415}"/>
              </a:ext>
            </a:extLst>
          </p:cNvPr>
          <p:cNvSpPr txBox="1">
            <a:spLocks/>
          </p:cNvSpPr>
          <p:nvPr/>
        </p:nvSpPr>
        <p:spPr>
          <a:xfrm>
            <a:off x="838199" y="3523311"/>
            <a:ext cx="2887133" cy="189807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1.</a:t>
            </a:r>
          </a:p>
          <a:p>
            <a:r>
              <a:rPr lang="en-US" sz="2000" dirty="0"/>
              <a:t>2.</a:t>
            </a:r>
          </a:p>
          <a:p>
            <a:r>
              <a:rPr lang="en-US" sz="2000" dirty="0"/>
              <a:t>3.</a:t>
            </a:r>
          </a:p>
          <a:p>
            <a:endParaRPr lang="en-US" dirty="0"/>
          </a:p>
        </p:txBody>
      </p:sp>
      <p:sp>
        <p:nvSpPr>
          <p:cNvPr id="13" name="Marcador de contenido 7">
            <a:extLst>
              <a:ext uri="{FF2B5EF4-FFF2-40B4-BE49-F238E27FC236}">
                <a16:creationId xmlns:a16="http://schemas.microsoft.com/office/drawing/2014/main" id="{69B6203C-F708-DC41-8B72-4F6E0849657B}"/>
              </a:ext>
            </a:extLst>
          </p:cNvPr>
          <p:cNvSpPr txBox="1">
            <a:spLocks/>
          </p:cNvSpPr>
          <p:nvPr/>
        </p:nvSpPr>
        <p:spPr>
          <a:xfrm>
            <a:off x="9304868" y="1825621"/>
            <a:ext cx="2748588" cy="13255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Adjectives </a:t>
            </a:r>
          </a:p>
          <a:p>
            <a:r>
              <a:rPr lang="en-US" dirty="0"/>
              <a:t>Describing house</a:t>
            </a:r>
          </a:p>
        </p:txBody>
      </p:sp>
      <p:sp>
        <p:nvSpPr>
          <p:cNvPr id="14" name="Marcador de contenido 7">
            <a:extLst>
              <a:ext uri="{FF2B5EF4-FFF2-40B4-BE49-F238E27FC236}">
                <a16:creationId xmlns:a16="http://schemas.microsoft.com/office/drawing/2014/main" id="{F07BA43B-ADAA-9A4F-8C55-A8971257CDE4}"/>
              </a:ext>
            </a:extLst>
          </p:cNvPr>
          <p:cNvSpPr txBox="1">
            <a:spLocks/>
          </p:cNvSpPr>
          <p:nvPr/>
        </p:nvSpPr>
        <p:spPr>
          <a:xfrm>
            <a:off x="4058226" y="3523311"/>
            <a:ext cx="2523067" cy="189807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(</a:t>
            </a:r>
          </a:p>
          <a:p>
            <a:r>
              <a:rPr lang="en-US" sz="1100" dirty="0"/>
              <a:t>(</a:t>
            </a:r>
          </a:p>
          <a:p>
            <a:r>
              <a:rPr lang="en-US" sz="1100" dirty="0"/>
              <a:t>(</a:t>
            </a:r>
          </a:p>
          <a:p>
            <a:r>
              <a:rPr lang="en-US" sz="1100" dirty="0"/>
              <a:t>(</a:t>
            </a:r>
          </a:p>
          <a:p>
            <a:r>
              <a:rPr lang="en-US" sz="1100" dirty="0"/>
              <a:t>(</a:t>
            </a:r>
          </a:p>
          <a:p>
            <a:r>
              <a:rPr lang="en-US" sz="1100" dirty="0"/>
              <a:t>(</a:t>
            </a:r>
          </a:p>
          <a:p>
            <a:r>
              <a:rPr lang="en-US" sz="1100" dirty="0"/>
              <a:t>(</a:t>
            </a:r>
          </a:p>
          <a:p>
            <a:r>
              <a:rPr lang="en-US" sz="1100" dirty="0"/>
              <a:t>(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15" name="Marcador de contenido 7">
            <a:extLst>
              <a:ext uri="{FF2B5EF4-FFF2-40B4-BE49-F238E27FC236}">
                <a16:creationId xmlns:a16="http://schemas.microsoft.com/office/drawing/2014/main" id="{CC66044B-A39B-E74D-B5D4-8861ECF2E0D7}"/>
              </a:ext>
            </a:extLst>
          </p:cNvPr>
          <p:cNvSpPr txBox="1">
            <a:spLocks/>
          </p:cNvSpPr>
          <p:nvPr/>
        </p:nvSpPr>
        <p:spPr>
          <a:xfrm>
            <a:off x="6914187" y="3523311"/>
            <a:ext cx="2243669" cy="189807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Roof</a:t>
            </a:r>
          </a:p>
          <a:p>
            <a:r>
              <a:rPr lang="en-US" sz="1100" dirty="0"/>
              <a:t>(</a:t>
            </a:r>
          </a:p>
          <a:p>
            <a:r>
              <a:rPr lang="en-US" sz="1100" dirty="0"/>
              <a:t>(</a:t>
            </a:r>
          </a:p>
          <a:p>
            <a:r>
              <a:rPr lang="en-US" sz="1100" dirty="0"/>
              <a:t>(</a:t>
            </a:r>
          </a:p>
          <a:p>
            <a:r>
              <a:rPr lang="en-US" sz="1100" dirty="0"/>
              <a:t>(</a:t>
            </a:r>
          </a:p>
          <a:p>
            <a:r>
              <a:rPr lang="en-US" sz="1100" dirty="0"/>
              <a:t>(</a:t>
            </a:r>
          </a:p>
          <a:p>
            <a:r>
              <a:rPr lang="en-US" sz="1100" dirty="0"/>
              <a:t>(</a:t>
            </a:r>
          </a:p>
          <a:p>
            <a:r>
              <a:rPr lang="en-US" sz="1100" dirty="0"/>
              <a:t>(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dirty="0"/>
          </a:p>
        </p:txBody>
      </p:sp>
      <p:sp>
        <p:nvSpPr>
          <p:cNvPr id="16" name="Marcador de contenido 7">
            <a:extLst>
              <a:ext uri="{FF2B5EF4-FFF2-40B4-BE49-F238E27FC236}">
                <a16:creationId xmlns:a16="http://schemas.microsoft.com/office/drawing/2014/main" id="{920244D2-ED01-9C45-8524-2FB6D1290B26}"/>
              </a:ext>
            </a:extLst>
          </p:cNvPr>
          <p:cNvSpPr txBox="1">
            <a:spLocks/>
          </p:cNvSpPr>
          <p:nvPr/>
        </p:nvSpPr>
        <p:spPr>
          <a:xfrm>
            <a:off x="9318723" y="3527567"/>
            <a:ext cx="2748588" cy="189381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Beautiful</a:t>
            </a:r>
          </a:p>
          <a:p>
            <a:r>
              <a:rPr lang="en-US" sz="1100" dirty="0"/>
              <a:t>(</a:t>
            </a:r>
          </a:p>
          <a:p>
            <a:r>
              <a:rPr lang="en-US" sz="1100" dirty="0"/>
              <a:t>(</a:t>
            </a:r>
          </a:p>
          <a:p>
            <a:r>
              <a:rPr lang="en-US" sz="1100" dirty="0"/>
              <a:t>(</a:t>
            </a:r>
          </a:p>
          <a:p>
            <a:r>
              <a:rPr lang="en-US" sz="1100" dirty="0"/>
              <a:t>(</a:t>
            </a:r>
          </a:p>
          <a:p>
            <a:r>
              <a:rPr lang="en-US" sz="1100" dirty="0"/>
              <a:t>(</a:t>
            </a:r>
          </a:p>
          <a:p>
            <a:r>
              <a:rPr lang="en-US" sz="1100" dirty="0"/>
              <a:t>(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8463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A859C-5C70-E848-A271-5989BDF48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 </a:t>
            </a:r>
            <a:r>
              <a:rPr lang="en-US"/>
              <a:t>picture and describe </a:t>
            </a:r>
            <a:r>
              <a:rPr lang="en-US" dirty="0"/>
              <a:t>your kitchen and bedroom </a:t>
            </a:r>
            <a:r>
              <a:rPr lang="en-US" sz="1800" dirty="0"/>
              <a:t>(12 lines, Arial 10</a:t>
            </a:r>
            <a:r>
              <a:rPr lang="en-US" dirty="0"/>
              <a:t>, use there is, there are.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40FF53-99D4-8641-A416-607352FA6D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426331C-0EE5-C846-8874-6D86EBCBF3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30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6C24102-C81E-3F46-BB91-316422DBBEC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3850" y="1122362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There is snow on the mountains</a:t>
            </a:r>
            <a:br>
              <a:rPr lang="en-US" dirty="0"/>
            </a:br>
            <a:r>
              <a:rPr lang="en-US" dirty="0"/>
              <a:t>There is a dog in the mountain.</a:t>
            </a:r>
            <a:br>
              <a:rPr lang="en-US" dirty="0"/>
            </a:br>
            <a:r>
              <a:rPr lang="en-US" dirty="0"/>
              <a:t>There`s a dog in the mountain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06E4C9FC-D4B4-DF4E-9780-2F77AA3AC59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23850" y="4688153"/>
            <a:ext cx="7448550" cy="2094970"/>
          </a:xfrm>
        </p:spPr>
        <p:txBody>
          <a:bodyPr/>
          <a:lstStyle/>
          <a:p>
            <a:r>
              <a:rPr lang="en-US" sz="3600" dirty="0"/>
              <a:t>There are two dogs on the snow</a:t>
            </a:r>
          </a:p>
          <a:p>
            <a:r>
              <a:rPr lang="en-US" sz="3600" dirty="0"/>
              <a:t>There are some trees in the park</a:t>
            </a:r>
          </a:p>
          <a:p>
            <a:endParaRPr lang="en-US" dirty="0"/>
          </a:p>
        </p:txBody>
      </p:sp>
      <p:pic>
        <p:nvPicPr>
          <p:cNvPr id="8" name="Imagen 7" descr="Imagen que contiene exterior, nieve, polar, mamífero&#10;&#10;Descripción generada automáticamente">
            <a:extLst>
              <a:ext uri="{FF2B5EF4-FFF2-40B4-BE49-F238E27FC236}">
                <a16:creationId xmlns:a16="http://schemas.microsoft.com/office/drawing/2014/main" id="{A11FA5D0-118E-A44C-BF24-AAA9F7A68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27106" y="1244732"/>
            <a:ext cx="4281487" cy="2854325"/>
          </a:xfrm>
          <a:prstGeom prst="rect">
            <a:avLst/>
          </a:prstGeom>
        </p:spPr>
      </p:pic>
      <p:pic>
        <p:nvPicPr>
          <p:cNvPr id="12" name="Imagen 11" descr="Un perro en la nieve&#10;&#10;Descripción generada automáticamente">
            <a:extLst>
              <a:ext uri="{FF2B5EF4-FFF2-40B4-BE49-F238E27FC236}">
                <a16:creationId xmlns:a16="http://schemas.microsoft.com/office/drawing/2014/main" id="{42EFBDB8-2D37-244E-B701-3ACB5029A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772399" y="4216060"/>
            <a:ext cx="3603887" cy="263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65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4C136-7702-D74C-A976-937CF6FB0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/>
              <a:t>Negative form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7458AC-3E7F-364A-8CC6-34B1FE609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US" sz="1800"/>
              <a:t>Singular</a:t>
            </a:r>
          </a:p>
          <a:p>
            <a:r>
              <a:rPr lang="en-US" sz="1800"/>
              <a:t>There is not = contracted form There isn´t </a:t>
            </a:r>
          </a:p>
          <a:p>
            <a:r>
              <a:rPr lang="en-US" sz="1800"/>
              <a:t>There is not any sugar in this coffee</a:t>
            </a:r>
          </a:p>
          <a:p>
            <a:r>
              <a:rPr lang="en-US" sz="1800"/>
              <a:t>There isn`t any sugar in this coffee</a:t>
            </a:r>
          </a:p>
          <a:p>
            <a:endParaRPr lang="en-US" sz="1800"/>
          </a:p>
          <a:p>
            <a:r>
              <a:rPr lang="en-US" sz="1800"/>
              <a:t>Plural</a:t>
            </a:r>
          </a:p>
          <a:p>
            <a:r>
              <a:rPr lang="en-US" sz="1800"/>
              <a:t>There are not = Contracted form There aren`t </a:t>
            </a:r>
          </a:p>
          <a:p>
            <a:r>
              <a:rPr lang="en-US" sz="1800"/>
              <a:t>There are not any trains on Sunday</a:t>
            </a:r>
          </a:p>
          <a:p>
            <a:r>
              <a:rPr lang="en-US" sz="1800"/>
              <a:t>There aren`t any trains on Sunday</a:t>
            </a:r>
          </a:p>
        </p:txBody>
      </p:sp>
      <p:pic>
        <p:nvPicPr>
          <p:cNvPr id="5" name="Imagen 4" descr="Una taza de cafe&#10;&#10;Descripción generada automáticamente">
            <a:extLst>
              <a:ext uri="{FF2B5EF4-FFF2-40B4-BE49-F238E27FC236}">
                <a16:creationId xmlns:a16="http://schemas.microsoft.com/office/drawing/2014/main" id="{0CD3018F-2C81-4D40-8D31-3C176B04BF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666" r="14293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62481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Sendero cubierto de nieve&#10;&#10;Descripción generada automáticamente">
            <a:extLst>
              <a:ext uri="{FF2B5EF4-FFF2-40B4-BE49-F238E27FC236}">
                <a16:creationId xmlns:a16="http://schemas.microsoft.com/office/drawing/2014/main" id="{370360A9-5598-3545-B273-8229997AB4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217" b="11784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41BFA8-2AE6-5E41-BD8D-CD80E543F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br>
              <a:rPr lang="en-US" sz="2300"/>
            </a:br>
            <a:r>
              <a:rPr lang="en-US" sz="2300"/>
              <a:t>Other way to say a negative idea</a:t>
            </a:r>
            <a:br>
              <a:rPr lang="en-US" sz="2300"/>
            </a:br>
            <a:endParaRPr lang="en-US" sz="23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1F13F6-9259-7340-AB73-B4FC9BAA5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US" sz="1800"/>
              <a:t>There is no snow on the mountain</a:t>
            </a:r>
          </a:p>
          <a:p>
            <a:endParaRPr lang="en-US" sz="1800"/>
          </a:p>
          <a:p>
            <a:r>
              <a:rPr lang="en-US" sz="1800"/>
              <a:t>There are no good films on TV.</a:t>
            </a:r>
          </a:p>
          <a:p>
            <a:r>
              <a:rPr lang="en-US" sz="1800"/>
              <a:t>There are no animals in our house</a:t>
            </a:r>
          </a:p>
          <a:p>
            <a:endParaRPr lang="en-US" sz="1800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73939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agua, hombre, avión, grande&#10;&#10;Descripción generada automáticamente">
            <a:extLst>
              <a:ext uri="{FF2B5EF4-FFF2-40B4-BE49-F238E27FC236}">
                <a16:creationId xmlns:a16="http://schemas.microsoft.com/office/drawing/2014/main" id="{DF6308AA-B13A-8544-AE12-120AE34140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670" b="6425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C5F7B78B-E6C6-F740-B78B-3FC4222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Questions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94334E2-7618-184E-980A-B0D5D58CC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endParaRPr lang="en-US" sz="1400" dirty="0"/>
          </a:p>
          <a:p>
            <a:r>
              <a:rPr lang="en-US" sz="1400" b="1" dirty="0"/>
              <a:t>Is there</a:t>
            </a:r>
          </a:p>
          <a:p>
            <a:r>
              <a:rPr lang="en-US" sz="1400" dirty="0"/>
              <a:t>Is there any ice in the fridge?</a:t>
            </a:r>
          </a:p>
          <a:p>
            <a:r>
              <a:rPr lang="en-US" sz="1400" dirty="0"/>
              <a:t>Is there a possibility of rain today?</a:t>
            </a:r>
          </a:p>
          <a:p>
            <a:endParaRPr lang="en-US" sz="1400" dirty="0"/>
          </a:p>
          <a:p>
            <a:r>
              <a:rPr lang="en-US" sz="1400" b="1" dirty="0"/>
              <a:t>Are there</a:t>
            </a:r>
          </a:p>
          <a:p>
            <a:r>
              <a:rPr lang="en-US" sz="1400" dirty="0"/>
              <a:t>Are there any aspirins in your bag?</a:t>
            </a:r>
          </a:p>
          <a:p>
            <a:r>
              <a:rPr lang="en-US" sz="1400" dirty="0"/>
              <a:t>Are there any trains to the airport?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92945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Autobús de doble piso en la calle&#10;&#10;Descripción generada automáticamente">
            <a:extLst>
              <a:ext uri="{FF2B5EF4-FFF2-40B4-BE49-F238E27FC236}">
                <a16:creationId xmlns:a16="http://schemas.microsoft.com/office/drawing/2014/main" id="{CDD79A60-49FC-7849-922C-CFF4A63705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091" r="138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CE36971-7287-8544-92C2-65CA1B7F6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Short answers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1A4145-83B8-2141-807E-7DD4188A7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 dirty="0"/>
              <a:t>Is there a bus to the airport?       </a:t>
            </a:r>
          </a:p>
          <a:p>
            <a:r>
              <a:rPr lang="en-US" sz="1700" dirty="0"/>
              <a:t>Yes, there is</a:t>
            </a:r>
          </a:p>
          <a:p>
            <a:r>
              <a:rPr lang="en-US" sz="1700" dirty="0"/>
              <a:t>Is there any sugar in this tea? </a:t>
            </a:r>
          </a:p>
          <a:p>
            <a:r>
              <a:rPr lang="en-US" sz="1700" dirty="0"/>
              <a:t>No, there isn`t</a:t>
            </a:r>
          </a:p>
          <a:p>
            <a:endParaRPr lang="en-US" sz="1700" dirty="0"/>
          </a:p>
          <a:p>
            <a:r>
              <a:rPr lang="en-US" sz="1700" dirty="0"/>
              <a:t>Are there any taxis on Sunday?</a:t>
            </a:r>
          </a:p>
          <a:p>
            <a:r>
              <a:rPr lang="en-US" sz="1700" dirty="0"/>
              <a:t>No, there aren`t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064473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tren en las vias de tren&#10;&#10;Descripción generada automáticamente">
            <a:extLst>
              <a:ext uri="{FF2B5EF4-FFF2-40B4-BE49-F238E27FC236}">
                <a16:creationId xmlns:a16="http://schemas.microsoft.com/office/drawing/2014/main" id="{714FE2E2-99F7-0941-894E-FEEF8766EA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807" b="22193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A55F48-475E-3C4C-9307-C1410F29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Question tags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4C29B7-E984-C34F-98A0-521238CF2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US" sz="1500"/>
              <a:t>Used to ask for confirmation.</a:t>
            </a:r>
          </a:p>
          <a:p>
            <a:endParaRPr lang="en-US" sz="1500"/>
          </a:p>
          <a:p>
            <a:r>
              <a:rPr lang="en-US" sz="1500"/>
              <a:t>There is a good film on TV tonight, isn`t there?</a:t>
            </a:r>
          </a:p>
          <a:p>
            <a:r>
              <a:rPr lang="en-US" sz="1500"/>
              <a:t>There isn`t much to do here, is there?</a:t>
            </a:r>
          </a:p>
          <a:p>
            <a:endParaRPr lang="en-US" sz="1500"/>
          </a:p>
          <a:p>
            <a:r>
              <a:rPr lang="en-US" sz="1500"/>
              <a:t>There are a lot of people here today, aren`t there?</a:t>
            </a:r>
          </a:p>
          <a:p>
            <a:r>
              <a:rPr lang="en-US" sz="1500"/>
              <a:t>There aren`t  any trains in our city, are there?</a:t>
            </a:r>
          </a:p>
        </p:txBody>
      </p:sp>
    </p:spTree>
    <p:extLst>
      <p:ext uri="{BB962C8B-B14F-4D97-AF65-F5344CB8AC3E}">
        <p14:creationId xmlns:p14="http://schemas.microsoft.com/office/powerpoint/2010/main" val="2220312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D09BC9-501E-2846-906B-966B3C488C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Conversation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287739D6-EBED-434D-A8F3-9729920260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Transcribe the conversation</a:t>
            </a:r>
          </a:p>
        </p:txBody>
      </p:sp>
      <p:pic>
        <p:nvPicPr>
          <p:cNvPr id="4" name="cd1trk51" descr="cd1trk51">
            <a:hlinkClick r:id="" action="ppaction://media"/>
            <a:extLst>
              <a:ext uri="{FF2B5EF4-FFF2-40B4-BE49-F238E27FC236}">
                <a16:creationId xmlns:a16="http://schemas.microsoft.com/office/drawing/2014/main" id="{DF520134-354A-4C46-8392-48FC36395627}"/>
              </a:ext>
            </a:extLst>
          </p:cNvPr>
          <p:cNvPicPr>
            <a:picLocks noGrp="1" noChangeAspect="1"/>
          </p:cNvPicPr>
          <p:nvPr>
            <p:ph idx="4294967295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00" y="217488"/>
            <a:ext cx="812800" cy="812800"/>
          </a:xfrm>
        </p:spPr>
      </p:pic>
    </p:spTree>
    <p:extLst>
      <p:ext uri="{BB962C8B-B14F-4D97-AF65-F5344CB8AC3E}">
        <p14:creationId xmlns:p14="http://schemas.microsoft.com/office/powerpoint/2010/main" val="319355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7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194920-7A8D-3340-B591-607F09D5E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68475"/>
          </a:xfrm>
        </p:spPr>
        <p:txBody>
          <a:bodyPr>
            <a:normAutofit/>
          </a:bodyPr>
          <a:lstStyle/>
          <a:p>
            <a:r>
              <a:rPr lang="en-US" sz="4000" dirty="0"/>
              <a:t>Now, listen the conversation and </a:t>
            </a:r>
            <a:r>
              <a:rPr lang="en-US" sz="4000" b="1" dirty="0">
                <a:solidFill>
                  <a:srgbClr val="0000E8"/>
                </a:solidFill>
              </a:rPr>
              <a:t>number</a:t>
            </a:r>
            <a:r>
              <a:rPr lang="en-US" sz="4000" dirty="0"/>
              <a:t> Jon`s questions </a:t>
            </a:r>
            <a:r>
              <a:rPr lang="en-US" sz="4000" dirty="0">
                <a:solidFill>
                  <a:srgbClr val="0000E8"/>
                </a:solidFill>
              </a:rPr>
              <a:t>in the correct order </a:t>
            </a:r>
            <a:r>
              <a:rPr lang="en-US" sz="4000" dirty="0"/>
              <a:t>in the boxes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4B0E9B-5761-0646-AE0F-852A132B3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3600"/>
            <a:ext cx="10515600" cy="4043363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/>
              <a:t>Is there air conditioning?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Are there many shops in the village?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How many bedrooms does it have?  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Is there a garden?    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Is the house near a village?  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Is there only one bathroom?  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How much is the house?  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Are there any schools in the area?  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31EDCBE-A268-0D45-BE1E-5027FD789949}"/>
              </a:ext>
            </a:extLst>
          </p:cNvPr>
          <p:cNvSpPr/>
          <p:nvPr/>
        </p:nvSpPr>
        <p:spPr>
          <a:xfrm>
            <a:off x="5238750" y="2133600"/>
            <a:ext cx="590550" cy="400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FE906A-F778-334D-9E3B-E5869251F49C}"/>
              </a:ext>
            </a:extLst>
          </p:cNvPr>
          <p:cNvSpPr txBox="1"/>
          <p:nvPr/>
        </p:nvSpPr>
        <p:spPr>
          <a:xfrm>
            <a:off x="6838950" y="2819400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15E63CE-FF15-AD4F-A5D9-F26B8AAFF266}"/>
              </a:ext>
            </a:extLst>
          </p:cNvPr>
          <p:cNvSpPr/>
          <p:nvPr/>
        </p:nvSpPr>
        <p:spPr>
          <a:xfrm>
            <a:off x="6794705" y="2642116"/>
            <a:ext cx="590550" cy="400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33CC7A-C75F-B741-BACD-7D9F1C4E2167}"/>
              </a:ext>
            </a:extLst>
          </p:cNvPr>
          <p:cNvSpPr/>
          <p:nvPr/>
        </p:nvSpPr>
        <p:spPr>
          <a:xfrm>
            <a:off x="6800850" y="3228202"/>
            <a:ext cx="590550" cy="400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AAF463D-5AAC-FC47-9C6E-84FC2A1E9B2F}"/>
              </a:ext>
            </a:extLst>
          </p:cNvPr>
          <p:cNvSpPr/>
          <p:nvPr/>
        </p:nvSpPr>
        <p:spPr>
          <a:xfrm>
            <a:off x="4438650" y="3702050"/>
            <a:ext cx="590550" cy="400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E96484B-6AB9-4C41-ABC2-35A3C8B60F44}"/>
              </a:ext>
            </a:extLst>
          </p:cNvPr>
          <p:cNvSpPr/>
          <p:nvPr/>
        </p:nvSpPr>
        <p:spPr>
          <a:xfrm>
            <a:off x="5505450" y="4167981"/>
            <a:ext cx="590550" cy="400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6F2D8B5-EF3F-8E47-BDC9-D6EDD717E91A}"/>
              </a:ext>
            </a:extLst>
          </p:cNvPr>
          <p:cNvSpPr/>
          <p:nvPr/>
        </p:nvSpPr>
        <p:spPr>
          <a:xfrm>
            <a:off x="5810250" y="4766072"/>
            <a:ext cx="590550" cy="400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15DE87C-8177-264D-9BEC-7AB8A443EC9C}"/>
              </a:ext>
            </a:extLst>
          </p:cNvPr>
          <p:cNvSpPr/>
          <p:nvPr/>
        </p:nvSpPr>
        <p:spPr>
          <a:xfrm>
            <a:off x="5238750" y="5271492"/>
            <a:ext cx="590550" cy="400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6CC0C14-68E7-3A4E-B8B2-130F27234BA7}"/>
              </a:ext>
            </a:extLst>
          </p:cNvPr>
          <p:cNvSpPr/>
          <p:nvPr/>
        </p:nvSpPr>
        <p:spPr>
          <a:xfrm>
            <a:off x="6543675" y="5679082"/>
            <a:ext cx="590550" cy="400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101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526</Words>
  <Application>Microsoft Macintosh PowerPoint</Application>
  <PresentationFormat>Panorámica</PresentationFormat>
  <Paragraphs>118</Paragraphs>
  <Slides>16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THERE IS / THERE ARE</vt:lpstr>
      <vt:lpstr> There is snow on the mountains There is a dog in the mountain. There`s a dog in the mountain  </vt:lpstr>
      <vt:lpstr>Negative form</vt:lpstr>
      <vt:lpstr> Other way to say a negative idea </vt:lpstr>
      <vt:lpstr>Questions</vt:lpstr>
      <vt:lpstr>Short answers</vt:lpstr>
      <vt:lpstr>Question tags</vt:lpstr>
      <vt:lpstr>Conversation</vt:lpstr>
      <vt:lpstr>Now, listen the conversation and number Jon`s questions in the correct order in the boxes</vt:lpstr>
      <vt:lpstr>Answer all the questions </vt:lpstr>
      <vt:lpstr>Presentación de PowerPoint</vt:lpstr>
      <vt:lpstr>Reading:  Dream homes</vt:lpstr>
      <vt:lpstr>Read the text and match the features with the house </vt:lpstr>
      <vt:lpstr>Parts of a house </vt:lpstr>
      <vt:lpstr>Vocabulary:  Homes</vt:lpstr>
      <vt:lpstr>Take a picture and describe your kitchen and bedroom (12 lines, Arial 10, use there is, there are.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THERE IS / THERE ARE</dc:title>
  <dc:creator>Elizabeth Rodriguez</dc:creator>
  <cp:lastModifiedBy>Elizabeth Rodriguez</cp:lastModifiedBy>
  <cp:revision>8</cp:revision>
  <cp:lastPrinted>2020-07-07T13:07:58Z</cp:lastPrinted>
  <dcterms:created xsi:type="dcterms:W3CDTF">2020-07-07T03:06:18Z</dcterms:created>
  <dcterms:modified xsi:type="dcterms:W3CDTF">2020-07-07T13:13:38Z</dcterms:modified>
</cp:coreProperties>
</file>