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3B3389-8F8F-4B56-A3DB-A9C723AD729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D6F2F9B1-6521-4955-8CDF-72B53B0F3E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1C918F6A-278F-45E5-BC0A-14052F868965}"/>
              </a:ext>
            </a:extLst>
          </p:cNvPr>
          <p:cNvSpPr>
            <a:spLocks noGrp="1"/>
          </p:cNvSpPr>
          <p:nvPr>
            <p:ph type="dt" sz="half" idx="10"/>
          </p:nvPr>
        </p:nvSpPr>
        <p:spPr/>
        <p:txBody>
          <a:bodyPr/>
          <a:lstStyle/>
          <a:p>
            <a:fld id="{6B998CAA-74E6-43D1-8437-1D3FF818253C}" type="datetimeFigureOut">
              <a:rPr lang="es-CO" smtClean="0"/>
              <a:t>6/05/2024</a:t>
            </a:fld>
            <a:endParaRPr lang="es-CO"/>
          </a:p>
        </p:txBody>
      </p:sp>
      <p:sp>
        <p:nvSpPr>
          <p:cNvPr id="5" name="Marcador de pie de página 4">
            <a:extLst>
              <a:ext uri="{FF2B5EF4-FFF2-40B4-BE49-F238E27FC236}">
                <a16:creationId xmlns:a16="http://schemas.microsoft.com/office/drawing/2014/main" id="{6D45B5EE-067D-4DF0-8F52-391E0AFF5B8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DCE7DBA-8D40-4E6B-B877-00A765C79650}"/>
              </a:ext>
            </a:extLst>
          </p:cNvPr>
          <p:cNvSpPr>
            <a:spLocks noGrp="1"/>
          </p:cNvSpPr>
          <p:nvPr>
            <p:ph type="sldNum" sz="quarter" idx="12"/>
          </p:nvPr>
        </p:nvSpPr>
        <p:spPr/>
        <p:txBody>
          <a:bodyPr/>
          <a:lstStyle/>
          <a:p>
            <a:fld id="{67184581-CB7A-4001-A751-DE1F488A99B9}" type="slidenum">
              <a:rPr lang="es-CO" smtClean="0"/>
              <a:t>‹Nº›</a:t>
            </a:fld>
            <a:endParaRPr lang="es-CO"/>
          </a:p>
        </p:txBody>
      </p:sp>
    </p:spTree>
    <p:extLst>
      <p:ext uri="{BB962C8B-B14F-4D97-AF65-F5344CB8AC3E}">
        <p14:creationId xmlns:p14="http://schemas.microsoft.com/office/powerpoint/2010/main" val="1638873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466F2F-C607-4EBE-83C8-75C0AC69D82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0A46F00-96DE-495B-B240-C309B74C198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5167E21-AA21-49A8-975A-8C9D33176F5C}"/>
              </a:ext>
            </a:extLst>
          </p:cNvPr>
          <p:cNvSpPr>
            <a:spLocks noGrp="1"/>
          </p:cNvSpPr>
          <p:nvPr>
            <p:ph type="dt" sz="half" idx="10"/>
          </p:nvPr>
        </p:nvSpPr>
        <p:spPr/>
        <p:txBody>
          <a:bodyPr/>
          <a:lstStyle/>
          <a:p>
            <a:fld id="{6B998CAA-74E6-43D1-8437-1D3FF818253C}" type="datetimeFigureOut">
              <a:rPr lang="es-CO" smtClean="0"/>
              <a:t>6/05/2024</a:t>
            </a:fld>
            <a:endParaRPr lang="es-CO"/>
          </a:p>
        </p:txBody>
      </p:sp>
      <p:sp>
        <p:nvSpPr>
          <p:cNvPr id="5" name="Marcador de pie de página 4">
            <a:extLst>
              <a:ext uri="{FF2B5EF4-FFF2-40B4-BE49-F238E27FC236}">
                <a16:creationId xmlns:a16="http://schemas.microsoft.com/office/drawing/2014/main" id="{493FA083-F68A-466F-BE42-1C7CE4BA349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FF8CA71-2236-4915-9BF2-D294145675C7}"/>
              </a:ext>
            </a:extLst>
          </p:cNvPr>
          <p:cNvSpPr>
            <a:spLocks noGrp="1"/>
          </p:cNvSpPr>
          <p:nvPr>
            <p:ph type="sldNum" sz="quarter" idx="12"/>
          </p:nvPr>
        </p:nvSpPr>
        <p:spPr/>
        <p:txBody>
          <a:bodyPr/>
          <a:lstStyle/>
          <a:p>
            <a:fld id="{67184581-CB7A-4001-A751-DE1F488A99B9}" type="slidenum">
              <a:rPr lang="es-CO" smtClean="0"/>
              <a:t>‹Nº›</a:t>
            </a:fld>
            <a:endParaRPr lang="es-CO"/>
          </a:p>
        </p:txBody>
      </p:sp>
    </p:spTree>
    <p:extLst>
      <p:ext uri="{BB962C8B-B14F-4D97-AF65-F5344CB8AC3E}">
        <p14:creationId xmlns:p14="http://schemas.microsoft.com/office/powerpoint/2010/main" val="1866867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86A253C-4840-448F-9B93-E2C9C254797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556A6159-3F65-4B45-860C-D23EF6BE305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07041D7-A4FC-4983-AF3A-8688F0AF269E}"/>
              </a:ext>
            </a:extLst>
          </p:cNvPr>
          <p:cNvSpPr>
            <a:spLocks noGrp="1"/>
          </p:cNvSpPr>
          <p:nvPr>
            <p:ph type="dt" sz="half" idx="10"/>
          </p:nvPr>
        </p:nvSpPr>
        <p:spPr/>
        <p:txBody>
          <a:bodyPr/>
          <a:lstStyle/>
          <a:p>
            <a:fld id="{6B998CAA-74E6-43D1-8437-1D3FF818253C}" type="datetimeFigureOut">
              <a:rPr lang="es-CO" smtClean="0"/>
              <a:t>6/05/2024</a:t>
            </a:fld>
            <a:endParaRPr lang="es-CO"/>
          </a:p>
        </p:txBody>
      </p:sp>
      <p:sp>
        <p:nvSpPr>
          <p:cNvPr id="5" name="Marcador de pie de página 4">
            <a:extLst>
              <a:ext uri="{FF2B5EF4-FFF2-40B4-BE49-F238E27FC236}">
                <a16:creationId xmlns:a16="http://schemas.microsoft.com/office/drawing/2014/main" id="{5DA3E94F-B606-4723-9CE9-A02703D0762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6D70383-14A9-45FA-9C92-6D0EC83580AD}"/>
              </a:ext>
            </a:extLst>
          </p:cNvPr>
          <p:cNvSpPr>
            <a:spLocks noGrp="1"/>
          </p:cNvSpPr>
          <p:nvPr>
            <p:ph type="sldNum" sz="quarter" idx="12"/>
          </p:nvPr>
        </p:nvSpPr>
        <p:spPr/>
        <p:txBody>
          <a:bodyPr/>
          <a:lstStyle/>
          <a:p>
            <a:fld id="{67184581-CB7A-4001-A751-DE1F488A99B9}" type="slidenum">
              <a:rPr lang="es-CO" smtClean="0"/>
              <a:t>‹Nº›</a:t>
            </a:fld>
            <a:endParaRPr lang="es-CO"/>
          </a:p>
        </p:txBody>
      </p:sp>
    </p:spTree>
    <p:extLst>
      <p:ext uri="{BB962C8B-B14F-4D97-AF65-F5344CB8AC3E}">
        <p14:creationId xmlns:p14="http://schemas.microsoft.com/office/powerpoint/2010/main" val="679592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FCE091-5F6C-4F9D-93B2-BDCD14C7FBC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A7B45DA-D7FC-4A58-99ED-ED38CFB9D09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AA27F29-3C65-4912-B8BA-FFE3EB79D247}"/>
              </a:ext>
            </a:extLst>
          </p:cNvPr>
          <p:cNvSpPr>
            <a:spLocks noGrp="1"/>
          </p:cNvSpPr>
          <p:nvPr>
            <p:ph type="dt" sz="half" idx="10"/>
          </p:nvPr>
        </p:nvSpPr>
        <p:spPr/>
        <p:txBody>
          <a:bodyPr/>
          <a:lstStyle/>
          <a:p>
            <a:fld id="{6B998CAA-74E6-43D1-8437-1D3FF818253C}" type="datetimeFigureOut">
              <a:rPr lang="es-CO" smtClean="0"/>
              <a:t>6/05/2024</a:t>
            </a:fld>
            <a:endParaRPr lang="es-CO"/>
          </a:p>
        </p:txBody>
      </p:sp>
      <p:sp>
        <p:nvSpPr>
          <p:cNvPr id="5" name="Marcador de pie de página 4">
            <a:extLst>
              <a:ext uri="{FF2B5EF4-FFF2-40B4-BE49-F238E27FC236}">
                <a16:creationId xmlns:a16="http://schemas.microsoft.com/office/drawing/2014/main" id="{EEB89598-241E-4456-B659-F89AD1838DA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7DC72F1-4CBC-48F5-BFD8-2547C5E633F2}"/>
              </a:ext>
            </a:extLst>
          </p:cNvPr>
          <p:cNvSpPr>
            <a:spLocks noGrp="1"/>
          </p:cNvSpPr>
          <p:nvPr>
            <p:ph type="sldNum" sz="quarter" idx="12"/>
          </p:nvPr>
        </p:nvSpPr>
        <p:spPr/>
        <p:txBody>
          <a:bodyPr/>
          <a:lstStyle/>
          <a:p>
            <a:fld id="{67184581-CB7A-4001-A751-DE1F488A99B9}" type="slidenum">
              <a:rPr lang="es-CO" smtClean="0"/>
              <a:t>‹Nº›</a:t>
            </a:fld>
            <a:endParaRPr lang="es-CO"/>
          </a:p>
        </p:txBody>
      </p:sp>
    </p:spTree>
    <p:extLst>
      <p:ext uri="{BB962C8B-B14F-4D97-AF65-F5344CB8AC3E}">
        <p14:creationId xmlns:p14="http://schemas.microsoft.com/office/powerpoint/2010/main" val="144943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879C0-AB8C-44E8-99E0-8D719F24651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354C84F-D77F-45EE-80F4-23DF60D7BE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58D9AC2-20CD-41D4-87C7-73748FAB5B77}"/>
              </a:ext>
            </a:extLst>
          </p:cNvPr>
          <p:cNvSpPr>
            <a:spLocks noGrp="1"/>
          </p:cNvSpPr>
          <p:nvPr>
            <p:ph type="dt" sz="half" idx="10"/>
          </p:nvPr>
        </p:nvSpPr>
        <p:spPr/>
        <p:txBody>
          <a:bodyPr/>
          <a:lstStyle/>
          <a:p>
            <a:fld id="{6B998CAA-74E6-43D1-8437-1D3FF818253C}" type="datetimeFigureOut">
              <a:rPr lang="es-CO" smtClean="0"/>
              <a:t>6/05/2024</a:t>
            </a:fld>
            <a:endParaRPr lang="es-CO"/>
          </a:p>
        </p:txBody>
      </p:sp>
      <p:sp>
        <p:nvSpPr>
          <p:cNvPr id="5" name="Marcador de pie de página 4">
            <a:extLst>
              <a:ext uri="{FF2B5EF4-FFF2-40B4-BE49-F238E27FC236}">
                <a16:creationId xmlns:a16="http://schemas.microsoft.com/office/drawing/2014/main" id="{427BE186-1995-4463-A0A6-92C7503F5F6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2FFE0E6-8654-4057-8C66-0269FA2A53F1}"/>
              </a:ext>
            </a:extLst>
          </p:cNvPr>
          <p:cNvSpPr>
            <a:spLocks noGrp="1"/>
          </p:cNvSpPr>
          <p:nvPr>
            <p:ph type="sldNum" sz="quarter" idx="12"/>
          </p:nvPr>
        </p:nvSpPr>
        <p:spPr/>
        <p:txBody>
          <a:bodyPr/>
          <a:lstStyle/>
          <a:p>
            <a:fld id="{67184581-CB7A-4001-A751-DE1F488A99B9}" type="slidenum">
              <a:rPr lang="es-CO" smtClean="0"/>
              <a:t>‹Nº›</a:t>
            </a:fld>
            <a:endParaRPr lang="es-CO"/>
          </a:p>
        </p:txBody>
      </p:sp>
    </p:spTree>
    <p:extLst>
      <p:ext uri="{BB962C8B-B14F-4D97-AF65-F5344CB8AC3E}">
        <p14:creationId xmlns:p14="http://schemas.microsoft.com/office/powerpoint/2010/main" val="2316387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3A64EE-6B9F-4EF2-B346-52C56275C53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74B27E5-14DA-4A20-948F-12205EA8144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147930F-0E1B-49D0-A897-E4C366DB42F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B9694B76-8EC5-4D85-B3A0-F1C4F809B63F}"/>
              </a:ext>
            </a:extLst>
          </p:cNvPr>
          <p:cNvSpPr>
            <a:spLocks noGrp="1"/>
          </p:cNvSpPr>
          <p:nvPr>
            <p:ph type="dt" sz="half" idx="10"/>
          </p:nvPr>
        </p:nvSpPr>
        <p:spPr/>
        <p:txBody>
          <a:bodyPr/>
          <a:lstStyle/>
          <a:p>
            <a:fld id="{6B998CAA-74E6-43D1-8437-1D3FF818253C}" type="datetimeFigureOut">
              <a:rPr lang="es-CO" smtClean="0"/>
              <a:t>6/05/2024</a:t>
            </a:fld>
            <a:endParaRPr lang="es-CO"/>
          </a:p>
        </p:txBody>
      </p:sp>
      <p:sp>
        <p:nvSpPr>
          <p:cNvPr id="6" name="Marcador de pie de página 5">
            <a:extLst>
              <a:ext uri="{FF2B5EF4-FFF2-40B4-BE49-F238E27FC236}">
                <a16:creationId xmlns:a16="http://schemas.microsoft.com/office/drawing/2014/main" id="{FAC99C70-B747-4F40-A5B0-BFF55E609A9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6AD5F33-A4A0-4D0A-9450-C3276DE87A64}"/>
              </a:ext>
            </a:extLst>
          </p:cNvPr>
          <p:cNvSpPr>
            <a:spLocks noGrp="1"/>
          </p:cNvSpPr>
          <p:nvPr>
            <p:ph type="sldNum" sz="quarter" idx="12"/>
          </p:nvPr>
        </p:nvSpPr>
        <p:spPr/>
        <p:txBody>
          <a:bodyPr/>
          <a:lstStyle/>
          <a:p>
            <a:fld id="{67184581-CB7A-4001-A751-DE1F488A99B9}" type="slidenum">
              <a:rPr lang="es-CO" smtClean="0"/>
              <a:t>‹Nº›</a:t>
            </a:fld>
            <a:endParaRPr lang="es-CO"/>
          </a:p>
        </p:txBody>
      </p:sp>
    </p:spTree>
    <p:extLst>
      <p:ext uri="{BB962C8B-B14F-4D97-AF65-F5344CB8AC3E}">
        <p14:creationId xmlns:p14="http://schemas.microsoft.com/office/powerpoint/2010/main" val="47885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323AD5-1C36-4B17-9E16-692415C60D6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6834A1A-7E96-4A62-8FFD-3FA8EBF15C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C7C992C-FD52-4328-91DD-E6A0C7ABFA9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F17747FB-DF62-4020-9BC3-2A087874B8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AEE0FF3-5BC7-4675-A0C0-FC5588C0023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AECB359D-9EB8-47BC-8261-28728095C8A3}"/>
              </a:ext>
            </a:extLst>
          </p:cNvPr>
          <p:cNvSpPr>
            <a:spLocks noGrp="1"/>
          </p:cNvSpPr>
          <p:nvPr>
            <p:ph type="dt" sz="half" idx="10"/>
          </p:nvPr>
        </p:nvSpPr>
        <p:spPr/>
        <p:txBody>
          <a:bodyPr/>
          <a:lstStyle/>
          <a:p>
            <a:fld id="{6B998CAA-74E6-43D1-8437-1D3FF818253C}" type="datetimeFigureOut">
              <a:rPr lang="es-CO" smtClean="0"/>
              <a:t>6/05/2024</a:t>
            </a:fld>
            <a:endParaRPr lang="es-CO"/>
          </a:p>
        </p:txBody>
      </p:sp>
      <p:sp>
        <p:nvSpPr>
          <p:cNvPr id="8" name="Marcador de pie de página 7">
            <a:extLst>
              <a:ext uri="{FF2B5EF4-FFF2-40B4-BE49-F238E27FC236}">
                <a16:creationId xmlns:a16="http://schemas.microsoft.com/office/drawing/2014/main" id="{C240C7F8-8285-4FFB-B5B3-72BFC9061BB8}"/>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4E06377A-2B91-4886-B13F-BB72C8129AE0}"/>
              </a:ext>
            </a:extLst>
          </p:cNvPr>
          <p:cNvSpPr>
            <a:spLocks noGrp="1"/>
          </p:cNvSpPr>
          <p:nvPr>
            <p:ph type="sldNum" sz="quarter" idx="12"/>
          </p:nvPr>
        </p:nvSpPr>
        <p:spPr/>
        <p:txBody>
          <a:bodyPr/>
          <a:lstStyle/>
          <a:p>
            <a:fld id="{67184581-CB7A-4001-A751-DE1F488A99B9}" type="slidenum">
              <a:rPr lang="es-CO" smtClean="0"/>
              <a:t>‹Nº›</a:t>
            </a:fld>
            <a:endParaRPr lang="es-CO"/>
          </a:p>
        </p:txBody>
      </p:sp>
    </p:spTree>
    <p:extLst>
      <p:ext uri="{BB962C8B-B14F-4D97-AF65-F5344CB8AC3E}">
        <p14:creationId xmlns:p14="http://schemas.microsoft.com/office/powerpoint/2010/main" val="2497219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34350-DDFC-4EBA-8C80-228E3616BAC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3B560D79-5CC1-4CF2-8F5C-C55D38AF4812}"/>
              </a:ext>
            </a:extLst>
          </p:cNvPr>
          <p:cNvSpPr>
            <a:spLocks noGrp="1"/>
          </p:cNvSpPr>
          <p:nvPr>
            <p:ph type="dt" sz="half" idx="10"/>
          </p:nvPr>
        </p:nvSpPr>
        <p:spPr/>
        <p:txBody>
          <a:bodyPr/>
          <a:lstStyle/>
          <a:p>
            <a:fld id="{6B998CAA-74E6-43D1-8437-1D3FF818253C}" type="datetimeFigureOut">
              <a:rPr lang="es-CO" smtClean="0"/>
              <a:t>6/05/2024</a:t>
            </a:fld>
            <a:endParaRPr lang="es-CO"/>
          </a:p>
        </p:txBody>
      </p:sp>
      <p:sp>
        <p:nvSpPr>
          <p:cNvPr id="4" name="Marcador de pie de página 3">
            <a:extLst>
              <a:ext uri="{FF2B5EF4-FFF2-40B4-BE49-F238E27FC236}">
                <a16:creationId xmlns:a16="http://schemas.microsoft.com/office/drawing/2014/main" id="{213F8B4B-2018-4AF2-B9A5-C3D2537A2838}"/>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EB7BF5D8-ECF6-4E2D-8E95-9D6791052CBB}"/>
              </a:ext>
            </a:extLst>
          </p:cNvPr>
          <p:cNvSpPr>
            <a:spLocks noGrp="1"/>
          </p:cNvSpPr>
          <p:nvPr>
            <p:ph type="sldNum" sz="quarter" idx="12"/>
          </p:nvPr>
        </p:nvSpPr>
        <p:spPr/>
        <p:txBody>
          <a:bodyPr/>
          <a:lstStyle/>
          <a:p>
            <a:fld id="{67184581-CB7A-4001-A751-DE1F488A99B9}" type="slidenum">
              <a:rPr lang="es-CO" smtClean="0"/>
              <a:t>‹Nº›</a:t>
            </a:fld>
            <a:endParaRPr lang="es-CO"/>
          </a:p>
        </p:txBody>
      </p:sp>
    </p:spTree>
    <p:extLst>
      <p:ext uri="{BB962C8B-B14F-4D97-AF65-F5344CB8AC3E}">
        <p14:creationId xmlns:p14="http://schemas.microsoft.com/office/powerpoint/2010/main" val="303784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56D7375-A2EB-4935-B036-F133920CC607}"/>
              </a:ext>
            </a:extLst>
          </p:cNvPr>
          <p:cNvSpPr>
            <a:spLocks noGrp="1"/>
          </p:cNvSpPr>
          <p:nvPr>
            <p:ph type="dt" sz="half" idx="10"/>
          </p:nvPr>
        </p:nvSpPr>
        <p:spPr/>
        <p:txBody>
          <a:bodyPr/>
          <a:lstStyle/>
          <a:p>
            <a:fld id="{6B998CAA-74E6-43D1-8437-1D3FF818253C}" type="datetimeFigureOut">
              <a:rPr lang="es-CO" smtClean="0"/>
              <a:t>6/05/2024</a:t>
            </a:fld>
            <a:endParaRPr lang="es-CO"/>
          </a:p>
        </p:txBody>
      </p:sp>
      <p:sp>
        <p:nvSpPr>
          <p:cNvPr id="3" name="Marcador de pie de página 2">
            <a:extLst>
              <a:ext uri="{FF2B5EF4-FFF2-40B4-BE49-F238E27FC236}">
                <a16:creationId xmlns:a16="http://schemas.microsoft.com/office/drawing/2014/main" id="{BB858096-D20D-485C-9453-6738AE24DEE1}"/>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E70A1C06-CC66-471D-BDB2-F88F0E5EF0A9}"/>
              </a:ext>
            </a:extLst>
          </p:cNvPr>
          <p:cNvSpPr>
            <a:spLocks noGrp="1"/>
          </p:cNvSpPr>
          <p:nvPr>
            <p:ph type="sldNum" sz="quarter" idx="12"/>
          </p:nvPr>
        </p:nvSpPr>
        <p:spPr/>
        <p:txBody>
          <a:bodyPr/>
          <a:lstStyle/>
          <a:p>
            <a:fld id="{67184581-CB7A-4001-A751-DE1F488A99B9}" type="slidenum">
              <a:rPr lang="es-CO" smtClean="0"/>
              <a:t>‹Nº›</a:t>
            </a:fld>
            <a:endParaRPr lang="es-CO"/>
          </a:p>
        </p:txBody>
      </p:sp>
    </p:spTree>
    <p:extLst>
      <p:ext uri="{BB962C8B-B14F-4D97-AF65-F5344CB8AC3E}">
        <p14:creationId xmlns:p14="http://schemas.microsoft.com/office/powerpoint/2010/main" val="385970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2EDDDA-FD87-4EBD-9C50-3EA6F2ABE22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3AB5B8A-04E0-4352-BC03-1E5A9AC581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D9C9D975-0D49-43EF-BBA6-44DE866C96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45E01D-D4D9-470D-926D-17F62265C479}"/>
              </a:ext>
            </a:extLst>
          </p:cNvPr>
          <p:cNvSpPr>
            <a:spLocks noGrp="1"/>
          </p:cNvSpPr>
          <p:nvPr>
            <p:ph type="dt" sz="half" idx="10"/>
          </p:nvPr>
        </p:nvSpPr>
        <p:spPr/>
        <p:txBody>
          <a:bodyPr/>
          <a:lstStyle/>
          <a:p>
            <a:fld id="{6B998CAA-74E6-43D1-8437-1D3FF818253C}" type="datetimeFigureOut">
              <a:rPr lang="es-CO" smtClean="0"/>
              <a:t>6/05/2024</a:t>
            </a:fld>
            <a:endParaRPr lang="es-CO"/>
          </a:p>
        </p:txBody>
      </p:sp>
      <p:sp>
        <p:nvSpPr>
          <p:cNvPr id="6" name="Marcador de pie de página 5">
            <a:extLst>
              <a:ext uri="{FF2B5EF4-FFF2-40B4-BE49-F238E27FC236}">
                <a16:creationId xmlns:a16="http://schemas.microsoft.com/office/drawing/2014/main" id="{68EC9B72-24AA-42FF-92A3-3D8FCBDC502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A32FFEC-7648-48E0-AA79-5E1BE90CE171}"/>
              </a:ext>
            </a:extLst>
          </p:cNvPr>
          <p:cNvSpPr>
            <a:spLocks noGrp="1"/>
          </p:cNvSpPr>
          <p:nvPr>
            <p:ph type="sldNum" sz="quarter" idx="12"/>
          </p:nvPr>
        </p:nvSpPr>
        <p:spPr/>
        <p:txBody>
          <a:bodyPr/>
          <a:lstStyle/>
          <a:p>
            <a:fld id="{67184581-CB7A-4001-A751-DE1F488A99B9}" type="slidenum">
              <a:rPr lang="es-CO" smtClean="0"/>
              <a:t>‹Nº›</a:t>
            </a:fld>
            <a:endParaRPr lang="es-CO"/>
          </a:p>
        </p:txBody>
      </p:sp>
    </p:spTree>
    <p:extLst>
      <p:ext uri="{BB962C8B-B14F-4D97-AF65-F5344CB8AC3E}">
        <p14:creationId xmlns:p14="http://schemas.microsoft.com/office/powerpoint/2010/main" val="98669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B4D2E6-86C7-4C17-865D-6E325EEE51A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97B53179-3B17-4E0B-90E5-A473455482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CE482433-055E-4D3E-8BFD-D61F596F85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850CC3C-0074-4C70-A9BB-BA39EC1DED88}"/>
              </a:ext>
            </a:extLst>
          </p:cNvPr>
          <p:cNvSpPr>
            <a:spLocks noGrp="1"/>
          </p:cNvSpPr>
          <p:nvPr>
            <p:ph type="dt" sz="half" idx="10"/>
          </p:nvPr>
        </p:nvSpPr>
        <p:spPr/>
        <p:txBody>
          <a:bodyPr/>
          <a:lstStyle/>
          <a:p>
            <a:fld id="{6B998CAA-74E6-43D1-8437-1D3FF818253C}" type="datetimeFigureOut">
              <a:rPr lang="es-CO" smtClean="0"/>
              <a:t>6/05/2024</a:t>
            </a:fld>
            <a:endParaRPr lang="es-CO"/>
          </a:p>
        </p:txBody>
      </p:sp>
      <p:sp>
        <p:nvSpPr>
          <p:cNvPr id="6" name="Marcador de pie de página 5">
            <a:extLst>
              <a:ext uri="{FF2B5EF4-FFF2-40B4-BE49-F238E27FC236}">
                <a16:creationId xmlns:a16="http://schemas.microsoft.com/office/drawing/2014/main" id="{5CEB5E12-B9FE-4188-9C2C-261A166CC37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D2AA91E-BEAA-4CF3-9D89-C69DE0FAD557}"/>
              </a:ext>
            </a:extLst>
          </p:cNvPr>
          <p:cNvSpPr>
            <a:spLocks noGrp="1"/>
          </p:cNvSpPr>
          <p:nvPr>
            <p:ph type="sldNum" sz="quarter" idx="12"/>
          </p:nvPr>
        </p:nvSpPr>
        <p:spPr/>
        <p:txBody>
          <a:bodyPr/>
          <a:lstStyle/>
          <a:p>
            <a:fld id="{67184581-CB7A-4001-A751-DE1F488A99B9}" type="slidenum">
              <a:rPr lang="es-CO" smtClean="0"/>
              <a:t>‹Nº›</a:t>
            </a:fld>
            <a:endParaRPr lang="es-CO"/>
          </a:p>
        </p:txBody>
      </p:sp>
    </p:spTree>
    <p:extLst>
      <p:ext uri="{BB962C8B-B14F-4D97-AF65-F5344CB8AC3E}">
        <p14:creationId xmlns:p14="http://schemas.microsoft.com/office/powerpoint/2010/main" val="3424276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1DFC7AA-CCA4-4E34-9D98-8BF6DA0083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E953A2F-758F-4523-ACCB-57C2AEB42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1D501C5-50E0-43CE-AD55-D584584478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98CAA-74E6-43D1-8437-1D3FF818253C}" type="datetimeFigureOut">
              <a:rPr lang="es-CO" smtClean="0"/>
              <a:t>6/05/2024</a:t>
            </a:fld>
            <a:endParaRPr lang="es-CO"/>
          </a:p>
        </p:txBody>
      </p:sp>
      <p:sp>
        <p:nvSpPr>
          <p:cNvPr id="5" name="Marcador de pie de página 4">
            <a:extLst>
              <a:ext uri="{FF2B5EF4-FFF2-40B4-BE49-F238E27FC236}">
                <a16:creationId xmlns:a16="http://schemas.microsoft.com/office/drawing/2014/main" id="{029DC9A0-2CBA-4169-89D1-90E6B76FB5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13D24E61-E5AE-4492-92F6-A8B83A34AD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84581-CB7A-4001-A751-DE1F488A99B9}" type="slidenum">
              <a:rPr lang="es-CO" smtClean="0"/>
              <a:t>‹Nº›</a:t>
            </a:fld>
            <a:endParaRPr lang="es-CO"/>
          </a:p>
        </p:txBody>
      </p:sp>
    </p:spTree>
    <p:extLst>
      <p:ext uri="{BB962C8B-B14F-4D97-AF65-F5344CB8AC3E}">
        <p14:creationId xmlns:p14="http://schemas.microsoft.com/office/powerpoint/2010/main" val="2940666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hyperlink" Target="https://www.amazon.com/-/es/s/ref=dp_byline_sr_ebooks_1?ie=UTF8&amp;field-author=David+Gustafson&amp;text=David+Gustafson&amp;sort=relevancerank&amp;search-alias=digital-text"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edrawsoft.com/es/uml-diagrama-examples.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B7CD82-881E-4D47-B868-A4F727B9A90B}"/>
              </a:ext>
            </a:extLst>
          </p:cNvPr>
          <p:cNvSpPr>
            <a:spLocks noGrp="1"/>
          </p:cNvSpPr>
          <p:nvPr>
            <p:ph type="ctrTitle"/>
          </p:nvPr>
        </p:nvSpPr>
        <p:spPr/>
        <p:txBody>
          <a:bodyPr>
            <a:normAutofit fontScale="90000"/>
          </a:bodyPr>
          <a:lstStyle/>
          <a:p>
            <a:r>
              <a:rPr lang="es-CO" dirty="0"/>
              <a:t>Lenguaje unificado de modelado</a:t>
            </a:r>
            <a:br>
              <a:rPr lang="es-CO" dirty="0"/>
            </a:br>
            <a:endParaRPr lang="es-CO" dirty="0"/>
          </a:p>
        </p:txBody>
      </p:sp>
      <p:sp>
        <p:nvSpPr>
          <p:cNvPr id="3" name="Subtítulo 2">
            <a:extLst>
              <a:ext uri="{FF2B5EF4-FFF2-40B4-BE49-F238E27FC236}">
                <a16:creationId xmlns:a16="http://schemas.microsoft.com/office/drawing/2014/main" id="{D4AE716D-10E5-492E-93A7-91F25E14621F}"/>
              </a:ext>
            </a:extLst>
          </p:cNvPr>
          <p:cNvSpPr>
            <a:spLocks noGrp="1"/>
          </p:cNvSpPr>
          <p:nvPr>
            <p:ph type="subTitle" idx="1"/>
          </p:nvPr>
        </p:nvSpPr>
        <p:spPr/>
        <p:txBody>
          <a:bodyPr>
            <a:normAutofit/>
          </a:bodyPr>
          <a:lstStyle/>
          <a:p>
            <a:r>
              <a:rPr lang="es-CO" sz="6000" dirty="0"/>
              <a:t>UML</a:t>
            </a:r>
          </a:p>
        </p:txBody>
      </p:sp>
    </p:spTree>
    <p:extLst>
      <p:ext uri="{BB962C8B-B14F-4D97-AF65-F5344CB8AC3E}">
        <p14:creationId xmlns:p14="http://schemas.microsoft.com/office/powerpoint/2010/main" val="37631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FD494C4-F6D9-422E-93CF-385452A4F58C}"/>
              </a:ext>
            </a:extLst>
          </p:cNvPr>
          <p:cNvSpPr txBox="1"/>
          <p:nvPr/>
        </p:nvSpPr>
        <p:spPr>
          <a:xfrm>
            <a:off x="3048000" y="0"/>
            <a:ext cx="6096000" cy="646331"/>
          </a:xfrm>
          <a:prstGeom prst="rect">
            <a:avLst/>
          </a:prstGeom>
          <a:noFill/>
        </p:spPr>
        <p:txBody>
          <a:bodyPr wrap="square">
            <a:spAutoFit/>
          </a:bodyPr>
          <a:lstStyle/>
          <a:p>
            <a:pPr algn="ctr"/>
            <a:r>
              <a:rPr lang="es-CO" dirty="0"/>
              <a:t>Estructurales</a:t>
            </a:r>
          </a:p>
          <a:p>
            <a:pPr algn="ctr"/>
            <a:r>
              <a:rPr lang="es-CO" dirty="0"/>
              <a:t>Diagrama de Paquetes</a:t>
            </a:r>
          </a:p>
        </p:txBody>
      </p:sp>
      <p:sp>
        <p:nvSpPr>
          <p:cNvPr id="4" name="CuadroTexto 3">
            <a:extLst>
              <a:ext uri="{FF2B5EF4-FFF2-40B4-BE49-F238E27FC236}">
                <a16:creationId xmlns:a16="http://schemas.microsoft.com/office/drawing/2014/main" id="{BE335820-9725-41D4-8C00-4E36E5D8E607}"/>
              </a:ext>
            </a:extLst>
          </p:cNvPr>
          <p:cNvSpPr txBox="1"/>
          <p:nvPr/>
        </p:nvSpPr>
        <p:spPr>
          <a:xfrm>
            <a:off x="0" y="728025"/>
            <a:ext cx="11985812" cy="2308324"/>
          </a:xfrm>
          <a:prstGeom prst="rect">
            <a:avLst/>
          </a:prstGeom>
          <a:noFill/>
        </p:spPr>
        <p:txBody>
          <a:bodyPr wrap="square">
            <a:spAutoFit/>
          </a:bodyPr>
          <a:lstStyle/>
          <a:p>
            <a:r>
              <a:rPr lang="es-ES" sz="1600" dirty="0"/>
              <a:t>Un diagrama de paquetes en el Lenguaje Unificado de Modelado representa las dependencias entre los paquetes que componen un modelo. Es decir, muestra cómo un sistema está dividido en agrupaciones lógicas y las dependencias entre esas agrupaciones.</a:t>
            </a:r>
          </a:p>
          <a:p>
            <a:endParaRPr lang="es-ES" sz="1600" dirty="0"/>
          </a:p>
          <a:p>
            <a:r>
              <a:rPr lang="es-ES" sz="1600" dirty="0"/>
              <a:t>Dado que normalmente un paquete está pensado como un directorio, los diagramas de paquetes suministran una descomposición de la jerarquía lógica de un sistema.</a:t>
            </a:r>
          </a:p>
          <a:p>
            <a:endParaRPr lang="es-ES" sz="1600" dirty="0"/>
          </a:p>
          <a:p>
            <a:r>
              <a:rPr lang="es-ES" sz="1600" dirty="0"/>
              <a:t>Los paquetes están normalmente organizados para maximizar la coherencia interna dentro de cada paquete y minimizar el acoplamiento externo entre los paquetes. Con estas líneas maestras sobre la mesa, los paquetes son buenos elementos de gestión. Cada paquete puede asignarse a un individuo o a un equipo, y las dependencias entre ellos pueden indicar el orden de desarrollo requerido.</a:t>
            </a:r>
            <a:endParaRPr lang="es-CO" sz="1600" dirty="0"/>
          </a:p>
        </p:txBody>
      </p:sp>
      <p:pic>
        <p:nvPicPr>
          <p:cNvPr id="5122" name="Picture 2" descr="Diagrama de Paquetes ✓ Que es, elementos -【 Ejemplos 】">
            <a:extLst>
              <a:ext uri="{FF2B5EF4-FFF2-40B4-BE49-F238E27FC236}">
                <a16:creationId xmlns:a16="http://schemas.microsoft.com/office/drawing/2014/main" id="{A5811930-EE9B-4DBC-B674-9FF52B511B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044" y="2962835"/>
            <a:ext cx="4868956" cy="389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348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518F745-E869-4F93-9EB4-CF9C9BB33C33}"/>
              </a:ext>
            </a:extLst>
          </p:cNvPr>
          <p:cNvSpPr txBox="1"/>
          <p:nvPr/>
        </p:nvSpPr>
        <p:spPr>
          <a:xfrm>
            <a:off x="3048000" y="0"/>
            <a:ext cx="6096000" cy="646331"/>
          </a:xfrm>
          <a:prstGeom prst="rect">
            <a:avLst/>
          </a:prstGeom>
          <a:noFill/>
        </p:spPr>
        <p:txBody>
          <a:bodyPr wrap="square">
            <a:spAutoFit/>
          </a:bodyPr>
          <a:lstStyle/>
          <a:p>
            <a:pPr algn="ctr"/>
            <a:r>
              <a:rPr lang="es-CO" dirty="0"/>
              <a:t>Estructurales</a:t>
            </a:r>
          </a:p>
          <a:p>
            <a:pPr algn="ctr"/>
            <a:r>
              <a:rPr lang="es-CO" dirty="0"/>
              <a:t>Diagrama de estructura compuesta</a:t>
            </a:r>
          </a:p>
        </p:txBody>
      </p:sp>
      <p:sp>
        <p:nvSpPr>
          <p:cNvPr id="4" name="CuadroTexto 3">
            <a:extLst>
              <a:ext uri="{FF2B5EF4-FFF2-40B4-BE49-F238E27FC236}">
                <a16:creationId xmlns:a16="http://schemas.microsoft.com/office/drawing/2014/main" id="{2BCB9CD7-BBB0-4295-8EEB-7054BFC78D3F}"/>
              </a:ext>
            </a:extLst>
          </p:cNvPr>
          <p:cNvSpPr txBox="1"/>
          <p:nvPr/>
        </p:nvSpPr>
        <p:spPr>
          <a:xfrm>
            <a:off x="277906" y="721275"/>
            <a:ext cx="11994776" cy="2031325"/>
          </a:xfrm>
          <a:prstGeom prst="rect">
            <a:avLst/>
          </a:prstGeom>
          <a:noFill/>
        </p:spPr>
        <p:txBody>
          <a:bodyPr wrap="square">
            <a:spAutoFit/>
          </a:bodyPr>
          <a:lstStyle/>
          <a:p>
            <a:r>
              <a:rPr lang="es-ES" dirty="0"/>
              <a:t>Un diagrama de estructura es un tipo de diagrama en el Lenguaje de Modelado Unificado (UML), que muestra la estructura interna de una clase y las colaboraciones que esta estructura hace posibles. Esto puede incluir partes internas, puertas mediante las cuales, las partes interactúan con cada una de las otras o mediante las cuales, instancias de la clase interactúan con las partes y con el mundo exterior, y conectores entre partes o puertas. Una estructura compuesta es un conjunto de elementos interconectados que colaboran en tiempo de ejecución para lograr algún propósito. Cada elemento tiene algún rol definido en la colaboración.</a:t>
            </a:r>
          </a:p>
          <a:p>
            <a:endParaRPr lang="es-ES" dirty="0"/>
          </a:p>
        </p:txBody>
      </p:sp>
      <p:pic>
        <p:nvPicPr>
          <p:cNvPr id="6146" name="Picture 2" descr="Componiendo lo descompuesto - Diagrama de Estructura Compuesta">
            <a:extLst>
              <a:ext uri="{FF2B5EF4-FFF2-40B4-BE49-F238E27FC236}">
                <a16:creationId xmlns:a16="http://schemas.microsoft.com/office/drawing/2014/main" id="{5E67DCC9-9E41-4116-A0A3-703C671FE4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215" y="2827544"/>
            <a:ext cx="7292454" cy="3309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240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6D515B3-BE0F-4210-AA52-4170BACB9012}"/>
              </a:ext>
            </a:extLst>
          </p:cNvPr>
          <p:cNvSpPr txBox="1"/>
          <p:nvPr/>
        </p:nvSpPr>
        <p:spPr>
          <a:xfrm>
            <a:off x="2501153" y="151510"/>
            <a:ext cx="6096000" cy="369332"/>
          </a:xfrm>
          <a:prstGeom prst="rect">
            <a:avLst/>
          </a:prstGeom>
          <a:noFill/>
        </p:spPr>
        <p:txBody>
          <a:bodyPr wrap="square">
            <a:spAutoFit/>
          </a:bodyPr>
          <a:lstStyle/>
          <a:p>
            <a:pPr algn="ctr"/>
            <a:r>
              <a:rPr lang="es-CO" dirty="0"/>
              <a:t>De comportamiento</a:t>
            </a:r>
          </a:p>
        </p:txBody>
      </p:sp>
      <p:sp>
        <p:nvSpPr>
          <p:cNvPr id="5" name="CuadroTexto 4">
            <a:extLst>
              <a:ext uri="{FF2B5EF4-FFF2-40B4-BE49-F238E27FC236}">
                <a16:creationId xmlns:a16="http://schemas.microsoft.com/office/drawing/2014/main" id="{C7DFACA3-CB3E-4ABB-9026-1499516A7E60}"/>
              </a:ext>
            </a:extLst>
          </p:cNvPr>
          <p:cNvSpPr txBox="1"/>
          <p:nvPr/>
        </p:nvSpPr>
        <p:spPr>
          <a:xfrm>
            <a:off x="1344706" y="865565"/>
            <a:ext cx="6096000" cy="1200329"/>
          </a:xfrm>
          <a:prstGeom prst="rect">
            <a:avLst/>
          </a:prstGeom>
          <a:noFill/>
        </p:spPr>
        <p:txBody>
          <a:bodyPr wrap="square">
            <a:spAutoFit/>
          </a:bodyPr>
          <a:lstStyle/>
          <a:p>
            <a:pPr algn="l"/>
            <a:r>
              <a:rPr lang="es-ES" b="0" i="0" dirty="0">
                <a:solidFill>
                  <a:srgbClr val="202122"/>
                </a:solidFill>
                <a:effectLst/>
                <a:latin typeface="Arial" panose="020B0604020202020204" pitchFamily="34" charset="0"/>
              </a:rPr>
              <a:t>Muestran el comportamiento dinámico de los objetos en el sistema.</a:t>
            </a:r>
          </a:p>
          <a:p>
            <a:br>
              <a:rPr lang="es-ES" dirty="0"/>
            </a:br>
            <a:endParaRPr lang="es-ES" dirty="0"/>
          </a:p>
        </p:txBody>
      </p:sp>
      <p:pic>
        <p:nvPicPr>
          <p:cNvPr id="6" name="Picture 2" descr="Jerarquía de diagramas de UML 2.2, como diagrama de clases. En UML 2.5 hay otro diagrama estructural más, el diagrama de perfiles">
            <a:extLst>
              <a:ext uri="{FF2B5EF4-FFF2-40B4-BE49-F238E27FC236}">
                <a16:creationId xmlns:a16="http://schemas.microsoft.com/office/drawing/2014/main" id="{CD9BBD3B-19FE-414E-B905-C82C3ECE32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233" y="1855693"/>
            <a:ext cx="9486438" cy="4743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290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8BD74AD-56EC-4B3F-94D9-35BBD5E0635C}"/>
              </a:ext>
            </a:extLst>
          </p:cNvPr>
          <p:cNvSpPr txBox="1"/>
          <p:nvPr/>
        </p:nvSpPr>
        <p:spPr>
          <a:xfrm>
            <a:off x="3048000" y="0"/>
            <a:ext cx="6096000" cy="646331"/>
          </a:xfrm>
          <a:prstGeom prst="rect">
            <a:avLst/>
          </a:prstGeom>
          <a:noFill/>
        </p:spPr>
        <p:txBody>
          <a:bodyPr wrap="square">
            <a:spAutoFit/>
          </a:bodyPr>
          <a:lstStyle/>
          <a:p>
            <a:pPr algn="ctr"/>
            <a:r>
              <a:rPr lang="es-CO" dirty="0"/>
              <a:t>De comportamiento</a:t>
            </a:r>
          </a:p>
          <a:p>
            <a:pPr algn="ctr"/>
            <a:r>
              <a:rPr lang="es-CO" dirty="0"/>
              <a:t>Diagrama de actividades</a:t>
            </a:r>
          </a:p>
        </p:txBody>
      </p:sp>
      <p:sp>
        <p:nvSpPr>
          <p:cNvPr id="7" name="CuadroTexto 6">
            <a:extLst>
              <a:ext uri="{FF2B5EF4-FFF2-40B4-BE49-F238E27FC236}">
                <a16:creationId xmlns:a16="http://schemas.microsoft.com/office/drawing/2014/main" id="{76A657AD-52C5-4398-AEA5-9ED8602FFAE4}"/>
              </a:ext>
            </a:extLst>
          </p:cNvPr>
          <p:cNvSpPr txBox="1"/>
          <p:nvPr/>
        </p:nvSpPr>
        <p:spPr>
          <a:xfrm>
            <a:off x="98610" y="746356"/>
            <a:ext cx="11537577" cy="1477328"/>
          </a:xfrm>
          <a:prstGeom prst="rect">
            <a:avLst/>
          </a:prstGeom>
          <a:noFill/>
        </p:spPr>
        <p:txBody>
          <a:bodyPr wrap="square">
            <a:spAutoFit/>
          </a:bodyPr>
          <a:lstStyle/>
          <a:p>
            <a:r>
              <a:rPr lang="es-ES" dirty="0"/>
              <a:t>El diagrama de flujo o flujograma o diagrama de actividades es la representación gráfica de un algoritmo o proceso. Se utiliza en disciplinas como programación, economía, procesos industriales y psicología cognitiva.</a:t>
            </a:r>
          </a:p>
          <a:p>
            <a:endParaRPr lang="es-ES" dirty="0"/>
          </a:p>
          <a:p>
            <a:r>
              <a:rPr lang="es-ES" dirty="0"/>
              <a:t>En Lenguaje Unificado de Modelado (UML), es un diagrama de actividades que representa los flujos de trabajo paso a paso. Un diagrama de actividades muestra el flujo de control general.</a:t>
            </a:r>
            <a:endParaRPr lang="es-CO" dirty="0"/>
          </a:p>
        </p:txBody>
      </p:sp>
      <p:pic>
        <p:nvPicPr>
          <p:cNvPr id="7170" name="Picture 2">
            <a:extLst>
              <a:ext uri="{FF2B5EF4-FFF2-40B4-BE49-F238E27FC236}">
                <a16:creationId xmlns:a16="http://schemas.microsoft.com/office/drawing/2014/main" id="{A490DCC1-3EEA-43C4-AC77-49720D0B3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5287" y="2510118"/>
            <a:ext cx="1781426" cy="3871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641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ACD3B5C-014C-4B02-94E1-737F904C1CB1}"/>
              </a:ext>
            </a:extLst>
          </p:cNvPr>
          <p:cNvSpPr txBox="1"/>
          <p:nvPr/>
        </p:nvSpPr>
        <p:spPr>
          <a:xfrm>
            <a:off x="3245223" y="0"/>
            <a:ext cx="6096000" cy="646331"/>
          </a:xfrm>
          <a:prstGeom prst="rect">
            <a:avLst/>
          </a:prstGeom>
          <a:noFill/>
        </p:spPr>
        <p:txBody>
          <a:bodyPr wrap="square">
            <a:spAutoFit/>
          </a:bodyPr>
          <a:lstStyle/>
          <a:p>
            <a:pPr algn="ctr"/>
            <a:r>
              <a:rPr lang="es-CO" dirty="0"/>
              <a:t>De comportamiento</a:t>
            </a:r>
          </a:p>
          <a:p>
            <a:pPr algn="ctr"/>
            <a:r>
              <a:rPr lang="es-CO" dirty="0"/>
              <a:t>Diagrama de casos de uso</a:t>
            </a:r>
          </a:p>
        </p:txBody>
      </p:sp>
      <p:sp>
        <p:nvSpPr>
          <p:cNvPr id="5" name="CuadroTexto 4">
            <a:extLst>
              <a:ext uri="{FF2B5EF4-FFF2-40B4-BE49-F238E27FC236}">
                <a16:creationId xmlns:a16="http://schemas.microsoft.com/office/drawing/2014/main" id="{1BC919D1-6F54-4CE0-A6EC-1808799C6FCD}"/>
              </a:ext>
            </a:extLst>
          </p:cNvPr>
          <p:cNvSpPr txBox="1"/>
          <p:nvPr/>
        </p:nvSpPr>
        <p:spPr>
          <a:xfrm>
            <a:off x="80682" y="646331"/>
            <a:ext cx="11985811" cy="1200329"/>
          </a:xfrm>
          <a:prstGeom prst="rect">
            <a:avLst/>
          </a:prstGeom>
          <a:noFill/>
        </p:spPr>
        <p:txBody>
          <a:bodyPr wrap="square">
            <a:spAutoFit/>
          </a:bodyPr>
          <a:lstStyle/>
          <a:p>
            <a:r>
              <a:rPr lang="es-ES" dirty="0"/>
              <a:t>Como el tipo de diagrama UML más conocido, los diagramas de casos de uso ofrecen una visión general de los actores involucrados en un sistema, las diferentes funciones que necesitan esos actores y cómo interactúan estas diferentes funciones. Es un gran punto de partida para cualquier discusión del proyecto, ya que se pueden identificar fácilmente los principales actores involucrados y procesos del sistema.</a:t>
            </a:r>
            <a:endParaRPr lang="es-CO" dirty="0"/>
          </a:p>
        </p:txBody>
      </p:sp>
      <p:pic>
        <p:nvPicPr>
          <p:cNvPr id="8194" name="Picture 2" descr="Crear un diagrama de casos de uso UML">
            <a:extLst>
              <a:ext uri="{FF2B5EF4-FFF2-40B4-BE49-F238E27FC236}">
                <a16:creationId xmlns:a16="http://schemas.microsoft.com/office/drawing/2014/main" id="{974713A7-9FF2-4153-9238-B963FB52FF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747" y="2144494"/>
            <a:ext cx="4953000"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302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6F96D71-2620-46E2-9E24-5D03EED92128}"/>
              </a:ext>
            </a:extLst>
          </p:cNvPr>
          <p:cNvSpPr txBox="1"/>
          <p:nvPr/>
        </p:nvSpPr>
        <p:spPr>
          <a:xfrm>
            <a:off x="3245223" y="0"/>
            <a:ext cx="6096000" cy="646331"/>
          </a:xfrm>
          <a:prstGeom prst="rect">
            <a:avLst/>
          </a:prstGeom>
          <a:noFill/>
        </p:spPr>
        <p:txBody>
          <a:bodyPr wrap="square">
            <a:spAutoFit/>
          </a:bodyPr>
          <a:lstStyle/>
          <a:p>
            <a:pPr algn="ctr"/>
            <a:r>
              <a:rPr lang="es-CO" dirty="0"/>
              <a:t>De comportamiento</a:t>
            </a:r>
          </a:p>
          <a:p>
            <a:pPr algn="ctr"/>
            <a:r>
              <a:rPr lang="es-CO" dirty="0"/>
              <a:t>Diagrama de máquina de estados</a:t>
            </a:r>
          </a:p>
        </p:txBody>
      </p:sp>
      <p:sp>
        <p:nvSpPr>
          <p:cNvPr id="4" name="CuadroTexto 3">
            <a:extLst>
              <a:ext uri="{FF2B5EF4-FFF2-40B4-BE49-F238E27FC236}">
                <a16:creationId xmlns:a16="http://schemas.microsoft.com/office/drawing/2014/main" id="{A3728714-F4D2-4D5D-96DB-B6AA867C9FA0}"/>
              </a:ext>
            </a:extLst>
          </p:cNvPr>
          <p:cNvSpPr txBox="1"/>
          <p:nvPr/>
        </p:nvSpPr>
        <p:spPr>
          <a:xfrm>
            <a:off x="165847" y="966445"/>
            <a:ext cx="11860305" cy="1477328"/>
          </a:xfrm>
          <a:prstGeom prst="rect">
            <a:avLst/>
          </a:prstGeom>
          <a:noFill/>
        </p:spPr>
        <p:txBody>
          <a:bodyPr wrap="square">
            <a:spAutoFit/>
          </a:bodyPr>
          <a:lstStyle/>
          <a:p>
            <a:r>
              <a:rPr lang="es-ES" dirty="0"/>
              <a:t>Los diagramas de máquina de estado son similares a los diagramas de actividad, aunque las anotaciones y el uso cambian un poco. En algún momento se conocen como diagramas de estados o diagramas de diagramas de estado también. Estos son muy útiles para describir el comportamiento de los objetos que actúan de manera diferente de acuerdo con el estado en que se encuentran en el momento.</a:t>
            </a:r>
          </a:p>
          <a:p>
            <a:endParaRPr lang="es-ES" dirty="0"/>
          </a:p>
        </p:txBody>
      </p:sp>
      <p:pic>
        <p:nvPicPr>
          <p:cNvPr id="9218" name="Picture 2" descr="Crear un diagrama de máquina de estado UML">
            <a:extLst>
              <a:ext uri="{FF2B5EF4-FFF2-40B4-BE49-F238E27FC236}">
                <a16:creationId xmlns:a16="http://schemas.microsoft.com/office/drawing/2014/main" id="{FC730B7E-D2CE-485B-9839-B0CEC8BDD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3076" y="2513990"/>
            <a:ext cx="4953000"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101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6D515B3-BE0F-4210-AA52-4170BACB9012}"/>
              </a:ext>
            </a:extLst>
          </p:cNvPr>
          <p:cNvSpPr txBox="1"/>
          <p:nvPr/>
        </p:nvSpPr>
        <p:spPr>
          <a:xfrm>
            <a:off x="2501153" y="151510"/>
            <a:ext cx="6096000" cy="369332"/>
          </a:xfrm>
          <a:prstGeom prst="rect">
            <a:avLst/>
          </a:prstGeom>
          <a:noFill/>
        </p:spPr>
        <p:txBody>
          <a:bodyPr wrap="square">
            <a:spAutoFit/>
          </a:bodyPr>
          <a:lstStyle/>
          <a:p>
            <a:pPr algn="ctr"/>
            <a:r>
              <a:rPr lang="es-CO" dirty="0"/>
              <a:t>Diagramas de Interacción</a:t>
            </a:r>
          </a:p>
        </p:txBody>
      </p:sp>
      <p:sp>
        <p:nvSpPr>
          <p:cNvPr id="5" name="CuadroTexto 4">
            <a:extLst>
              <a:ext uri="{FF2B5EF4-FFF2-40B4-BE49-F238E27FC236}">
                <a16:creationId xmlns:a16="http://schemas.microsoft.com/office/drawing/2014/main" id="{C7DFACA3-CB3E-4ABB-9026-1499516A7E60}"/>
              </a:ext>
            </a:extLst>
          </p:cNvPr>
          <p:cNvSpPr txBox="1"/>
          <p:nvPr/>
        </p:nvSpPr>
        <p:spPr>
          <a:xfrm>
            <a:off x="1344706" y="865565"/>
            <a:ext cx="6096000" cy="1477328"/>
          </a:xfrm>
          <a:prstGeom prst="rect">
            <a:avLst/>
          </a:prstGeom>
          <a:noFill/>
        </p:spPr>
        <p:txBody>
          <a:bodyPr wrap="square">
            <a:spAutoFit/>
          </a:bodyPr>
          <a:lstStyle/>
          <a:p>
            <a:pPr algn="l"/>
            <a:r>
              <a:rPr lang="es-ES" b="0" i="0" dirty="0">
                <a:solidFill>
                  <a:srgbClr val="202122"/>
                </a:solidFill>
                <a:effectLst/>
                <a:latin typeface="Arial" panose="020B0604020202020204" pitchFamily="34" charset="0"/>
              </a:rPr>
              <a:t>Los diagramas de interacción incluyen distintos tipos de diagramas:</a:t>
            </a:r>
          </a:p>
          <a:p>
            <a:br>
              <a:rPr lang="es-ES" dirty="0"/>
            </a:br>
            <a:br>
              <a:rPr lang="es-ES" dirty="0"/>
            </a:br>
            <a:endParaRPr lang="es-ES" dirty="0"/>
          </a:p>
        </p:txBody>
      </p:sp>
      <p:pic>
        <p:nvPicPr>
          <p:cNvPr id="6" name="Picture 2" descr="Jerarquía de diagramas de UML 2.2, como diagrama de clases. En UML 2.5 hay otro diagrama estructural más, el diagrama de perfiles">
            <a:extLst>
              <a:ext uri="{FF2B5EF4-FFF2-40B4-BE49-F238E27FC236}">
                <a16:creationId xmlns:a16="http://schemas.microsoft.com/office/drawing/2014/main" id="{CD9BBD3B-19FE-414E-B905-C82C3ECE32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934" y="1443317"/>
            <a:ext cx="9486438" cy="4743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82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9E2BD1-8211-48A5-9508-5C88F4EA736D}"/>
              </a:ext>
            </a:extLst>
          </p:cNvPr>
          <p:cNvSpPr txBox="1"/>
          <p:nvPr/>
        </p:nvSpPr>
        <p:spPr>
          <a:xfrm>
            <a:off x="2501153" y="151510"/>
            <a:ext cx="6096000" cy="646331"/>
          </a:xfrm>
          <a:prstGeom prst="rect">
            <a:avLst/>
          </a:prstGeom>
          <a:noFill/>
        </p:spPr>
        <p:txBody>
          <a:bodyPr wrap="square">
            <a:spAutoFit/>
          </a:bodyPr>
          <a:lstStyle/>
          <a:p>
            <a:pPr algn="ctr"/>
            <a:r>
              <a:rPr lang="es-CO" dirty="0"/>
              <a:t>Diagramas de Interacción</a:t>
            </a:r>
          </a:p>
          <a:p>
            <a:pPr algn="ctr"/>
            <a:r>
              <a:rPr lang="es-CO" dirty="0"/>
              <a:t>Diagrama de secuencia</a:t>
            </a:r>
          </a:p>
        </p:txBody>
      </p:sp>
      <p:sp>
        <p:nvSpPr>
          <p:cNvPr id="4" name="CuadroTexto 3">
            <a:extLst>
              <a:ext uri="{FF2B5EF4-FFF2-40B4-BE49-F238E27FC236}">
                <a16:creationId xmlns:a16="http://schemas.microsoft.com/office/drawing/2014/main" id="{FC553AC6-D6C3-41B3-9B28-EF7E1EFB178D}"/>
              </a:ext>
            </a:extLst>
          </p:cNvPr>
          <p:cNvSpPr txBox="1"/>
          <p:nvPr/>
        </p:nvSpPr>
        <p:spPr>
          <a:xfrm>
            <a:off x="582705" y="917139"/>
            <a:ext cx="11779623" cy="1477328"/>
          </a:xfrm>
          <a:prstGeom prst="rect">
            <a:avLst/>
          </a:prstGeom>
          <a:noFill/>
        </p:spPr>
        <p:txBody>
          <a:bodyPr wrap="square">
            <a:spAutoFit/>
          </a:bodyPr>
          <a:lstStyle/>
          <a:p>
            <a:r>
              <a:rPr lang="es-ES" dirty="0"/>
              <a:t>Los diagramas de secuencia en UML muestran cómo los objetos interactúan entre sí y el orden en que se producen esas interacciones. Es importante tener en cuenta que muestran las interacciones para un escenario en particular. Los procesos se representan verticalmente y las interacciones se muestran como flechas. Los diagramas de secuencia de UML forman parte de un modelo UML y solo existen dentro de los proyectos de modelado UML.</a:t>
            </a:r>
          </a:p>
          <a:p>
            <a:endParaRPr lang="es-ES" dirty="0"/>
          </a:p>
        </p:txBody>
      </p:sp>
      <p:pic>
        <p:nvPicPr>
          <p:cNvPr id="10242" name="Picture 2">
            <a:extLst>
              <a:ext uri="{FF2B5EF4-FFF2-40B4-BE49-F238E27FC236}">
                <a16:creationId xmlns:a16="http://schemas.microsoft.com/office/drawing/2014/main" id="{34D11356-41B6-4DB9-A531-CD44018E3D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1129" y="2086874"/>
            <a:ext cx="6849222" cy="4619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019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94BF477-FE82-4C95-B475-5C0631E1537D}"/>
              </a:ext>
            </a:extLst>
          </p:cNvPr>
          <p:cNvSpPr txBox="1"/>
          <p:nvPr/>
        </p:nvSpPr>
        <p:spPr>
          <a:xfrm>
            <a:off x="2653553" y="0"/>
            <a:ext cx="6096000" cy="646331"/>
          </a:xfrm>
          <a:prstGeom prst="rect">
            <a:avLst/>
          </a:prstGeom>
          <a:noFill/>
        </p:spPr>
        <p:txBody>
          <a:bodyPr wrap="square">
            <a:spAutoFit/>
          </a:bodyPr>
          <a:lstStyle/>
          <a:p>
            <a:pPr algn="ctr"/>
            <a:r>
              <a:rPr lang="es-CO" dirty="0"/>
              <a:t>Diagramas de Interacción</a:t>
            </a:r>
          </a:p>
          <a:p>
            <a:pPr algn="ctr"/>
            <a:r>
              <a:rPr lang="es-CO" dirty="0"/>
              <a:t>Diagrama de comunicación</a:t>
            </a:r>
          </a:p>
        </p:txBody>
      </p:sp>
      <p:sp>
        <p:nvSpPr>
          <p:cNvPr id="5" name="CuadroTexto 4">
            <a:extLst>
              <a:ext uri="{FF2B5EF4-FFF2-40B4-BE49-F238E27FC236}">
                <a16:creationId xmlns:a16="http://schemas.microsoft.com/office/drawing/2014/main" id="{BEEE66C9-4463-4C56-80A4-559265E8E790}"/>
              </a:ext>
            </a:extLst>
          </p:cNvPr>
          <p:cNvSpPr txBox="1"/>
          <p:nvPr/>
        </p:nvSpPr>
        <p:spPr>
          <a:xfrm>
            <a:off x="268940" y="646331"/>
            <a:ext cx="11645153" cy="2308324"/>
          </a:xfrm>
          <a:prstGeom prst="rect">
            <a:avLst/>
          </a:prstGeom>
          <a:noFill/>
        </p:spPr>
        <p:txBody>
          <a:bodyPr wrap="square">
            <a:spAutoFit/>
          </a:bodyPr>
          <a:lstStyle/>
          <a:p>
            <a:r>
              <a:rPr lang="es-ES" dirty="0"/>
              <a:t>El diagrama de comunicación se llamó diagrama de colaboración en UML 1. Es similar a los diagramas de secuencia, pero el foco está en los mensajes pasados entre objetos.</a:t>
            </a:r>
          </a:p>
          <a:p>
            <a:r>
              <a:rPr lang="es-ES" dirty="0"/>
              <a:t>Un diagrama de comunicación modela las interacciones entre objetos o partes en términos de mensajes en secuencia. Los diagramas de comunicación representan una combinación de información tomada desde el diagrama de clases, secuencia, y diagrama de casos de uso describiendo tanto la estructura estática como el comportamiento dinámico de un sistema.</a:t>
            </a:r>
          </a:p>
          <a:p>
            <a:endParaRPr lang="es-ES" dirty="0"/>
          </a:p>
          <a:p>
            <a:endParaRPr lang="es-ES" dirty="0"/>
          </a:p>
          <a:p>
            <a:endParaRPr lang="es-ES" dirty="0"/>
          </a:p>
        </p:txBody>
      </p:sp>
      <p:pic>
        <p:nvPicPr>
          <p:cNvPr id="11266" name="Picture 2">
            <a:extLst>
              <a:ext uri="{FF2B5EF4-FFF2-40B4-BE49-F238E27FC236}">
                <a16:creationId xmlns:a16="http://schemas.microsoft.com/office/drawing/2014/main" id="{586740D1-0D13-461F-BEDA-F8334E090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733675"/>
            <a:ext cx="2590800"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286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4ACE01C-C14E-42CE-8924-E5AC28E2267A}"/>
              </a:ext>
            </a:extLst>
          </p:cNvPr>
          <p:cNvSpPr txBox="1"/>
          <p:nvPr/>
        </p:nvSpPr>
        <p:spPr>
          <a:xfrm>
            <a:off x="2653553" y="0"/>
            <a:ext cx="6096000" cy="646331"/>
          </a:xfrm>
          <a:prstGeom prst="rect">
            <a:avLst/>
          </a:prstGeom>
          <a:noFill/>
        </p:spPr>
        <p:txBody>
          <a:bodyPr wrap="square">
            <a:spAutoFit/>
          </a:bodyPr>
          <a:lstStyle/>
          <a:p>
            <a:pPr algn="ctr"/>
            <a:r>
              <a:rPr lang="es-CO" dirty="0"/>
              <a:t>Diagramas de Interacción</a:t>
            </a:r>
          </a:p>
          <a:p>
            <a:pPr algn="ctr"/>
            <a:r>
              <a:rPr lang="es-CO" dirty="0"/>
              <a:t>Diagrama de tiempos</a:t>
            </a:r>
          </a:p>
        </p:txBody>
      </p:sp>
      <p:sp>
        <p:nvSpPr>
          <p:cNvPr id="4" name="CuadroTexto 3">
            <a:extLst>
              <a:ext uri="{FF2B5EF4-FFF2-40B4-BE49-F238E27FC236}">
                <a16:creationId xmlns:a16="http://schemas.microsoft.com/office/drawing/2014/main" id="{017F1D9D-DDE8-4932-BB7F-BD792BD1F0F6}"/>
              </a:ext>
            </a:extLst>
          </p:cNvPr>
          <p:cNvSpPr txBox="1"/>
          <p:nvPr/>
        </p:nvSpPr>
        <p:spPr>
          <a:xfrm>
            <a:off x="233082" y="979439"/>
            <a:ext cx="11860306" cy="1200329"/>
          </a:xfrm>
          <a:prstGeom prst="rect">
            <a:avLst/>
          </a:prstGeom>
          <a:noFill/>
        </p:spPr>
        <p:txBody>
          <a:bodyPr wrap="square">
            <a:spAutoFit/>
          </a:bodyPr>
          <a:lstStyle/>
          <a:p>
            <a:r>
              <a:rPr lang="es-ES" dirty="0"/>
              <a:t>En el estándar de Lenguaje de Modelado Unificado de OMG los diagramas de tiempo representan en una línea temporal los cambios que se producen en uno o varios objetos, respondiendo a los eventos que se producen en el sistema de información. El conjunto del diagrama ilustra el comportamiento del sistema y como los objetos interactúan entre sí.</a:t>
            </a:r>
          </a:p>
          <a:p>
            <a:endParaRPr lang="es-ES" dirty="0"/>
          </a:p>
        </p:txBody>
      </p:sp>
      <p:pic>
        <p:nvPicPr>
          <p:cNvPr id="12290" name="Picture 2" descr="UML en el modelado de sistemas de tiempo real">
            <a:extLst>
              <a:ext uri="{FF2B5EF4-FFF2-40B4-BE49-F238E27FC236}">
                <a16:creationId xmlns:a16="http://schemas.microsoft.com/office/drawing/2014/main" id="{987830A4-4224-44B2-8625-A07A524611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862" y="2554336"/>
            <a:ext cx="4486275" cy="332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27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D041CB-EC04-4B7F-B503-E0B328DE8E24}"/>
              </a:ext>
            </a:extLst>
          </p:cNvPr>
          <p:cNvSpPr txBox="1"/>
          <p:nvPr/>
        </p:nvSpPr>
        <p:spPr>
          <a:xfrm>
            <a:off x="484093" y="305724"/>
            <a:ext cx="11519647" cy="923330"/>
          </a:xfrm>
          <a:prstGeom prst="rect">
            <a:avLst/>
          </a:prstGeom>
          <a:noFill/>
        </p:spPr>
        <p:txBody>
          <a:bodyPr wrap="square">
            <a:spAutoFit/>
          </a:bodyPr>
          <a:lstStyle/>
          <a:p>
            <a:r>
              <a:rPr lang="es-ES" dirty="0"/>
              <a:t>El lenguaje unificado de modelado (UML, por sus siglas en inglés, </a:t>
            </a:r>
            <a:r>
              <a:rPr lang="es-ES" dirty="0" err="1"/>
              <a:t>Unified</a:t>
            </a:r>
            <a:r>
              <a:rPr lang="es-ES" dirty="0"/>
              <a:t> </a:t>
            </a:r>
            <a:r>
              <a:rPr lang="es-ES" dirty="0" err="1"/>
              <a:t>Modeling</a:t>
            </a:r>
            <a:r>
              <a:rPr lang="es-ES" dirty="0"/>
              <a:t> </a:t>
            </a:r>
            <a:r>
              <a:rPr lang="es-ES" dirty="0" err="1"/>
              <a:t>Language</a:t>
            </a:r>
            <a:r>
              <a:rPr lang="es-ES" dirty="0"/>
              <a:t>) es el lenguaje de modelado de sistemas de software más conocido y utilizado en la actualidad; está respaldado por el </a:t>
            </a:r>
            <a:r>
              <a:rPr lang="es-ES" dirty="0" err="1"/>
              <a:t>Object</a:t>
            </a:r>
            <a:r>
              <a:rPr lang="es-ES" dirty="0"/>
              <a:t> Management </a:t>
            </a:r>
            <a:r>
              <a:rPr lang="es-ES" dirty="0" err="1"/>
              <a:t>Group</a:t>
            </a:r>
            <a:r>
              <a:rPr lang="es-ES" dirty="0"/>
              <a:t> (OMG).</a:t>
            </a:r>
            <a:endParaRPr lang="es-CO" dirty="0"/>
          </a:p>
        </p:txBody>
      </p:sp>
      <p:sp>
        <p:nvSpPr>
          <p:cNvPr id="5" name="CuadroTexto 4">
            <a:extLst>
              <a:ext uri="{FF2B5EF4-FFF2-40B4-BE49-F238E27FC236}">
                <a16:creationId xmlns:a16="http://schemas.microsoft.com/office/drawing/2014/main" id="{FC202B7E-F915-4CD1-9717-CDB8F0CC0352}"/>
              </a:ext>
            </a:extLst>
          </p:cNvPr>
          <p:cNvSpPr txBox="1"/>
          <p:nvPr/>
        </p:nvSpPr>
        <p:spPr>
          <a:xfrm>
            <a:off x="376517" y="1624444"/>
            <a:ext cx="11438965" cy="3693319"/>
          </a:xfrm>
          <a:prstGeom prst="rect">
            <a:avLst/>
          </a:prstGeom>
          <a:noFill/>
        </p:spPr>
        <p:txBody>
          <a:bodyPr wrap="square">
            <a:spAutoFit/>
          </a:bodyPr>
          <a:lstStyle/>
          <a:p>
            <a:r>
              <a:rPr lang="es-ES" dirty="0"/>
              <a:t>Es un lenguaje gráfico para visualizar, especificar, construir y documentar un sistema. UML ofrece un estándar para describir un "plano" del sistema (modelo), incluyendo aspectos conceptuales tales como procesos, funciones del sistema, y aspectos concretos como expresiones de lenguajes de programación, esquemas de bases de datos y compuestos reciclados.</a:t>
            </a:r>
          </a:p>
          <a:p>
            <a:endParaRPr lang="es-ES" dirty="0"/>
          </a:p>
          <a:p>
            <a:r>
              <a:rPr lang="es-ES" dirty="0"/>
              <a:t>Es importante remarcar que UML es un "lenguaje de modelado" para especificar o para describir métodos o procesos. Se utiliza para definir un sistema, para detallar los artefactos en el sistema y para documentar y construir. En otras palabras, es el lenguaje en el que está descrito el modelo.</a:t>
            </a:r>
          </a:p>
          <a:p>
            <a:endParaRPr lang="es-ES" dirty="0"/>
          </a:p>
          <a:p>
            <a:r>
              <a:rPr lang="es-ES" dirty="0"/>
              <a:t>Se puede aplicar en el desarrollo de software gran variedad de formas para dar soporte a una metodología de desarrollo de software (tal como el Proceso Unificado Racional, </a:t>
            </a:r>
            <a:r>
              <a:rPr lang="es-ES" dirty="0" err="1"/>
              <a:t>Rational</a:t>
            </a:r>
            <a:r>
              <a:rPr lang="es-ES" dirty="0"/>
              <a:t> </a:t>
            </a:r>
            <a:r>
              <a:rPr lang="es-ES" dirty="0" err="1"/>
              <a:t>Unified</a:t>
            </a:r>
            <a:r>
              <a:rPr lang="es-ES" dirty="0"/>
              <a:t> </a:t>
            </a:r>
            <a:r>
              <a:rPr lang="es-ES" dirty="0" err="1"/>
              <a:t>Process</a:t>
            </a:r>
            <a:r>
              <a:rPr lang="es-ES" dirty="0"/>
              <a:t> o RUP), pero no especifica en sí mismo qué metodología o proceso usar.</a:t>
            </a:r>
          </a:p>
          <a:p>
            <a:endParaRPr lang="es-CO" dirty="0"/>
          </a:p>
        </p:txBody>
      </p:sp>
    </p:spTree>
    <p:extLst>
      <p:ext uri="{BB962C8B-B14F-4D97-AF65-F5344CB8AC3E}">
        <p14:creationId xmlns:p14="http://schemas.microsoft.com/office/powerpoint/2010/main" val="3238428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890084-ADB5-4430-946A-45A8B1669988}"/>
              </a:ext>
            </a:extLst>
          </p:cNvPr>
          <p:cNvSpPr txBox="1"/>
          <p:nvPr/>
        </p:nvSpPr>
        <p:spPr>
          <a:xfrm>
            <a:off x="3048000" y="0"/>
            <a:ext cx="6096000" cy="646331"/>
          </a:xfrm>
          <a:prstGeom prst="rect">
            <a:avLst/>
          </a:prstGeom>
          <a:noFill/>
        </p:spPr>
        <p:txBody>
          <a:bodyPr wrap="square">
            <a:spAutoFit/>
          </a:bodyPr>
          <a:lstStyle/>
          <a:p>
            <a:pPr algn="ctr"/>
            <a:r>
              <a:rPr lang="es-CO" dirty="0"/>
              <a:t>Diagramas de Interacción</a:t>
            </a:r>
          </a:p>
          <a:p>
            <a:pPr algn="ctr"/>
            <a:r>
              <a:rPr lang="es-CO" dirty="0"/>
              <a:t>Diagrama global de interacciones</a:t>
            </a:r>
          </a:p>
        </p:txBody>
      </p:sp>
      <p:sp>
        <p:nvSpPr>
          <p:cNvPr id="5" name="CuadroTexto 4">
            <a:extLst>
              <a:ext uri="{FF2B5EF4-FFF2-40B4-BE49-F238E27FC236}">
                <a16:creationId xmlns:a16="http://schemas.microsoft.com/office/drawing/2014/main" id="{389CC77D-87DE-4F7C-8DC0-99F1244D4E76}"/>
              </a:ext>
            </a:extLst>
          </p:cNvPr>
          <p:cNvSpPr txBox="1"/>
          <p:nvPr/>
        </p:nvSpPr>
        <p:spPr>
          <a:xfrm>
            <a:off x="295835" y="886670"/>
            <a:ext cx="11806517" cy="1754326"/>
          </a:xfrm>
          <a:prstGeom prst="rect">
            <a:avLst/>
          </a:prstGeom>
          <a:noFill/>
        </p:spPr>
        <p:txBody>
          <a:bodyPr wrap="square">
            <a:spAutoFit/>
          </a:bodyPr>
          <a:lstStyle/>
          <a:p>
            <a:r>
              <a:rPr lang="es-ES" dirty="0"/>
              <a:t>Los diagramas generales o globales de interacción son muy similares a los diagramas de actividad. Mientras que los diagramas de actividad muestran una secuencia de procesos, los diagramas de interacción muestran una secuencia de diagramas de interacción. En términos simples, pueden llamarse una colección de diagramas de interacción y el orden en que suceden. Como se mencionó anteriormente, hay siete tipos de diagramas de interacción, por lo que cualquiera de ellos puede ser un nodo en un diagrama de vista general de interacción.</a:t>
            </a:r>
          </a:p>
          <a:p>
            <a:endParaRPr lang="es-ES" dirty="0"/>
          </a:p>
        </p:txBody>
      </p:sp>
      <p:pic>
        <p:nvPicPr>
          <p:cNvPr id="13314" name="Picture 2" descr="UML 2.0 Diagramas de Comportamiento - ppt video online descargar">
            <a:extLst>
              <a:ext uri="{FF2B5EF4-FFF2-40B4-BE49-F238E27FC236}">
                <a16:creationId xmlns:a16="http://schemas.microsoft.com/office/drawing/2014/main" id="{18CF0975-6DBA-47A1-826C-150CEEDF9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1153" y="2411505"/>
            <a:ext cx="5414683" cy="406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614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1D7F446-C938-4841-B554-7FD2ED090E74}"/>
              </a:ext>
            </a:extLst>
          </p:cNvPr>
          <p:cNvSpPr txBox="1"/>
          <p:nvPr/>
        </p:nvSpPr>
        <p:spPr>
          <a:xfrm>
            <a:off x="1934991" y="394447"/>
            <a:ext cx="8776447" cy="1200329"/>
          </a:xfrm>
          <a:prstGeom prst="rect">
            <a:avLst/>
          </a:prstGeom>
          <a:noFill/>
        </p:spPr>
        <p:txBody>
          <a:bodyPr wrap="square" rtlCol="0">
            <a:spAutoFit/>
          </a:bodyPr>
          <a:lstStyle/>
          <a:p>
            <a:pPr algn="ctr"/>
            <a:r>
              <a:rPr lang="es-CO" dirty="0"/>
              <a:t>Bibliografía </a:t>
            </a:r>
          </a:p>
          <a:p>
            <a:pPr algn="l"/>
            <a:r>
              <a:rPr lang="en-US" b="1" i="0" u="none" strike="noStrike" dirty="0" err="1">
                <a:solidFill>
                  <a:srgbClr val="0F1111"/>
                </a:solidFill>
                <a:effectLst/>
                <a:latin typeface="Amazon Ember"/>
              </a:rPr>
              <a:t>Schaum's</a:t>
            </a:r>
            <a:r>
              <a:rPr lang="en-US" b="1" i="0" u="none" strike="noStrike" dirty="0">
                <a:solidFill>
                  <a:srgbClr val="0F1111"/>
                </a:solidFill>
                <a:effectLst/>
                <a:latin typeface="Amazon Ember"/>
              </a:rPr>
              <a:t> Outline of Software Engineering </a:t>
            </a:r>
            <a:r>
              <a:rPr lang="en-US" b="1" i="0" u="none" strike="noStrike" dirty="0">
                <a:solidFill>
                  <a:srgbClr val="565959"/>
                </a:solidFill>
                <a:effectLst/>
                <a:latin typeface="Amazon Ember"/>
              </a:rPr>
              <a:t>1st </a:t>
            </a:r>
            <a:r>
              <a:rPr lang="en-US" b="1" i="0" u="none" strike="noStrike" dirty="0" err="1">
                <a:solidFill>
                  <a:srgbClr val="565959"/>
                </a:solidFill>
                <a:effectLst/>
                <a:latin typeface="Amazon Ember"/>
              </a:rPr>
              <a:t>Edición</a:t>
            </a:r>
            <a:endParaRPr lang="en-US" b="1" i="0" u="none" strike="noStrike" dirty="0">
              <a:solidFill>
                <a:srgbClr val="0F1111"/>
              </a:solidFill>
              <a:effectLst/>
              <a:latin typeface="Amazon Ember"/>
            </a:endParaRPr>
          </a:p>
          <a:p>
            <a:br>
              <a:rPr lang="en-US" b="0" i="0" dirty="0">
                <a:solidFill>
                  <a:srgbClr val="0F1111"/>
                </a:solidFill>
                <a:effectLst/>
                <a:latin typeface="Amazon Ember"/>
              </a:rPr>
            </a:br>
            <a:r>
              <a:rPr lang="es-CO" b="0" i="0" dirty="0">
                <a:solidFill>
                  <a:srgbClr val="0F1111"/>
                </a:solidFill>
                <a:effectLst/>
                <a:latin typeface="Amazon Ember"/>
              </a:rPr>
              <a:t> </a:t>
            </a:r>
            <a:r>
              <a:rPr lang="es-CO" b="0" i="0" u="none" strike="noStrike" dirty="0">
                <a:solidFill>
                  <a:srgbClr val="007185"/>
                </a:solidFill>
                <a:effectLst/>
                <a:latin typeface="Amazon Ember"/>
                <a:hlinkClick r:id="rId2"/>
              </a:rPr>
              <a:t>David Gustafson</a:t>
            </a:r>
            <a:endParaRPr lang="es-CO" dirty="0"/>
          </a:p>
        </p:txBody>
      </p:sp>
      <p:sp>
        <p:nvSpPr>
          <p:cNvPr id="4" name="CuadroTexto 3">
            <a:extLst>
              <a:ext uri="{FF2B5EF4-FFF2-40B4-BE49-F238E27FC236}">
                <a16:creationId xmlns:a16="http://schemas.microsoft.com/office/drawing/2014/main" id="{CA46F843-449A-48ED-8A43-30816F2380B4}"/>
              </a:ext>
            </a:extLst>
          </p:cNvPr>
          <p:cNvSpPr txBox="1"/>
          <p:nvPr/>
        </p:nvSpPr>
        <p:spPr>
          <a:xfrm>
            <a:off x="98610" y="1784918"/>
            <a:ext cx="11232777" cy="646331"/>
          </a:xfrm>
          <a:prstGeom prst="rect">
            <a:avLst/>
          </a:prstGeom>
          <a:noFill/>
        </p:spPr>
        <p:txBody>
          <a:bodyPr wrap="square">
            <a:spAutoFit/>
          </a:bodyPr>
          <a:lstStyle/>
          <a:p>
            <a:r>
              <a:rPr lang="es-CO" dirty="0"/>
              <a:t>https://www.amazon.com/-/es/David-Gustafson-ebook-dp-B0055QXO3E/dp/B0055QXO3E/ref=mt_other?_encoding=UTF8&amp;me=&amp;qid=</a:t>
            </a:r>
          </a:p>
        </p:txBody>
      </p:sp>
      <p:pic>
        <p:nvPicPr>
          <p:cNvPr id="6" name="Imagen 5">
            <a:extLst>
              <a:ext uri="{FF2B5EF4-FFF2-40B4-BE49-F238E27FC236}">
                <a16:creationId xmlns:a16="http://schemas.microsoft.com/office/drawing/2014/main" id="{16A9BF35-100D-4E96-9B34-DDEE2DAE5F19}"/>
              </a:ext>
            </a:extLst>
          </p:cNvPr>
          <p:cNvPicPr>
            <a:picLocks noChangeAspect="1"/>
          </p:cNvPicPr>
          <p:nvPr/>
        </p:nvPicPr>
        <p:blipFill>
          <a:blip r:embed="rId3"/>
          <a:stretch>
            <a:fillRect/>
          </a:stretch>
        </p:blipFill>
        <p:spPr>
          <a:xfrm>
            <a:off x="7736542" y="1186620"/>
            <a:ext cx="3517826" cy="4843479"/>
          </a:xfrm>
          <a:prstGeom prst="rect">
            <a:avLst/>
          </a:prstGeom>
        </p:spPr>
      </p:pic>
      <p:sp>
        <p:nvSpPr>
          <p:cNvPr id="7" name="CuadroTexto 6">
            <a:extLst>
              <a:ext uri="{FF2B5EF4-FFF2-40B4-BE49-F238E27FC236}">
                <a16:creationId xmlns:a16="http://schemas.microsoft.com/office/drawing/2014/main" id="{C5C268EC-52A9-4886-8857-5F50F2BC77A4}"/>
              </a:ext>
            </a:extLst>
          </p:cNvPr>
          <p:cNvSpPr txBox="1"/>
          <p:nvPr/>
        </p:nvSpPr>
        <p:spPr>
          <a:xfrm>
            <a:off x="756502" y="3201845"/>
            <a:ext cx="6094428" cy="646331"/>
          </a:xfrm>
          <a:prstGeom prst="rect">
            <a:avLst/>
          </a:prstGeom>
          <a:noFill/>
        </p:spPr>
        <p:txBody>
          <a:bodyPr wrap="square">
            <a:spAutoFit/>
          </a:bodyPr>
          <a:lstStyle/>
          <a:p>
            <a:r>
              <a:rPr lang="es-CO" dirty="0"/>
              <a:t>https://kishorekaruppaswamy.files.wordpress.com/2011/10/software-engineering.pdf </a:t>
            </a:r>
          </a:p>
        </p:txBody>
      </p:sp>
    </p:spTree>
    <p:extLst>
      <p:ext uri="{BB962C8B-B14F-4D97-AF65-F5344CB8AC3E}">
        <p14:creationId xmlns:p14="http://schemas.microsoft.com/office/powerpoint/2010/main" val="25539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6AE41D-482E-4126-92DD-531993DC2F7D}"/>
              </a:ext>
            </a:extLst>
          </p:cNvPr>
          <p:cNvSpPr txBox="1"/>
          <p:nvPr/>
        </p:nvSpPr>
        <p:spPr>
          <a:xfrm>
            <a:off x="1622612" y="1608730"/>
            <a:ext cx="8543364" cy="2585323"/>
          </a:xfrm>
          <a:prstGeom prst="rect">
            <a:avLst/>
          </a:prstGeom>
          <a:noFill/>
        </p:spPr>
        <p:txBody>
          <a:bodyPr wrap="square">
            <a:spAutoFit/>
          </a:bodyPr>
          <a:lstStyle/>
          <a:p>
            <a:r>
              <a:rPr lang="es-CO" dirty="0"/>
              <a:t>https://miro.com/es/diagrama/</a:t>
            </a:r>
            <a:r>
              <a:rPr lang="es-CO"/>
              <a:t>que-es-diagrama-uml/</a:t>
            </a:r>
            <a:br>
              <a:rPr lang="es-CO"/>
            </a:br>
            <a:br>
              <a:rPr lang="es-CO"/>
            </a:br>
            <a:r>
              <a:rPr lang="es-CO"/>
              <a:t>https://diagramasuml.com/</a:t>
            </a:r>
            <a:br>
              <a:rPr lang="es-CO"/>
            </a:br>
            <a:br>
              <a:rPr lang="es-CO"/>
            </a:br>
            <a:r>
              <a:rPr lang="es-CO">
                <a:hlinkClick r:id="rId2"/>
              </a:rPr>
              <a:t>https://www.edrawsoft.com/es/uml-diagrama-examples.html</a:t>
            </a:r>
            <a:br>
              <a:rPr lang="es-CO"/>
            </a:br>
            <a:br>
              <a:rPr lang="es-CO"/>
            </a:br>
            <a:r>
              <a:rPr lang="es-CO"/>
              <a:t>https://diagramasuml.com/diagrama-de-clases/</a:t>
            </a:r>
            <a:br>
              <a:rPr lang="es-CO"/>
            </a:br>
            <a:br>
              <a:rPr lang="es-CO"/>
            </a:br>
            <a:r>
              <a:rPr lang="es-CO"/>
              <a:t>https://www.edrawsoft.com/es/example-uml-class-diagram.html</a:t>
            </a:r>
            <a:endParaRPr lang="es-CO" dirty="0"/>
          </a:p>
        </p:txBody>
      </p:sp>
    </p:spTree>
    <p:extLst>
      <p:ext uri="{BB962C8B-B14F-4D97-AF65-F5344CB8AC3E}">
        <p14:creationId xmlns:p14="http://schemas.microsoft.com/office/powerpoint/2010/main" val="2857262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92646A-160F-4C2F-A92E-AD39F101C1D1}"/>
              </a:ext>
            </a:extLst>
          </p:cNvPr>
          <p:cNvSpPr txBox="1"/>
          <p:nvPr/>
        </p:nvSpPr>
        <p:spPr>
          <a:xfrm>
            <a:off x="376518" y="398092"/>
            <a:ext cx="11582400" cy="4524315"/>
          </a:xfrm>
          <a:prstGeom prst="rect">
            <a:avLst/>
          </a:prstGeom>
          <a:noFill/>
        </p:spPr>
        <p:txBody>
          <a:bodyPr wrap="square">
            <a:spAutoFit/>
          </a:bodyPr>
          <a:lstStyle/>
          <a:p>
            <a:r>
              <a:rPr lang="es-ES" dirty="0"/>
              <a:t>UML no puede compararse con la programación estructurada, pues UML significa Lenguaje Unificado de Modelado, no es programación, solo se diagrama la realidad de una utilización en un requerimiento. Mientras que programación estructurada es una forma de programar como lo es la orientación a objetos, la programación orientada a objetos viene siendo un complemento perfecto de UML, pero no por eso se toma UML solo para lenguajes orientados a objetos.</a:t>
            </a:r>
          </a:p>
          <a:p>
            <a:endParaRPr lang="es-ES" dirty="0"/>
          </a:p>
          <a:p>
            <a:r>
              <a:rPr lang="es-ES" dirty="0"/>
              <a:t>UML cuenta con varios tipos de diagramas, los cuales muestran diferentes aspectos de las entidades representadas.</a:t>
            </a:r>
          </a:p>
          <a:p>
            <a:endParaRPr lang="es-ES" dirty="0"/>
          </a:p>
          <a:p>
            <a:endParaRPr lang="es-ES" dirty="0"/>
          </a:p>
          <a:p>
            <a:endParaRPr lang="es-ES" dirty="0"/>
          </a:p>
          <a:p>
            <a:r>
              <a:rPr lang="es-ES" dirty="0"/>
              <a:t>Estandarización de UML</a:t>
            </a:r>
          </a:p>
          <a:p>
            <a:r>
              <a:rPr lang="es-ES" dirty="0"/>
              <a:t>Desde el año 2004, UML es un estándar aprobado por la ISO como ISO/IEC 19501:2005 </a:t>
            </a:r>
            <a:r>
              <a:rPr lang="es-ES" dirty="0" err="1"/>
              <a:t>Information</a:t>
            </a:r>
            <a:r>
              <a:rPr lang="es-ES" dirty="0"/>
              <a:t> </a:t>
            </a:r>
            <a:r>
              <a:rPr lang="es-ES" dirty="0" err="1"/>
              <a:t>technology</a:t>
            </a:r>
            <a:r>
              <a:rPr lang="es-ES" dirty="0"/>
              <a:t> — Open </a:t>
            </a:r>
            <a:r>
              <a:rPr lang="es-ES" dirty="0" err="1"/>
              <a:t>Distributed</a:t>
            </a:r>
            <a:r>
              <a:rPr lang="es-ES" dirty="0"/>
              <a:t> Processing — </a:t>
            </a:r>
            <a:r>
              <a:rPr lang="es-ES" dirty="0" err="1"/>
              <a:t>Unified</a:t>
            </a:r>
            <a:r>
              <a:rPr lang="es-ES" dirty="0"/>
              <a:t> </a:t>
            </a:r>
            <a:r>
              <a:rPr lang="es-ES" dirty="0" err="1"/>
              <a:t>Modeling</a:t>
            </a:r>
            <a:r>
              <a:rPr lang="es-ES" dirty="0"/>
              <a:t> </a:t>
            </a:r>
            <a:r>
              <a:rPr lang="es-ES" dirty="0" err="1"/>
              <a:t>Language</a:t>
            </a:r>
            <a:r>
              <a:rPr lang="es-ES" dirty="0"/>
              <a:t> (UML) Versión 1.4.2.</a:t>
            </a:r>
          </a:p>
          <a:p>
            <a:endParaRPr lang="es-ES" dirty="0"/>
          </a:p>
          <a:p>
            <a:r>
              <a:rPr lang="es-ES" dirty="0"/>
              <a:t>En el año 2012 se actualizó la norma a la última versión definitiva disponible en ese momento, la 2.4.1, dando lugar a las normas ISO/IEC 19505-1</a:t>
            </a:r>
          </a:p>
          <a:p>
            <a:endParaRPr lang="es-CO" dirty="0"/>
          </a:p>
        </p:txBody>
      </p:sp>
    </p:spTree>
    <p:extLst>
      <p:ext uri="{BB962C8B-B14F-4D97-AF65-F5344CB8AC3E}">
        <p14:creationId xmlns:p14="http://schemas.microsoft.com/office/powerpoint/2010/main" val="1137267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F4F2AF-2E0C-41A3-9C18-6982E9C45840}"/>
              </a:ext>
            </a:extLst>
          </p:cNvPr>
          <p:cNvSpPr txBox="1"/>
          <p:nvPr/>
        </p:nvSpPr>
        <p:spPr>
          <a:xfrm>
            <a:off x="421341" y="250122"/>
            <a:ext cx="6096000" cy="369332"/>
          </a:xfrm>
          <a:prstGeom prst="rect">
            <a:avLst/>
          </a:prstGeom>
          <a:noFill/>
        </p:spPr>
        <p:txBody>
          <a:bodyPr wrap="square">
            <a:spAutoFit/>
          </a:bodyPr>
          <a:lstStyle/>
          <a:p>
            <a:r>
              <a:rPr lang="es-ES" dirty="0"/>
              <a:t>Tipos de diagramas en UML 2.5</a:t>
            </a:r>
            <a:endParaRPr lang="es-CO" dirty="0"/>
          </a:p>
        </p:txBody>
      </p:sp>
      <p:pic>
        <p:nvPicPr>
          <p:cNvPr id="1026" name="Picture 2" descr="Jerarquía de diagramas de UML 2.2, como diagrama de clases. En UML 2.5 hay otro diagrama estructural más, el diagrama de perfiles">
            <a:extLst>
              <a:ext uri="{FF2B5EF4-FFF2-40B4-BE49-F238E27FC236}">
                <a16:creationId xmlns:a16="http://schemas.microsoft.com/office/drawing/2014/main" id="{E24614E3-AA80-44C6-BCED-B579B4187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41" y="511878"/>
            <a:ext cx="1219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431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6D515B3-BE0F-4210-AA52-4170BACB9012}"/>
              </a:ext>
            </a:extLst>
          </p:cNvPr>
          <p:cNvSpPr txBox="1"/>
          <p:nvPr/>
        </p:nvSpPr>
        <p:spPr>
          <a:xfrm>
            <a:off x="2501153" y="151510"/>
            <a:ext cx="6096000" cy="369332"/>
          </a:xfrm>
          <a:prstGeom prst="rect">
            <a:avLst/>
          </a:prstGeom>
          <a:noFill/>
        </p:spPr>
        <p:txBody>
          <a:bodyPr wrap="square">
            <a:spAutoFit/>
          </a:bodyPr>
          <a:lstStyle/>
          <a:p>
            <a:pPr algn="ctr"/>
            <a:r>
              <a:rPr lang="es-CO" dirty="0"/>
              <a:t>Estructurales</a:t>
            </a:r>
          </a:p>
        </p:txBody>
      </p:sp>
      <p:sp>
        <p:nvSpPr>
          <p:cNvPr id="5" name="CuadroTexto 4">
            <a:extLst>
              <a:ext uri="{FF2B5EF4-FFF2-40B4-BE49-F238E27FC236}">
                <a16:creationId xmlns:a16="http://schemas.microsoft.com/office/drawing/2014/main" id="{C7DFACA3-CB3E-4ABB-9026-1499516A7E60}"/>
              </a:ext>
            </a:extLst>
          </p:cNvPr>
          <p:cNvSpPr txBox="1"/>
          <p:nvPr/>
        </p:nvSpPr>
        <p:spPr>
          <a:xfrm>
            <a:off x="1344706" y="865565"/>
            <a:ext cx="6096000" cy="1200329"/>
          </a:xfrm>
          <a:prstGeom prst="rect">
            <a:avLst/>
          </a:prstGeom>
          <a:noFill/>
        </p:spPr>
        <p:txBody>
          <a:bodyPr wrap="square">
            <a:spAutoFit/>
          </a:bodyPr>
          <a:lstStyle/>
          <a:p>
            <a:r>
              <a:rPr lang="es-ES" dirty="0"/>
              <a:t>Los diagramas estructurales muestran la estructura estática del sistema y sus partes en diferentes niveles de abstracción. Existen un total </a:t>
            </a:r>
            <a:r>
              <a:rPr lang="es-ES"/>
              <a:t>de seis </a:t>
            </a:r>
            <a:r>
              <a:rPr lang="es-ES" dirty="0"/>
              <a:t>tipos de diagramas de estructura:</a:t>
            </a:r>
          </a:p>
          <a:p>
            <a:endParaRPr lang="es-ES" dirty="0"/>
          </a:p>
        </p:txBody>
      </p:sp>
      <p:pic>
        <p:nvPicPr>
          <p:cNvPr id="6" name="Picture 2" descr="Jerarquía de diagramas de UML 2.2, como diagrama de clases. En UML 2.5 hay otro diagrama estructural más, el diagrama de perfiles">
            <a:extLst>
              <a:ext uri="{FF2B5EF4-FFF2-40B4-BE49-F238E27FC236}">
                <a16:creationId xmlns:a16="http://schemas.microsoft.com/office/drawing/2014/main" id="{CD9BBD3B-19FE-414E-B905-C82C3ECE32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233" y="1855693"/>
            <a:ext cx="9486438" cy="4743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126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9DE13DA-337A-438B-8B06-6A3AE6065704}"/>
              </a:ext>
            </a:extLst>
          </p:cNvPr>
          <p:cNvSpPr txBox="1"/>
          <p:nvPr/>
        </p:nvSpPr>
        <p:spPr>
          <a:xfrm>
            <a:off x="2501153" y="151510"/>
            <a:ext cx="6096000" cy="646331"/>
          </a:xfrm>
          <a:prstGeom prst="rect">
            <a:avLst/>
          </a:prstGeom>
          <a:noFill/>
        </p:spPr>
        <p:txBody>
          <a:bodyPr wrap="square">
            <a:spAutoFit/>
          </a:bodyPr>
          <a:lstStyle/>
          <a:p>
            <a:pPr algn="ctr"/>
            <a:r>
              <a:rPr lang="es-CO" dirty="0"/>
              <a:t>Estructurales</a:t>
            </a:r>
          </a:p>
          <a:p>
            <a:pPr algn="ctr"/>
            <a:r>
              <a:rPr lang="es-CO" dirty="0"/>
              <a:t>Diagrama de clases</a:t>
            </a:r>
          </a:p>
        </p:txBody>
      </p:sp>
      <p:sp>
        <p:nvSpPr>
          <p:cNvPr id="4" name="CuadroTexto 3">
            <a:extLst>
              <a:ext uri="{FF2B5EF4-FFF2-40B4-BE49-F238E27FC236}">
                <a16:creationId xmlns:a16="http://schemas.microsoft.com/office/drawing/2014/main" id="{945D3387-2988-402A-B5B3-5A46F5990409}"/>
              </a:ext>
            </a:extLst>
          </p:cNvPr>
          <p:cNvSpPr txBox="1"/>
          <p:nvPr/>
        </p:nvSpPr>
        <p:spPr>
          <a:xfrm>
            <a:off x="-8965" y="700171"/>
            <a:ext cx="11340353" cy="923330"/>
          </a:xfrm>
          <a:prstGeom prst="rect">
            <a:avLst/>
          </a:prstGeom>
          <a:noFill/>
        </p:spPr>
        <p:txBody>
          <a:bodyPr wrap="square">
            <a:spAutoFit/>
          </a:bodyPr>
          <a:lstStyle/>
          <a:p>
            <a:r>
              <a:rPr lang="es-ES" dirty="0"/>
              <a:t>En ingeniería de software, un diagrama de clases en Lenguaje Unificado de Modelado (UML) es un tipo de diagrama de estructura estática que describe la estructura de un sistema mostrando las clases del sistema, sus atributos, operaciones (o métodos), y las relaciones entre los objetos.</a:t>
            </a:r>
            <a:endParaRPr lang="es-CO" dirty="0"/>
          </a:p>
        </p:txBody>
      </p:sp>
      <p:pic>
        <p:nvPicPr>
          <p:cNvPr id="1026" name="Picture 2">
            <a:extLst>
              <a:ext uri="{FF2B5EF4-FFF2-40B4-BE49-F238E27FC236}">
                <a16:creationId xmlns:a16="http://schemas.microsoft.com/office/drawing/2014/main" id="{3491655B-44F4-4BD0-BE3E-7F4880E26E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5455" y="3165061"/>
            <a:ext cx="4551392" cy="354142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77695EB-92DF-48FC-A918-A14C05ADA942}"/>
              </a:ext>
            </a:extLst>
          </p:cNvPr>
          <p:cNvSpPr txBox="1"/>
          <p:nvPr/>
        </p:nvSpPr>
        <p:spPr>
          <a:xfrm>
            <a:off x="105334" y="1720840"/>
            <a:ext cx="12086665" cy="1754326"/>
          </a:xfrm>
          <a:prstGeom prst="rect">
            <a:avLst/>
          </a:prstGeom>
          <a:noFill/>
        </p:spPr>
        <p:txBody>
          <a:bodyPr wrap="square">
            <a:spAutoFit/>
          </a:bodyPr>
          <a:lstStyle/>
          <a:p>
            <a:r>
              <a:rPr lang="es-ES" dirty="0"/>
              <a:t>Los diagramas de clase son, sin duda, el tipo de diagrama UML más utilizado. Es el bloque de construcción principal de cualquier solución orientada a objetos. Muestra las clases en un sistema, atributos y operaciones de cada clase y la relación entre cada clase. En la mayoría de las herramientas de modelado, una clase tiene tres partes, nombre en la parte superior, atributos en el centro y operaciones o métodos en la parte inferior. En sistemas grandes con muchas clases relacionadas, las clases se agrupan para crear diagramas de clases. Las diferentes relaciones entre las clases se muestran por diferentes tipos de flechas.</a:t>
            </a:r>
          </a:p>
          <a:p>
            <a:endParaRPr lang="es-ES" dirty="0"/>
          </a:p>
        </p:txBody>
      </p:sp>
    </p:spTree>
    <p:extLst>
      <p:ext uri="{BB962C8B-B14F-4D97-AF65-F5344CB8AC3E}">
        <p14:creationId xmlns:p14="http://schemas.microsoft.com/office/powerpoint/2010/main" val="3105615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A6E3348-7CA9-468C-96A9-C8B06FEDC046}"/>
              </a:ext>
            </a:extLst>
          </p:cNvPr>
          <p:cNvSpPr txBox="1"/>
          <p:nvPr/>
        </p:nvSpPr>
        <p:spPr>
          <a:xfrm>
            <a:off x="3048000" y="0"/>
            <a:ext cx="6096000" cy="646331"/>
          </a:xfrm>
          <a:prstGeom prst="rect">
            <a:avLst/>
          </a:prstGeom>
          <a:noFill/>
        </p:spPr>
        <p:txBody>
          <a:bodyPr wrap="square">
            <a:spAutoFit/>
          </a:bodyPr>
          <a:lstStyle/>
          <a:p>
            <a:pPr algn="ctr"/>
            <a:r>
              <a:rPr lang="es-CO" dirty="0"/>
              <a:t>Estructurales</a:t>
            </a:r>
          </a:p>
          <a:p>
            <a:pPr algn="ctr"/>
            <a:r>
              <a:rPr lang="es-CO" dirty="0"/>
              <a:t>Diagrama de componentes</a:t>
            </a:r>
          </a:p>
        </p:txBody>
      </p:sp>
      <p:sp>
        <p:nvSpPr>
          <p:cNvPr id="5" name="CuadroTexto 4">
            <a:extLst>
              <a:ext uri="{FF2B5EF4-FFF2-40B4-BE49-F238E27FC236}">
                <a16:creationId xmlns:a16="http://schemas.microsoft.com/office/drawing/2014/main" id="{5AD7105D-83E9-44B6-B36F-CD1BD4906F9C}"/>
              </a:ext>
            </a:extLst>
          </p:cNvPr>
          <p:cNvSpPr txBox="1"/>
          <p:nvPr/>
        </p:nvSpPr>
        <p:spPr>
          <a:xfrm>
            <a:off x="493059" y="646331"/>
            <a:ext cx="10999694" cy="1754326"/>
          </a:xfrm>
          <a:prstGeom prst="rect">
            <a:avLst/>
          </a:prstGeom>
          <a:noFill/>
        </p:spPr>
        <p:txBody>
          <a:bodyPr wrap="square">
            <a:spAutoFit/>
          </a:bodyPr>
          <a:lstStyle/>
          <a:p>
            <a:r>
              <a:rPr lang="es-ES" dirty="0"/>
              <a:t>Un diagrama de componentes es un diagrama tipo del Lenguaje Unificado de Modelado.</a:t>
            </a:r>
          </a:p>
          <a:p>
            <a:endParaRPr lang="es-ES" dirty="0"/>
          </a:p>
          <a:p>
            <a:r>
              <a:rPr lang="es-ES" dirty="0"/>
              <a:t>Un diagrama de componentes representa cómo un sistema de software es dividido en componentes y muestra las dependencias entre estos componentes. Los componentes físicos incluyen archivos, cabeceras, bibliotecas compartidas, módulos, ejecutables, o paquetes. Los diagramas de Componentes prevalecen en el campo de la arquitectura de software pero pueden ser usados para modelar y documentar cualquier arquitectura de sistema.</a:t>
            </a:r>
            <a:endParaRPr lang="es-CO" dirty="0"/>
          </a:p>
        </p:txBody>
      </p:sp>
      <p:pic>
        <p:nvPicPr>
          <p:cNvPr id="2050" name="Picture 2">
            <a:extLst>
              <a:ext uri="{FF2B5EF4-FFF2-40B4-BE49-F238E27FC236}">
                <a16:creationId xmlns:a16="http://schemas.microsoft.com/office/drawing/2014/main" id="{5AB8D282-ECFF-4FB8-9685-C57551E233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2235" y="2592784"/>
            <a:ext cx="5569510" cy="372912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A08F41F6-83B9-42FA-965A-73BD11BE8A1A}"/>
              </a:ext>
            </a:extLst>
          </p:cNvPr>
          <p:cNvSpPr txBox="1"/>
          <p:nvPr/>
        </p:nvSpPr>
        <p:spPr>
          <a:xfrm>
            <a:off x="152400" y="2703018"/>
            <a:ext cx="5629835" cy="2031325"/>
          </a:xfrm>
          <a:prstGeom prst="rect">
            <a:avLst/>
          </a:prstGeom>
          <a:noFill/>
        </p:spPr>
        <p:txBody>
          <a:bodyPr wrap="square">
            <a:spAutoFit/>
          </a:bodyPr>
          <a:lstStyle/>
          <a:p>
            <a:r>
              <a:rPr lang="es-ES" dirty="0"/>
              <a:t>Un diagrama de componentes muestra la relación estructural de los componentes de un sistema de software. Estos se utilizan principalmente cuando se trabaja con sistemas complejos que tienen muchos componentes. Los componentes se comunican entre sí mediante interfaces. Las interfaces se enlazan mediante conectores.</a:t>
            </a:r>
            <a:endParaRPr lang="es-CO" dirty="0"/>
          </a:p>
        </p:txBody>
      </p:sp>
    </p:spTree>
    <p:extLst>
      <p:ext uri="{BB962C8B-B14F-4D97-AF65-F5344CB8AC3E}">
        <p14:creationId xmlns:p14="http://schemas.microsoft.com/office/powerpoint/2010/main" val="3219570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48A576D-D24F-411C-BBDC-BD0831074CBE}"/>
              </a:ext>
            </a:extLst>
          </p:cNvPr>
          <p:cNvSpPr txBox="1"/>
          <p:nvPr/>
        </p:nvSpPr>
        <p:spPr>
          <a:xfrm>
            <a:off x="3048000" y="0"/>
            <a:ext cx="6096000" cy="646331"/>
          </a:xfrm>
          <a:prstGeom prst="rect">
            <a:avLst/>
          </a:prstGeom>
          <a:noFill/>
        </p:spPr>
        <p:txBody>
          <a:bodyPr wrap="square">
            <a:spAutoFit/>
          </a:bodyPr>
          <a:lstStyle/>
          <a:p>
            <a:pPr algn="ctr"/>
            <a:r>
              <a:rPr lang="es-CO" dirty="0"/>
              <a:t>Estructurales</a:t>
            </a:r>
          </a:p>
          <a:p>
            <a:pPr algn="ctr"/>
            <a:r>
              <a:rPr lang="es-CO" dirty="0"/>
              <a:t>Diagrama de despliegue</a:t>
            </a:r>
          </a:p>
        </p:txBody>
      </p:sp>
      <p:sp>
        <p:nvSpPr>
          <p:cNvPr id="6" name="CuadroTexto 5">
            <a:extLst>
              <a:ext uri="{FF2B5EF4-FFF2-40B4-BE49-F238E27FC236}">
                <a16:creationId xmlns:a16="http://schemas.microsoft.com/office/drawing/2014/main" id="{2DEBAE0B-4C61-466C-9073-542407EA2AE4}"/>
              </a:ext>
            </a:extLst>
          </p:cNvPr>
          <p:cNvSpPr txBox="1"/>
          <p:nvPr/>
        </p:nvSpPr>
        <p:spPr>
          <a:xfrm>
            <a:off x="233081" y="646331"/>
            <a:ext cx="11743765" cy="1477328"/>
          </a:xfrm>
          <a:prstGeom prst="rect">
            <a:avLst/>
          </a:prstGeom>
          <a:noFill/>
        </p:spPr>
        <p:txBody>
          <a:bodyPr wrap="square">
            <a:spAutoFit/>
          </a:bodyPr>
          <a:lstStyle/>
          <a:p>
            <a:r>
              <a:rPr lang="es-ES" dirty="0"/>
              <a:t>El Diagrama de Despliegue es un tipo de diagrama del Lenguaje Unificado de Modelado que se utiliza para modelar la disposición física de los artefactos software en nodos (usualmente plataforma de hardware).</a:t>
            </a:r>
          </a:p>
          <a:p>
            <a:endParaRPr lang="es-ES" dirty="0"/>
          </a:p>
          <a:p>
            <a:r>
              <a:rPr lang="es-ES" dirty="0"/>
              <a:t>Muestra la arquitectura del sistema como el despliegue (la distribución) de los artefactos de software a los objetivos de despliegue.</a:t>
            </a:r>
            <a:endParaRPr lang="es-CO" dirty="0"/>
          </a:p>
        </p:txBody>
      </p:sp>
      <p:sp>
        <p:nvSpPr>
          <p:cNvPr id="8" name="CuadroTexto 7">
            <a:extLst>
              <a:ext uri="{FF2B5EF4-FFF2-40B4-BE49-F238E27FC236}">
                <a16:creationId xmlns:a16="http://schemas.microsoft.com/office/drawing/2014/main" id="{6AF996AC-3F20-4CE2-AB24-D5053E581613}"/>
              </a:ext>
            </a:extLst>
          </p:cNvPr>
          <p:cNvSpPr txBox="1"/>
          <p:nvPr/>
        </p:nvSpPr>
        <p:spPr>
          <a:xfrm>
            <a:off x="134470" y="2123659"/>
            <a:ext cx="6096000" cy="1477328"/>
          </a:xfrm>
          <a:prstGeom prst="rect">
            <a:avLst/>
          </a:prstGeom>
          <a:noFill/>
        </p:spPr>
        <p:txBody>
          <a:bodyPr wrap="square">
            <a:spAutoFit/>
          </a:bodyPr>
          <a:lstStyle/>
          <a:p>
            <a:r>
              <a:rPr lang="es-ES" dirty="0"/>
              <a:t>Un diagrama de despliegue muestra el hardware de su sistema y el software de ese hardware. Los diagramas de implementación son útiles cuando la solución de software se despliega en varios equipos, cada uno con una configuración particular y única.</a:t>
            </a:r>
            <a:endParaRPr lang="es-CO" dirty="0"/>
          </a:p>
        </p:txBody>
      </p:sp>
      <p:pic>
        <p:nvPicPr>
          <p:cNvPr id="3076" name="Picture 4" descr="Diagrama de Despliegue UML ➡️ Que es, elementos, Ejemplos">
            <a:extLst>
              <a:ext uri="{FF2B5EF4-FFF2-40B4-BE49-F238E27FC236}">
                <a16:creationId xmlns:a16="http://schemas.microsoft.com/office/drawing/2014/main" id="{1B5A0755-1BEA-4155-8998-8309A227C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4074" y="2119177"/>
            <a:ext cx="5917926" cy="4734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501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BA60353-C7B4-4EEE-B22D-543E0BBB6C1A}"/>
              </a:ext>
            </a:extLst>
          </p:cNvPr>
          <p:cNvSpPr txBox="1"/>
          <p:nvPr/>
        </p:nvSpPr>
        <p:spPr>
          <a:xfrm>
            <a:off x="3048000" y="0"/>
            <a:ext cx="6096000" cy="646331"/>
          </a:xfrm>
          <a:prstGeom prst="rect">
            <a:avLst/>
          </a:prstGeom>
          <a:noFill/>
        </p:spPr>
        <p:txBody>
          <a:bodyPr wrap="square">
            <a:spAutoFit/>
          </a:bodyPr>
          <a:lstStyle/>
          <a:p>
            <a:pPr algn="ctr"/>
            <a:r>
              <a:rPr lang="es-CO" dirty="0"/>
              <a:t>Estructurales</a:t>
            </a:r>
          </a:p>
          <a:p>
            <a:pPr algn="ctr"/>
            <a:r>
              <a:rPr lang="es-CO" dirty="0"/>
              <a:t>Diagrama de objetos</a:t>
            </a:r>
          </a:p>
        </p:txBody>
      </p:sp>
      <p:sp>
        <p:nvSpPr>
          <p:cNvPr id="4" name="CuadroTexto 3">
            <a:extLst>
              <a:ext uri="{FF2B5EF4-FFF2-40B4-BE49-F238E27FC236}">
                <a16:creationId xmlns:a16="http://schemas.microsoft.com/office/drawing/2014/main" id="{9BAFF8BC-A818-4940-9ED6-33380F1A64B4}"/>
              </a:ext>
            </a:extLst>
          </p:cNvPr>
          <p:cNvSpPr txBox="1"/>
          <p:nvPr/>
        </p:nvSpPr>
        <p:spPr>
          <a:xfrm>
            <a:off x="80682" y="646331"/>
            <a:ext cx="11878236" cy="1754326"/>
          </a:xfrm>
          <a:prstGeom prst="rect">
            <a:avLst/>
          </a:prstGeom>
          <a:noFill/>
        </p:spPr>
        <p:txBody>
          <a:bodyPr wrap="square">
            <a:spAutoFit/>
          </a:bodyPr>
          <a:lstStyle/>
          <a:p>
            <a:r>
              <a:rPr lang="es-ES" dirty="0"/>
              <a:t>El </a:t>
            </a:r>
            <a:r>
              <a:rPr lang="es-ES" dirty="0" err="1"/>
              <a:t>Object</a:t>
            </a:r>
            <a:r>
              <a:rPr lang="es-ES" dirty="0"/>
              <a:t> Management </a:t>
            </a:r>
            <a:r>
              <a:rPr lang="es-ES" dirty="0" err="1"/>
              <a:t>Group</a:t>
            </a:r>
            <a:r>
              <a:rPr lang="es-ES" dirty="0"/>
              <a:t>, en la especificación UML (versiones 2.1 y anteriores), definía al diagrama de objetos como:</a:t>
            </a:r>
          </a:p>
          <a:p>
            <a:endParaRPr lang="es-ES" dirty="0"/>
          </a:p>
          <a:p>
            <a:r>
              <a:rPr lang="es-ES" dirty="0"/>
              <a:t>"Un diagrama de objetos es un gráfico de instancias, incluyendo objetos y datos. Un diagrama de objetos es una instancia de un diagrama de clases; muestra una 'foto' del estado de un sistema en un punto de tiempo determinado."</a:t>
            </a:r>
          </a:p>
          <a:p>
            <a:r>
              <a:rPr lang="es-ES" dirty="0"/>
              <a:t>Los diagramas de objeto están ligados a los diagramas de clase y comparten virtualmente los mismos símbolos para la notación. Los diagramas de objetos pertenecen a la categoría de diagramas estructurales en UML.</a:t>
            </a:r>
            <a:endParaRPr lang="es-CO" dirty="0"/>
          </a:p>
        </p:txBody>
      </p:sp>
      <p:sp>
        <p:nvSpPr>
          <p:cNvPr id="6" name="CuadroTexto 5">
            <a:extLst>
              <a:ext uri="{FF2B5EF4-FFF2-40B4-BE49-F238E27FC236}">
                <a16:creationId xmlns:a16="http://schemas.microsoft.com/office/drawing/2014/main" id="{AA29FFDD-C3C7-41C0-B1D2-0D5B337DFA2D}"/>
              </a:ext>
            </a:extLst>
          </p:cNvPr>
          <p:cNvSpPr txBox="1"/>
          <p:nvPr/>
        </p:nvSpPr>
        <p:spPr>
          <a:xfrm>
            <a:off x="0" y="2911786"/>
            <a:ext cx="6096000" cy="2585323"/>
          </a:xfrm>
          <a:prstGeom prst="rect">
            <a:avLst/>
          </a:prstGeom>
          <a:noFill/>
        </p:spPr>
        <p:txBody>
          <a:bodyPr wrap="square">
            <a:spAutoFit/>
          </a:bodyPr>
          <a:lstStyle/>
          <a:p>
            <a:r>
              <a:rPr lang="es-ES" dirty="0"/>
              <a:t>Los diagramas de objetos, a veces denominados diagramas de instancia, son muy similares a los diagramas de clases. Al igual que los diagramas de clases, también muestran la relación entre los objetos, pero usan ejemplos del mundo real. Se utilizan para mostrar cómo se verá un sistema en un momento dado. Debido a que hay datos disponibles en los objetos, a menudo se utilizan para explicar relaciones complejas entre objetos.</a:t>
            </a:r>
          </a:p>
          <a:p>
            <a:endParaRPr lang="es-ES" dirty="0"/>
          </a:p>
        </p:txBody>
      </p:sp>
      <p:pic>
        <p:nvPicPr>
          <p:cNvPr id="4098" name="Picture 2">
            <a:extLst>
              <a:ext uri="{FF2B5EF4-FFF2-40B4-BE49-F238E27FC236}">
                <a16:creationId xmlns:a16="http://schemas.microsoft.com/office/drawing/2014/main" id="{3142863A-4D7E-48A8-AE6E-A6DA07F0B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0918" y="2648903"/>
            <a:ext cx="5575600" cy="3340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8009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1966</Words>
  <Application>Microsoft Office PowerPoint</Application>
  <PresentationFormat>Panorámica</PresentationFormat>
  <Paragraphs>91</Paragraphs>
  <Slides>22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Amazon Ember</vt:lpstr>
      <vt:lpstr>Arial</vt:lpstr>
      <vt:lpstr>Calibri</vt:lpstr>
      <vt:lpstr>Calibri Light</vt:lpstr>
      <vt:lpstr>Tema de Office</vt:lpstr>
      <vt:lpstr>Lenguaje unificado de modelado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Lenguaje unificado de modelado </dc:title>
  <dc:creator>Jose Guillermo Guarnizo Marin</dc:creator>
  <cp:lastModifiedBy>Jose Guillermo Guarnizo Marin</cp:lastModifiedBy>
  <cp:revision>15</cp:revision>
  <dcterms:created xsi:type="dcterms:W3CDTF">2022-10-03T01:19:34Z</dcterms:created>
  <dcterms:modified xsi:type="dcterms:W3CDTF">2024-05-06T16:45:05Z</dcterms:modified>
</cp:coreProperties>
</file>