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74" r:id="rId7"/>
    <p:sldId id="260" r:id="rId8"/>
    <p:sldId id="261" r:id="rId9"/>
    <p:sldId id="264" r:id="rId10"/>
    <p:sldId id="262" r:id="rId11"/>
    <p:sldId id="263" r:id="rId12"/>
    <p:sldId id="265" r:id="rId13"/>
    <p:sldId id="266" r:id="rId14"/>
    <p:sldId id="267" r:id="rId15"/>
    <p:sldId id="270" r:id="rId16"/>
    <p:sldId id="271" r:id="rId17"/>
    <p:sldId id="272" r:id="rId18"/>
    <p:sldId id="268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0D6FD-2993-4F37-874F-8C59AB84A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A4E253-4089-498A-8275-69B878A39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22CF20-02CB-4F32-96D0-58A0C265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8D7-C9F7-4917-BEA9-C3F8EE6D5DAD}" type="datetimeFigureOut">
              <a:rPr lang="es-CO" smtClean="0"/>
              <a:t>14/11/2023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9C02DA-B0B2-48F7-83B0-7D0EDEB8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22FBFF-23D6-40FA-A379-11BEBB80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E32-30BD-4791-B7F8-5C024234EE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27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4377A-E792-4C63-BD66-D3A67DEC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EFB621-31BA-49BA-A767-332E863E0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09CEF9-C211-4922-9CE0-1AD3FE86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8D7-C9F7-4917-BEA9-C3F8EE6D5DAD}" type="datetimeFigureOut">
              <a:rPr lang="es-CO" smtClean="0"/>
              <a:t>14/11/2023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575E58-D78E-4F65-8B0B-6B72359D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F45A40-ED5C-43AA-882B-9E3F1D2F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E32-30BD-4791-B7F8-5C024234EE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685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5D9EC-1788-4CA9-8F22-AB8293FBA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5B5F0E-A0ED-47A9-A8FF-0CB2E8F83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0B451-8A41-4626-97D9-FB7035F0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8D7-C9F7-4917-BEA9-C3F8EE6D5DAD}" type="datetimeFigureOut">
              <a:rPr lang="es-CO" smtClean="0"/>
              <a:t>14/11/2023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0E92CF-D771-4C53-9D6F-5C36D590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7BF167-C42F-494B-91CB-698F3765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E32-30BD-4791-B7F8-5C024234EE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100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AED7F-E3AE-4110-A739-E9F2AB7A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B49466-BFD6-4A02-A5DB-BF189C35D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67B024-D3BC-4897-AB30-DC1841FD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8D7-C9F7-4917-BEA9-C3F8EE6D5DAD}" type="datetimeFigureOut">
              <a:rPr lang="es-CO" smtClean="0"/>
              <a:t>14/11/2023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3EE49F-B855-4602-A133-A4DC7292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E8FF9B-4453-4000-82EA-D055A44B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E32-30BD-4791-B7F8-5C024234EE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259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685D8-C728-4A55-89C2-D287763D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811F3F-43BE-4947-81AF-0ADE161B3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B471D3-4668-43DE-99CD-0C92B8B3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8D7-C9F7-4917-BEA9-C3F8EE6D5DAD}" type="datetimeFigureOut">
              <a:rPr lang="es-CO" smtClean="0"/>
              <a:t>14/11/2023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79C5B6-9EE0-40C3-8C78-AAF773CA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C30555-A630-47F0-957C-58F29E2B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E32-30BD-4791-B7F8-5C024234EE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0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162AB-EA89-4EFB-AA4E-A9BE74AB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C9FA35-96D8-4BF6-8815-AAFD70101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CF2BA9-9C6A-4B20-8578-265E7B19B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0B4E93-D58E-4C60-8CAA-66C440BF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8D7-C9F7-4917-BEA9-C3F8EE6D5DAD}" type="datetimeFigureOut">
              <a:rPr lang="es-CO" smtClean="0"/>
              <a:t>14/11/2023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02BEB0-F243-4818-9DF3-696813F9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B6A67F-1552-441E-A455-5D99C066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E32-30BD-4791-B7F8-5C024234EE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864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A0455-5AFE-408E-8ED7-29FC08B9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D612EF-C592-4373-B650-6C6155BEB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A904E5-65CC-4B8A-A86E-93F8E841F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7247F7-C44A-445F-81F0-D38649FA7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225876-1AE4-4603-864F-CBC9CC33F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DB35D2-A519-4B14-AC7D-FBA67E39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8D7-C9F7-4917-BEA9-C3F8EE6D5DAD}" type="datetimeFigureOut">
              <a:rPr lang="es-CO" smtClean="0"/>
              <a:t>14/11/2023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5B052F-0DB4-4E76-BF55-E07BF553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984636-5E6E-4BA1-AE8F-BE5FBCA6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E32-30BD-4791-B7F8-5C024234EE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830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0D462-D1D7-4CC8-87BC-8FF0F3C2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118EF0-6BEB-479E-BD2F-5FB84B4E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8D7-C9F7-4917-BEA9-C3F8EE6D5DAD}" type="datetimeFigureOut">
              <a:rPr lang="es-CO" smtClean="0"/>
              <a:t>14/11/2023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4830CA-EE5B-4F9F-B2C1-23EAE103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1FB9FD-7661-477A-9682-38898C27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E32-30BD-4791-B7F8-5C024234EE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766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8710AD-898A-4DE3-8213-C7DACCBC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8D7-C9F7-4917-BEA9-C3F8EE6D5DAD}" type="datetimeFigureOut">
              <a:rPr lang="es-CO" smtClean="0"/>
              <a:t>14/11/2023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1C23DB-7185-4B81-84E0-39CFB5FC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768D8B-3438-4BED-81D4-69F9D02C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E32-30BD-4791-B7F8-5C024234EE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85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E798F-384C-441E-BDAD-9A4F70FE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77DE84-68EB-4470-8828-2787A1454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A5496E-7BCD-4851-AD9B-2A1399701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76DD8E-171E-400C-A67D-06FC1170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8D7-C9F7-4917-BEA9-C3F8EE6D5DAD}" type="datetimeFigureOut">
              <a:rPr lang="es-CO" smtClean="0"/>
              <a:t>14/11/2023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8850A8-58F0-4BD3-9AC5-5AFA1F94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CB189F-7F64-456D-B95E-0F04F910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E32-30BD-4791-B7F8-5C024234EE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517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3E3AD-0A51-47CB-8BED-10F7A8F1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2E9C4B-A485-480E-A5E3-B40D96C29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A2854E-964C-46CF-A22A-F86B64050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D31FCA-9428-454B-A57C-DBEBA8D4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8D7-C9F7-4917-BEA9-C3F8EE6D5DAD}" type="datetimeFigureOut">
              <a:rPr lang="es-CO" smtClean="0"/>
              <a:t>14/11/2023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617CEC-AEC6-4700-8D57-92B36C53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E92271-B5F9-4A0D-B186-C3C7E15B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E32-30BD-4791-B7F8-5C024234EE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598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4D4C52-7B1D-479D-9FEC-FE23F64F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7F33C2-FF3C-4E3D-9C85-998388E8B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6EB4BC-D5B6-4BF6-83E6-8903B44BE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8E8D7-C9F7-4917-BEA9-C3F8EE6D5DAD}" type="datetimeFigureOut">
              <a:rPr lang="es-CO" smtClean="0"/>
              <a:t>14/11/2023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3E9BD9-69E4-4A93-8696-BFBAAAA02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4305A6-2D63-4C7C-A549-FD40C7F1E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94E32-30BD-4791-B7F8-5C024234EE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584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23086-0AB8-4234-87AA-749C29F9EE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Files</a:t>
            </a:r>
          </a:p>
        </p:txBody>
      </p:sp>
    </p:spTree>
    <p:extLst>
      <p:ext uri="{BB962C8B-B14F-4D97-AF65-F5344CB8AC3E}">
        <p14:creationId xmlns:p14="http://schemas.microsoft.com/office/powerpoint/2010/main" val="170972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3E0FA58-F31F-4012-B16B-29BF651CEFAE}"/>
              </a:ext>
            </a:extLst>
          </p:cNvPr>
          <p:cNvSpPr txBox="1"/>
          <p:nvPr/>
        </p:nvSpPr>
        <p:spPr>
          <a:xfrm>
            <a:off x="87199" y="117693"/>
            <a:ext cx="118377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// open file </a:t>
            </a:r>
            <a:r>
              <a:rPr lang="es-CO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for</a:t>
            </a:r>
            <a:r>
              <a:rPr lang="es-CO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reading</a:t>
            </a:r>
            <a:endParaRPr lang="es-CO" sz="14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400" dirty="0">
                <a:solidFill>
                  <a:srgbClr val="2B91AF"/>
                </a:solidFill>
                <a:latin typeface="Cascadia Mono" panose="020B0609020000020004" pitchFamily="49" charset="0"/>
              </a:rPr>
              <a:t>FILE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 *</a:t>
            </a:r>
            <a:r>
              <a:rPr lang="en-US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inputFile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fopen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"data.txt"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); </a:t>
            </a:r>
            <a:r>
              <a:rPr lang="en-US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// open the file and save </a:t>
            </a:r>
            <a:r>
              <a:rPr lang="en-US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datas</a:t>
            </a:r>
            <a:r>
              <a:rPr lang="en-US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 in a pointer </a:t>
            </a:r>
          </a:p>
          <a:p>
            <a:r>
              <a:rPr lang="es-CO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//FILE *</a:t>
            </a:r>
            <a:r>
              <a:rPr lang="es-CO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inputFile</a:t>
            </a:r>
            <a:r>
              <a:rPr lang="es-CO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 = </a:t>
            </a:r>
            <a:r>
              <a:rPr lang="es-CO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fopen</a:t>
            </a:r>
            <a:r>
              <a:rPr lang="es-CO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("GoogleSheets.csv", "r");</a:t>
            </a:r>
            <a:endParaRPr lang="es-CO" sz="14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ascadia Mono" panose="020B0609020000020004" pitchFamily="49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inputFile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 == </a:t>
            </a:r>
            <a:r>
              <a:rPr lang="en-US" sz="1400" dirty="0">
                <a:solidFill>
                  <a:srgbClr val="6F008A"/>
                </a:solidFill>
                <a:latin typeface="Cascadia Mono" panose="020B0609020000020004" pitchFamily="49" charset="0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 </a:t>
            </a:r>
            <a:r>
              <a:rPr lang="en-US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// in case there is not file with that name</a:t>
            </a:r>
            <a:endParaRPr lang="en-US" sz="14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"File open failed\n"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s-CO" sz="14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 (</a:t>
            </a:r>
            <a:r>
              <a:rPr lang="es-CO" sz="1400" dirty="0">
                <a:solidFill>
                  <a:srgbClr val="6F008A"/>
                </a:solidFill>
                <a:latin typeface="Cascadia Mono" panose="020B0609020000020004" pitchFamily="49" charset="0"/>
              </a:rPr>
              <a:t>EXIT_FAILURE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  <a:p>
            <a:endParaRPr lang="es-CO" sz="14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s-CO" sz="14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</a:t>
            </a:r>
            <a:r>
              <a:rPr lang="es-CO" sz="14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count</a:t>
            </a:r>
            <a:r>
              <a:rPr lang="es-CO" sz="14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</a:t>
            </a:r>
            <a:r>
              <a:rPr lang="es-CO" sz="14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lines</a:t>
            </a:r>
            <a:r>
              <a:rPr lang="es-CO" sz="14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in file</a:t>
            </a:r>
            <a:endParaRPr lang="es-CO" sz="14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while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(!</a:t>
            </a:r>
            <a:r>
              <a:rPr lang="en-US" sz="1400" dirty="0" err="1">
                <a:solidFill>
                  <a:srgbClr val="000000"/>
                </a:solidFill>
                <a:highlight>
                  <a:srgbClr val="00FFFF"/>
                </a:highlight>
                <a:latin typeface="Cascadia Mono" panose="020B0609020000020004" pitchFamily="49" charset="0"/>
              </a:rPr>
              <a:t>feof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inputFile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)) </a:t>
            </a:r>
            <a:r>
              <a:rPr lang="en-US" sz="14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feof</a:t>
            </a:r>
            <a:r>
              <a:rPr lang="en-US" sz="14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check if the end of the file has been reached, zero is false</a:t>
            </a:r>
            <a:endParaRPr lang="en-US" sz="14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{                        </a:t>
            </a:r>
            <a:r>
              <a:rPr lang="en-US" sz="14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//return nonzero if no end, zero if end, check line byline</a:t>
            </a:r>
            <a:endParaRPr lang="en-US" sz="14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fgets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currentLine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, </a:t>
            </a:r>
            <a:r>
              <a:rPr lang="en-US" sz="1400" dirty="0">
                <a:solidFill>
                  <a:srgbClr val="6F008A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MAX_STRING_LENGTH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inputFile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); </a:t>
            </a:r>
            <a:r>
              <a:rPr lang="en-US" sz="14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//reads a line from the specified stream and stores it into //the string pointed to by str</a:t>
            </a:r>
            <a:endParaRPr lang="en-US" sz="14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numLines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++; </a:t>
            </a:r>
            <a:r>
              <a:rPr lang="en-US" sz="14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//counter of lines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readed</a:t>
            </a:r>
            <a:endParaRPr lang="en-US" sz="14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s-CO" sz="14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}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02976A-3CE9-4F82-B4B8-D1CFBE55E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32" y="4005915"/>
            <a:ext cx="11339543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4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31C3DA0-24E9-47BE-A556-29FE3382D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7579"/>
            <a:ext cx="9913676" cy="46994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2A3527-7733-4D91-B4D0-F95FBABB1FEC}"/>
              </a:ext>
            </a:extLst>
          </p:cNvPr>
          <p:cNvSpPr txBox="1"/>
          <p:nvPr/>
        </p:nvSpPr>
        <p:spPr>
          <a:xfrm>
            <a:off x="0" y="0"/>
            <a:ext cx="1211344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count</a:t>
            </a:r>
            <a:r>
              <a:rPr lang="es-CO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lines</a:t>
            </a:r>
            <a:r>
              <a:rPr lang="es-CO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 in file</a:t>
            </a:r>
            <a:endParaRPr lang="es-CO" sz="14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ascadia Mono" panose="020B0609020000020004" pitchFamily="49" charset="0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 (!</a:t>
            </a:r>
            <a:r>
              <a:rPr lang="en-US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feof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inputFile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)) </a:t>
            </a:r>
            <a:r>
              <a:rPr lang="en-US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//</a:t>
            </a:r>
            <a:r>
              <a:rPr lang="en-US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feof</a:t>
            </a:r>
            <a:r>
              <a:rPr lang="en-US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 check if the end of the file has been reached, zero is false</a:t>
            </a:r>
            <a:endParaRPr lang="en-US" sz="14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{                        </a:t>
            </a:r>
            <a:r>
              <a:rPr lang="en-US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//return nonzero if no end, zero if end, check line byline</a:t>
            </a:r>
            <a:endParaRPr lang="en-US" sz="14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fgets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currentLine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1400" dirty="0">
                <a:solidFill>
                  <a:srgbClr val="6F008A"/>
                </a:solidFill>
                <a:latin typeface="Cascadia Mono" panose="020B0609020000020004" pitchFamily="49" charset="0"/>
              </a:rPr>
              <a:t>MAX_STRING_LENGTH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inputFile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); </a:t>
            </a:r>
            <a:r>
              <a:rPr lang="en-US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//reads a line from the specified stream and stores it into the //string pointed to by str</a:t>
            </a:r>
            <a:endParaRPr lang="en-US" sz="14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numLines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++; </a:t>
            </a:r>
            <a:r>
              <a:rPr lang="en-US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//counter of lines </a:t>
            </a:r>
            <a:r>
              <a:rPr lang="en-US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readed</a:t>
            </a:r>
            <a:endParaRPr lang="en-US" sz="14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s-CO" sz="1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E752B7-768D-4794-BD4D-461D8ACE4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833" y="1600438"/>
            <a:ext cx="5825167" cy="347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3EE5D8-BB88-4E56-B830-E99DB5B48226}"/>
              </a:ext>
            </a:extLst>
          </p:cNvPr>
          <p:cNvSpPr txBox="1"/>
          <p:nvPr/>
        </p:nvSpPr>
        <p:spPr>
          <a:xfrm>
            <a:off x="148864" y="856677"/>
            <a:ext cx="118942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rewind file and read in data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rewind(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inputFile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); </a:t>
            </a:r>
            <a:r>
              <a:rPr lang="en-US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set the pointer in the beginning of the </a:t>
            </a:r>
            <a:r>
              <a:rPr lang="en-US" sz="18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inputfile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</a:t>
            </a:r>
            <a:r>
              <a:rPr lang="es-CO" sz="18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Student</a:t>
            </a:r>
            <a:r>
              <a:rPr lang="es-CO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students</a:t>
            </a:r>
            <a:r>
              <a:rPr lang="es-CO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[</a:t>
            </a:r>
            <a:r>
              <a:rPr lang="es-CO" sz="18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numLines</a:t>
            </a:r>
            <a:r>
              <a:rPr lang="es-CO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];</a:t>
            </a:r>
            <a:endParaRPr lang="es-CO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Visual Studio users can't create arrays with sizes based on user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input because of the compiler Visual Studio uses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2B91A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Student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* students = malloc(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numLines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* </a:t>
            </a:r>
            <a:r>
              <a:rPr lang="en-US" sz="1800" dirty="0" err="1">
                <a:solidFill>
                  <a:srgbClr val="0000F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sizeof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</a:t>
            </a:r>
            <a:r>
              <a:rPr lang="en-US" sz="1800" dirty="0">
                <a:solidFill>
                  <a:srgbClr val="2B91A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Student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)); </a:t>
            </a:r>
            <a:r>
              <a:rPr lang="en-US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pointer to create an array, //number of lines per </a:t>
            </a:r>
            <a:r>
              <a:rPr lang="en-US" sz="18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sizeof</a:t>
            </a:r>
            <a:r>
              <a:rPr lang="en-US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in bytes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nn-NO" sz="1800" dirty="0">
                <a:solidFill>
                  <a:srgbClr val="0000F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for</a:t>
            </a:r>
            <a:r>
              <a:rPr lang="nn-NO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(</a:t>
            </a:r>
            <a:r>
              <a:rPr lang="nn-NO" sz="1800" dirty="0">
                <a:solidFill>
                  <a:srgbClr val="0000F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int</a:t>
            </a:r>
            <a:r>
              <a:rPr lang="nn-NO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i = 0; i &lt; numLines; i++)</a:t>
            </a:r>
          </a:p>
          <a:p>
            <a:r>
              <a:rPr lang="es-CO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{</a:t>
            </a:r>
          </a:p>
          <a:p>
            <a:r>
              <a:rPr lang="en-US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fgets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currentLine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, </a:t>
            </a:r>
            <a:r>
              <a:rPr lang="en-US" sz="1800" dirty="0">
                <a:solidFill>
                  <a:srgbClr val="6F008A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MAX_STRING_LENGTH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inputFile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); </a:t>
            </a:r>
            <a:r>
              <a:rPr lang="en-US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see line of the text in string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n-US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getStudentFromString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currentLine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, &amp;students[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]); </a:t>
            </a:r>
            <a:r>
              <a:rPr lang="en-US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see function end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}</a:t>
            </a:r>
          </a:p>
          <a:p>
            <a:endParaRPr lang="es-CO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close file close the streaming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fclose</a:t>
            </a:r>
            <a:r>
              <a:rPr lang="es-CO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inputFile</a:t>
            </a:r>
            <a:r>
              <a:rPr lang="es-CO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);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39E667-BC8E-4B17-9476-1D2DD86BD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7662"/>
            <a:ext cx="11667231" cy="2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BFB003-2A91-4D15-9A01-75E65A837E35}"/>
              </a:ext>
            </a:extLst>
          </p:cNvPr>
          <p:cNvSpPr txBox="1"/>
          <p:nvPr/>
        </p:nvSpPr>
        <p:spPr>
          <a:xfrm>
            <a:off x="831915" y="565136"/>
            <a:ext cx="859488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* Extracts student data from the given string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void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getStudentFromString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string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[], </a:t>
            </a:r>
            <a:r>
              <a:rPr lang="es-CO" sz="1800" dirty="0" err="1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*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student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endParaRPr lang="es-CO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endParaRPr lang="es-CO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436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036B42-5672-4107-9773-7ED88375EED5}"/>
              </a:ext>
            </a:extLst>
          </p:cNvPr>
          <p:cNvSpPr txBox="1"/>
          <p:nvPr/>
        </p:nvSpPr>
        <p:spPr>
          <a:xfrm>
            <a:off x="200319" y="431724"/>
            <a:ext cx="115077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getStudentFromString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[], </a:t>
            </a:r>
            <a:r>
              <a:rPr lang="en-US" sz="1800" dirty="0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*</a:t>
            </a:r>
            <a:r>
              <a:rPr lang="en-US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student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 </a:t>
            </a:r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to obtain the information of students to put in structure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                          </a:t>
            </a:r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declare </a:t>
            </a:r>
            <a:r>
              <a:rPr lang="en-US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arg</a:t>
            </a:r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a char string, call structure student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find first comma index, return no find first comma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commaIndex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-1;</a:t>
            </a: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*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result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</a:t>
            </a:r>
            <a:r>
              <a:rPr lang="es-CO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NULL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result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strchr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string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','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*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stringStart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&amp;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string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[0];</a:t>
            </a: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commaIndex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result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-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stringStart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42210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B4B4BF6-5EB5-4046-8ACF-19729D3C2FCF}"/>
              </a:ext>
            </a:extLst>
          </p:cNvPr>
          <p:cNvSpPr txBox="1"/>
          <p:nvPr/>
        </p:nvSpPr>
        <p:spPr>
          <a:xfrm>
            <a:off x="69130" y="344725"/>
            <a:ext cx="1212287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extract student number from string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char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numberString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[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commaIndex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+ 1];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Visual Studio users can't create arrays with sizes determined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at run time because of the compiler Visual Studio uses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* 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numberString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= malloc((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commaIndex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+ 1) * </a:t>
            </a:r>
            <a:r>
              <a:rPr lang="en-US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));</a:t>
            </a:r>
          </a:p>
          <a:p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strncpy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numberString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6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string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commaIndex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numberString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[</a:t>
            </a:r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commaIndex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] = 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'\0'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n-US" sz="1600" dirty="0">
                <a:solidFill>
                  <a:srgbClr val="808080"/>
                </a:solidFill>
                <a:latin typeface="Cascadia Mono" panose="020B0609020000020004" pitchFamily="49" charset="0"/>
              </a:rPr>
              <a:t>student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-&gt;number = 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atoi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numberString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); </a:t>
            </a:r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//pointer to student structure, convert data to integer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find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second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comma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index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808080"/>
                </a:solidFill>
                <a:latin typeface="Cascadia Mono" panose="020B06090200000200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= &amp;</a:t>
            </a:r>
            <a:r>
              <a:rPr lang="en-US" sz="1600" dirty="0">
                <a:solidFill>
                  <a:srgbClr val="808080"/>
                </a:solidFill>
                <a:latin typeface="Cascadia Mono" panose="020B06090200000200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[0] + 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commaIndex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+ 1; </a:t>
            </a:r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string is pointing to first </a:t>
            </a:r>
            <a:r>
              <a:rPr lang="en-US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nuber</a:t>
            </a:r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of percent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result = 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strchr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latin typeface="Cascadia Mono" panose="020B06090200000200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','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); </a:t>
            </a:r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//identify the position of the second comma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stringStart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= &amp;</a:t>
            </a:r>
            <a:r>
              <a:rPr lang="es-CO" sz="16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string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[0];</a:t>
            </a:r>
          </a:p>
          <a:p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commaIndex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= </a:t>
            </a:r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result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- </a:t>
            </a:r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stringStart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extract student percent from string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char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percentString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[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commaIndex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+ 1];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Visual Studio users can't create arrays with sizes determined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at run time because of the compiler Visual Studio uses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* 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percentString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= malloc((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commaIndex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+ 1) * </a:t>
            </a:r>
            <a:r>
              <a:rPr lang="en-US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));</a:t>
            </a:r>
          </a:p>
          <a:p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strncpy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percentString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6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string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commaIndex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percentString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[</a:t>
            </a:r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commaIndex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] = 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'\0'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n-US" sz="1600" dirty="0">
                <a:solidFill>
                  <a:srgbClr val="808080"/>
                </a:solidFill>
                <a:latin typeface="Cascadia Mono" panose="020B0609020000020004" pitchFamily="49" charset="0"/>
              </a:rPr>
              <a:t>student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-&gt;percent = 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atof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percentString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//pointer to student structure, convert data to float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593785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D90C25-F227-4DD8-95C8-C1D9E17631DB}"/>
              </a:ext>
            </a:extLst>
          </p:cNvPr>
          <p:cNvSpPr txBox="1"/>
          <p:nvPr/>
        </p:nvSpPr>
        <p:spPr>
          <a:xfrm>
            <a:off x="232135" y="1997839"/>
            <a:ext cx="117277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extract student grade from string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student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-&gt;grade = </a:t>
            </a:r>
            <a:r>
              <a:rPr lang="en-US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[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commaIndex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+ 1];</a:t>
            </a:r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//pointer to student structure, string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free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memory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free(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numberString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free memory used by malloc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numberString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</a:t>
            </a:r>
            <a:r>
              <a:rPr lang="es-CO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NULL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free(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percentString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free memory used by malloc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percentString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</a:t>
            </a:r>
            <a:r>
              <a:rPr lang="es-CO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NULL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CA7C6C-C39F-47DF-9D4C-591AFC412E1F}"/>
              </a:ext>
            </a:extLst>
          </p:cNvPr>
          <p:cNvSpPr txBox="1"/>
          <p:nvPr/>
        </p:nvSpPr>
        <p:spPr>
          <a:xfrm>
            <a:off x="405353" y="5571241"/>
            <a:ext cx="1067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End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function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3139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2EDBF17-DF3C-4AFA-88DB-126126BDE8E0}"/>
              </a:ext>
            </a:extLst>
          </p:cNvPr>
          <p:cNvSpPr txBox="1"/>
          <p:nvPr/>
        </p:nvSpPr>
        <p:spPr>
          <a:xfrm>
            <a:off x="0" y="897086"/>
            <a:ext cx="113215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* students = malloc(</a:t>
            </a:r>
            <a:r>
              <a:rPr lang="en-US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numLines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* </a:t>
            </a:r>
            <a:r>
              <a:rPr lang="en-US" sz="12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sizeof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200" dirty="0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)); </a:t>
            </a:r>
            <a:r>
              <a:rPr lang="en-US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 pointer to create an array, number of lines per </a:t>
            </a:r>
            <a:r>
              <a:rPr lang="en-US" sz="12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sizeof</a:t>
            </a:r>
            <a:r>
              <a:rPr lang="en-US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 in bytes</a:t>
            </a:r>
            <a:endParaRPr 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nn-NO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for</a:t>
            </a:r>
            <a:r>
              <a:rPr lang="nn-N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(</a:t>
            </a:r>
            <a:r>
              <a:rPr lang="nn-NO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nn-N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i = 0; i &lt; numLines; i++)</a:t>
            </a:r>
          </a:p>
          <a:p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fgets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currentLine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1200" dirty="0">
                <a:solidFill>
                  <a:srgbClr val="6F008A"/>
                </a:solidFill>
                <a:latin typeface="Cascadia Mono" panose="020B0609020000020004" pitchFamily="49" charset="0"/>
              </a:rPr>
              <a:t>MAX_STRING_LENGTH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inputFile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); </a:t>
            </a:r>
            <a:r>
              <a:rPr lang="en-US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 see line 44</a:t>
            </a:r>
            <a:endParaRPr 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getStudentFromString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currentLine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 &amp;students[</a:t>
            </a:r>
            <a:r>
              <a:rPr lang="en-US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]); </a:t>
            </a:r>
            <a:r>
              <a:rPr lang="en-US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 see function line 84</a:t>
            </a:r>
            <a:endParaRPr 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  <a:p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close file close the streaming</a:t>
            </a:r>
            <a:endParaRPr lang="en-US" sz="12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s-CO" sz="12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fclose</a:t>
            </a:r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</a:t>
            </a:r>
            <a:r>
              <a:rPr lang="es-CO" sz="12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inputFile</a:t>
            </a:r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);</a:t>
            </a:r>
          </a:p>
          <a:p>
            <a:endParaRPr lang="es-CO" sz="12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s-CO" sz="12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</a:t>
            </a:r>
            <a:r>
              <a:rPr lang="es-CO" sz="12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print</a:t>
            </a:r>
            <a:r>
              <a:rPr lang="es-CO" sz="12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</a:t>
            </a:r>
            <a:r>
              <a:rPr lang="es-CO" sz="12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student</a:t>
            </a:r>
            <a:r>
              <a:rPr lang="es-CO" sz="12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data</a:t>
            </a:r>
            <a:endParaRPr lang="es-CO" sz="12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s-CO" sz="12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</a:t>
            </a:r>
            <a:r>
              <a:rPr lang="es-CO" sz="12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for</a:t>
            </a:r>
            <a:r>
              <a:rPr lang="es-CO" sz="12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(</a:t>
            </a:r>
            <a:r>
              <a:rPr lang="es-CO" sz="12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int</a:t>
            </a:r>
            <a:r>
              <a:rPr lang="es-CO" sz="12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i = 0; i &lt; </a:t>
            </a:r>
            <a:r>
              <a:rPr lang="es-CO" sz="12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sizeof</a:t>
            </a:r>
            <a:r>
              <a:rPr lang="es-CO" sz="12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</a:t>
            </a:r>
            <a:r>
              <a:rPr lang="es-CO" sz="12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students</a:t>
            </a:r>
            <a:r>
              <a:rPr lang="es-CO" sz="12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) / </a:t>
            </a:r>
            <a:r>
              <a:rPr lang="es-CO" sz="12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sizeof</a:t>
            </a:r>
            <a:r>
              <a:rPr lang="es-CO" sz="12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</a:t>
            </a:r>
            <a:r>
              <a:rPr lang="es-CO" sz="12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students</a:t>
            </a:r>
            <a:r>
              <a:rPr lang="es-CO" sz="12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[0]); i++)</a:t>
            </a:r>
            <a:endParaRPr lang="es-CO" sz="12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for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= 0;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&lt;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numLines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;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++)  </a:t>
            </a:r>
            <a:r>
              <a:rPr lang="en-US" sz="12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read the structure data</a:t>
            </a:r>
            <a:endParaRPr lang="en-US" sz="12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{</a:t>
            </a:r>
          </a:p>
          <a:p>
            <a:r>
              <a:rPr lang="nn-N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printf(</a:t>
            </a:r>
            <a:r>
              <a:rPr lang="nn-NO" sz="1200" dirty="0">
                <a:solidFill>
                  <a:srgbClr val="A31515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"Student %d\n"</a:t>
            </a:r>
            <a:r>
              <a:rPr lang="nn-N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, i + 1);</a:t>
            </a: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printf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</a:t>
            </a:r>
            <a:r>
              <a:rPr lang="en-US" sz="1200" dirty="0">
                <a:solidFill>
                  <a:srgbClr val="A31515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"%09d\n"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, students[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].number);</a:t>
            </a: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printf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</a:t>
            </a:r>
            <a:r>
              <a:rPr lang="en-US" sz="1200" dirty="0">
                <a:solidFill>
                  <a:srgbClr val="A31515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"%.2f\n"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, students[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].percent);</a:t>
            </a:r>
          </a:p>
          <a:p>
            <a:r>
              <a:rPr lang="es-CO" sz="12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printf</a:t>
            </a:r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</a:t>
            </a:r>
            <a:r>
              <a:rPr lang="es-CO" sz="1200" dirty="0">
                <a:solidFill>
                  <a:srgbClr val="A31515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"%c\n"</a:t>
            </a:r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, </a:t>
            </a:r>
            <a:r>
              <a:rPr lang="es-CO" sz="12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students</a:t>
            </a:r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[i].grade);</a:t>
            </a:r>
          </a:p>
          <a:p>
            <a:r>
              <a:rPr lang="es-CO" sz="12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printf</a:t>
            </a:r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</a:t>
            </a:r>
            <a:r>
              <a:rPr lang="es-CO" sz="1200" dirty="0">
                <a:solidFill>
                  <a:srgbClr val="A31515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"\n"</a:t>
            </a:r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);</a:t>
            </a:r>
          </a:p>
          <a:p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}</a:t>
            </a:r>
          </a:p>
          <a:p>
            <a:endParaRPr lang="es-CO" sz="12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s-CO" sz="12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free </a:t>
            </a:r>
            <a:r>
              <a:rPr lang="es-CO" sz="12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memory</a:t>
            </a:r>
            <a:endParaRPr lang="es-CO" sz="12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free(</a:t>
            </a:r>
            <a:r>
              <a:rPr lang="es-CO" sz="12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students</a:t>
            </a:r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);</a:t>
            </a:r>
          </a:p>
          <a:p>
            <a:r>
              <a:rPr lang="es-CO" sz="12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students</a:t>
            </a:r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= </a:t>
            </a:r>
            <a:r>
              <a:rPr lang="es-CO" sz="1200" dirty="0">
                <a:solidFill>
                  <a:srgbClr val="6F008A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NULL</a:t>
            </a:r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;</a:t>
            </a:r>
          </a:p>
          <a:p>
            <a:endParaRPr lang="es-CO" sz="12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s-CO" sz="1200" dirty="0" err="1">
                <a:solidFill>
                  <a:srgbClr val="0000F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return</a:t>
            </a:r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(</a:t>
            </a:r>
            <a:r>
              <a:rPr lang="es-CO" sz="1200" dirty="0">
                <a:solidFill>
                  <a:srgbClr val="6F008A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EXIT_SUCCESS</a:t>
            </a:r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);</a:t>
            </a:r>
          </a:p>
          <a:p>
            <a:r>
              <a:rPr lang="es-CO" sz="12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D649FA-E9D4-4292-85CE-C3D015AE91E3}"/>
              </a:ext>
            </a:extLst>
          </p:cNvPr>
          <p:cNvSpPr txBox="1"/>
          <p:nvPr/>
        </p:nvSpPr>
        <p:spPr>
          <a:xfrm>
            <a:off x="1074656" y="0"/>
            <a:ext cx="922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Returning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main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520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0FED70-8D34-48AB-AC70-8DEF81B4D65A}"/>
              </a:ext>
            </a:extLst>
          </p:cNvPr>
          <p:cNvSpPr txBox="1"/>
          <p:nvPr/>
        </p:nvSpPr>
        <p:spPr>
          <a:xfrm>
            <a:off x="0" y="0"/>
            <a:ext cx="6094428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808080"/>
                </a:solidFill>
                <a:latin typeface="Cascadia Mono" panose="020B0609020000020004" pitchFamily="49" charset="0"/>
              </a:rPr>
              <a:t>#define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700" dirty="0">
                <a:solidFill>
                  <a:srgbClr val="6F008A"/>
                </a:solidFill>
                <a:latin typeface="Cascadia Mono" panose="020B0609020000020004" pitchFamily="49" charset="0"/>
              </a:rPr>
              <a:t>_CRT_SECURE_NO_WARNINGS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7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stdio.h</a:t>
            </a:r>
            <a:r>
              <a:rPr lang="es-CO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7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stdlib.h</a:t>
            </a:r>
            <a:r>
              <a:rPr lang="es-CO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n-US" sz="7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string.h</a:t>
            </a:r>
            <a:r>
              <a:rPr lang="en-US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for using strings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808080"/>
                </a:solidFill>
                <a:latin typeface="Cascadia Mono" panose="020B0609020000020004" pitchFamily="49" charset="0"/>
              </a:rPr>
              <a:t>#define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700" dirty="0">
                <a:solidFill>
                  <a:srgbClr val="6F008A"/>
                </a:solidFill>
                <a:latin typeface="Cascadia Mono" panose="020B0609020000020004" pitchFamily="49" charset="0"/>
              </a:rPr>
              <a:t>MAX_STRING_LENGTH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100 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no more than 100 characters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0000FF"/>
                </a:solidFill>
                <a:latin typeface="Cascadia Mono" panose="020B0609020000020004" pitchFamily="49" charset="0"/>
              </a:rPr>
              <a:t>typedef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700" dirty="0">
                <a:solidFill>
                  <a:srgbClr val="0000FF"/>
                </a:solidFill>
                <a:latin typeface="Cascadia Mono" panose="020B0609020000020004" pitchFamily="49" charset="0"/>
              </a:rPr>
              <a:t>struct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700" dirty="0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700" dirty="0" err="1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; 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//classical structure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struct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700" dirty="0" err="1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7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number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7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float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percent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7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grade;</a:t>
            </a:r>
          </a:p>
          <a:p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};</a:t>
            </a:r>
          </a:p>
          <a:p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void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getStudentFromString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7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7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string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[], </a:t>
            </a:r>
            <a:r>
              <a:rPr lang="es-CO" sz="700" dirty="0" err="1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*</a:t>
            </a:r>
            <a:r>
              <a:rPr lang="es-CO" sz="7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student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); </a:t>
            </a:r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function</a:t>
            </a:r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prototype</a:t>
            </a:r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* Reads student data from a file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*/</a:t>
            </a:r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7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7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7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7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700" dirty="0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currentLine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[</a:t>
            </a:r>
            <a:r>
              <a:rPr lang="en-US" sz="700" dirty="0">
                <a:solidFill>
                  <a:srgbClr val="6F008A"/>
                </a:solidFill>
                <a:latin typeface="Cascadia Mono" panose="020B0609020000020004" pitchFamily="49" charset="0"/>
              </a:rPr>
              <a:t>MAX_STRING_LENGTH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]; 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array no more than 100 characters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numLines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= 0; 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counter number of lines in the file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open file </a:t>
            </a:r>
            <a:r>
              <a:rPr lang="es-CO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for</a:t>
            </a:r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reading</a:t>
            </a:r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2B91AF"/>
                </a:solidFill>
                <a:latin typeface="Cascadia Mono" panose="020B0609020000020004" pitchFamily="49" charset="0"/>
              </a:rPr>
              <a:t>FILE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*</a:t>
            </a:r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inputFile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= </a:t>
            </a:r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fopen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"data.txt"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"r"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); 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open the file and save </a:t>
            </a:r>
            <a:r>
              <a:rPr lang="en-US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datas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 in a pointer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//FILE *</a:t>
            </a:r>
            <a:r>
              <a:rPr lang="es-CO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inputFile</a:t>
            </a:r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 = </a:t>
            </a:r>
            <a:r>
              <a:rPr lang="es-CO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fopen</a:t>
            </a:r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("GoogleSheets.csv", "r");</a:t>
            </a:r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0000FF"/>
                </a:solidFill>
                <a:latin typeface="Cascadia Mono" panose="020B0609020000020004" pitchFamily="49" charset="0"/>
              </a:rPr>
              <a:t>if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(</a:t>
            </a:r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inputFile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== </a:t>
            </a:r>
            <a:r>
              <a:rPr lang="en-US" sz="700" dirty="0">
                <a:solidFill>
                  <a:srgbClr val="6F008A"/>
                </a:solidFill>
                <a:latin typeface="Cascadia Mono" panose="020B0609020000020004" pitchFamily="49" charset="0"/>
              </a:rPr>
              <a:t>NULL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) 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in case there is not file with that name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700" dirty="0">
                <a:solidFill>
                  <a:srgbClr val="A31515"/>
                </a:solidFill>
                <a:latin typeface="Cascadia Mono" panose="020B0609020000020004" pitchFamily="49" charset="0"/>
              </a:rPr>
              <a:t>"File open failed\n"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s-CO" sz="7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(</a:t>
            </a:r>
            <a:r>
              <a:rPr lang="es-CO" sz="700" dirty="0">
                <a:solidFill>
                  <a:srgbClr val="6F008A"/>
                </a:solidFill>
                <a:latin typeface="Cascadia Mono" panose="020B0609020000020004" pitchFamily="49" charset="0"/>
              </a:rPr>
              <a:t>EXIT_FAILURE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  <a:p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count</a:t>
            </a:r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lines</a:t>
            </a:r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 in file</a:t>
            </a:r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0000FF"/>
                </a:solidFill>
                <a:latin typeface="Cascadia Mono" panose="020B0609020000020004" pitchFamily="49" charset="0"/>
              </a:rPr>
              <a:t>while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(!</a:t>
            </a:r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feof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inputFile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)) 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</a:t>
            </a:r>
            <a:r>
              <a:rPr lang="en-US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feof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 check if the end of the file has been reached, zero is false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{                        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//return nonzero if no end, zero if end, check line byline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fgets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currentLine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700" dirty="0">
                <a:solidFill>
                  <a:srgbClr val="6F008A"/>
                </a:solidFill>
                <a:latin typeface="Cascadia Mono" panose="020B0609020000020004" pitchFamily="49" charset="0"/>
              </a:rPr>
              <a:t>MAX_STRING_LENGTH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inputFile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); 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//reads a line from the specified stream and stores it into the string pointed to by str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numLines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++; 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//counter of lines </a:t>
            </a:r>
            <a:r>
              <a:rPr lang="en-US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readed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  <a:p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rewind file and read in data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rewind(</a:t>
            </a:r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inputFile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); 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set the pointer in the beginning of the </a:t>
            </a:r>
            <a:r>
              <a:rPr lang="en-US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inputfile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</a:t>
            </a:r>
            <a:r>
              <a:rPr lang="es-CO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Student</a:t>
            </a:r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students</a:t>
            </a:r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[</a:t>
            </a:r>
            <a:r>
              <a:rPr lang="es-CO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numLines</a:t>
            </a:r>
            <a:r>
              <a:rPr lang="es-CO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];</a:t>
            </a:r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Visual Studio users can't create arrays with sizes based on user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input because of the compiler Visual Studio uses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* students = malloc(</a:t>
            </a:r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numLines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* </a:t>
            </a:r>
            <a:r>
              <a:rPr lang="en-US" sz="7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sizeof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700" dirty="0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)); 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pointer to create an array, number of lines per </a:t>
            </a:r>
            <a:r>
              <a:rPr lang="en-US" sz="7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sizeof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 in bytes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nn-NO" sz="700" dirty="0">
                <a:solidFill>
                  <a:srgbClr val="0000FF"/>
                </a:solidFill>
                <a:latin typeface="Cascadia Mono" panose="020B0609020000020004" pitchFamily="49" charset="0"/>
              </a:rPr>
              <a:t>for</a:t>
            </a:r>
            <a:r>
              <a:rPr lang="nn-N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(</a:t>
            </a:r>
            <a:r>
              <a:rPr lang="nn-NO" sz="7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nn-N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 i = 0; i &lt; numLines; i++)</a:t>
            </a:r>
          </a:p>
          <a:p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fgets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currentLine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700" dirty="0">
                <a:solidFill>
                  <a:srgbClr val="6F008A"/>
                </a:solidFill>
                <a:latin typeface="Cascadia Mono" panose="020B0609020000020004" pitchFamily="49" charset="0"/>
              </a:rPr>
              <a:t>MAX_STRING_LENGTH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inputFile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); 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see line 44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getStudentFromString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currentLine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, &amp;students[</a:t>
            </a:r>
            <a:r>
              <a:rPr lang="en-US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</a:t>
            </a:r>
            <a:r>
              <a:rPr lang="en-US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]); </a:t>
            </a:r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see function line 84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  <a:p>
            <a:endParaRPr lang="es-CO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700" dirty="0">
                <a:solidFill>
                  <a:srgbClr val="008000"/>
                </a:solidFill>
                <a:latin typeface="Cascadia Mono" panose="020B0609020000020004" pitchFamily="49" charset="0"/>
              </a:rPr>
              <a:t>// close file close the streaming</a:t>
            </a:r>
            <a:endParaRPr lang="en-US" sz="7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fclose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7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inputFile</a:t>
            </a:r>
            <a:r>
              <a:rPr lang="es-CO" sz="7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endParaRPr lang="es-CO" sz="900" dirty="0">
              <a:solidFill>
                <a:srgbClr val="000000"/>
              </a:solidFill>
              <a:latin typeface="Cascadia Mono" panose="020B0609020000020004" pitchFamily="49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34A9AB-6487-410E-A40A-7D708FDCBD46}"/>
              </a:ext>
            </a:extLst>
          </p:cNvPr>
          <p:cNvSpPr txBox="1"/>
          <p:nvPr/>
        </p:nvSpPr>
        <p:spPr>
          <a:xfrm>
            <a:off x="6094428" y="0"/>
            <a:ext cx="6094428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print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student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data</a:t>
            </a: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for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(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int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i = 0; i &lt;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sizeof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students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) /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sizeof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students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[0]); i++)</a:t>
            </a: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for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(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int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i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= 0;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i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&lt;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numLines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;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i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++) 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read the structure data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printf(</a:t>
            </a:r>
            <a:r>
              <a:rPr kumimoji="0" lang="nn-NO" sz="700" b="0" i="0" u="none" strike="noStrike" kern="120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"Student %d\n"</a:t>
            </a:r>
            <a:r>
              <a:rPr kumimoji="0" lang="nn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, i + 1);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printf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"%09d\n"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, students[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i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].number);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printf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"%.2f\n"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, students[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i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].percent);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printf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"%c\n"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,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students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[i].grade);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printf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"\n"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free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memory</a:t>
            </a: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free(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students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students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= 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6F008A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NULL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return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(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6F008A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EXIT_SUCCESS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/*</a:t>
            </a: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* Extracts student data from the given string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*/</a:t>
            </a: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void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getStudentFromString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char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string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[],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2B91A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Student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*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student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)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to obtain the information of students to put in structure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{                         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declare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arg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a char string, call structure student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find first comma index, return no find first comma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int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commaIndex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= -1;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char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*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result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= 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6F008A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NULL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result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=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strchr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string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, 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','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char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*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stringStart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= &amp;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string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[0];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commaIndex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=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result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-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stringStart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extract student number from string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char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numberString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[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commaIndex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+ 1];</a:t>
            </a: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Visual Studio users can't create arrays with sizes determined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at run time because of the compiler Visual Studio uses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char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*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numberString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= malloc((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commaIndex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+ 1) *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sizeof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char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strncpy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numberString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,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string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,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commaIndex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numberString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[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commaIndex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] = 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'\0'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student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-&gt;number =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atoi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numberString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);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//pointer to student structure, convert data to integer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find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second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comma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index</a:t>
            </a: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string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= &amp;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string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[0] +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commaIndex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+ 1;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string is pointing to first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nuber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of percent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result =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strchr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string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,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','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);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//identify the position of the second comma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stringStart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= &amp;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string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[0];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commaIndex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=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result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-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stringStart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extract student percent from string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char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percentString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[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commaIndex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+ 1];</a:t>
            </a: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Visual Studio users can't create arrays with sizes determined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at run time because of the compiler Visual Studio uses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char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*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percentString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= malloc((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commaIndex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+ 1) *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sizeof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char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));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strncpy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percentString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,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string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,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commaIndex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percentString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[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commaIndex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] = 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'\0'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student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-&gt;percent =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atof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(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percentString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);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//pointer to student structure, convert data to float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extract student grade from string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student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-&gt;grade =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string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[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commaIndex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+ 1];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//pointer to student structure, string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free </a:t>
            </a: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memory</a:t>
            </a: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free(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numberString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);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free memory used by malloc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numberString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= 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6F008A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NULL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free(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percentString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);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// free memory used by malloc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scadia Mono" panose="020B06090200000200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percentString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 = 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6F008A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NULL</a:t>
            </a: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cadia Mono" panose="020B0609020000020004" pitchFamily="49" charset="0"/>
                <a:ea typeface="+mn-ea"/>
                <a:cs typeface="+mn-cs"/>
              </a:rPr>
              <a:t>}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8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61C4CB-3228-4AF2-8B08-EBFDD77BA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8908" cy="58069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A0412BB-C350-4B45-9EA7-4D0C947CE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122" y="0"/>
            <a:ext cx="6088908" cy="57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1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56A824-DD0F-4642-917D-59348FF62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184" y="178788"/>
            <a:ext cx="5913632" cy="65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7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C70C38-B1AB-48F3-9F6B-6B9ABF124ECF}"/>
              </a:ext>
            </a:extLst>
          </p:cNvPr>
          <p:cNvSpPr txBox="1"/>
          <p:nvPr/>
        </p:nvSpPr>
        <p:spPr>
          <a:xfrm>
            <a:off x="0" y="267101"/>
            <a:ext cx="11642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B91AF"/>
                </a:solidFill>
                <a:latin typeface="Cascadia Mono" panose="020B0609020000020004" pitchFamily="49" charset="0"/>
              </a:rPr>
              <a:t>FILE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*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inputFile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fopen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"data.txt"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"r"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); </a:t>
            </a:r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open the file and save </a:t>
            </a:r>
            <a:r>
              <a:rPr lang="en-US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datas</a:t>
            </a:r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in a pointer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2B91AF"/>
                </a:solidFill>
                <a:latin typeface="Cascadia Mono" panose="020B0609020000020004" pitchFamily="49" charset="0"/>
              </a:rPr>
              <a:t>FILE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*</a:t>
            </a:r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inputFile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= </a:t>
            </a:r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fopen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"GoogleSheets.csv"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"r"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  <a:endParaRPr lang="es-CO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AE74C8-2B71-4403-9CFF-407046542B11}"/>
              </a:ext>
            </a:extLst>
          </p:cNvPr>
          <p:cNvSpPr txBox="1"/>
          <p:nvPr/>
        </p:nvSpPr>
        <p:spPr>
          <a:xfrm>
            <a:off x="0" y="1017677"/>
            <a:ext cx="1219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Los archivos CSV (</a:t>
            </a:r>
            <a:r>
              <a:rPr lang="es-ES" sz="1600" dirty="0" err="1"/>
              <a:t>Comma-Separated</a:t>
            </a:r>
            <a:r>
              <a:rPr lang="es-ES" sz="1600" dirty="0"/>
              <a:t> </a:t>
            </a:r>
            <a:r>
              <a:rPr lang="es-ES" sz="1600" dirty="0" err="1"/>
              <a:t>Values</a:t>
            </a:r>
            <a:r>
              <a:rPr lang="es-ES" sz="1600" dirty="0"/>
              <a:t>) son un formato de archivo utilizado para almacenar datos tabulares en forma de texto plano. Son ampliamente utilizados en diversas aplicaciones y son fáciles de leer y escribir tanto para humanos como para máquinas.</a:t>
            </a:r>
          </a:p>
          <a:p>
            <a:endParaRPr lang="es-ES" sz="1600" dirty="0"/>
          </a:p>
          <a:p>
            <a:r>
              <a:rPr lang="es-ES" sz="1600" dirty="0"/>
              <a:t>En un archivo CSV, los datos se organizan en filas y columnas. Cada línea del archivo representa una fila y los valores separados por comas o cualquier otro delimitador específico (como punto y coma o tabulación) representan los campos individuales dentro de esa fila.</a:t>
            </a:r>
          </a:p>
          <a:p>
            <a:endParaRPr lang="es-ES" sz="1600" dirty="0"/>
          </a:p>
          <a:p>
            <a:r>
              <a:rPr lang="es-ES" sz="1600" dirty="0"/>
              <a:t>Por ejemplo, considera el siguiente archivo CSV que almacena información sobre personas y sus edades:</a:t>
            </a:r>
          </a:p>
          <a:p>
            <a:endParaRPr lang="es-ES" sz="1600" dirty="0"/>
          </a:p>
          <a:p>
            <a:r>
              <a:rPr lang="es-ES" sz="1600" dirty="0"/>
              <a:t>```</a:t>
            </a:r>
          </a:p>
          <a:p>
            <a:r>
              <a:rPr lang="es-ES" sz="1600" dirty="0" err="1"/>
              <a:t>Nombre,Edad</a:t>
            </a:r>
            <a:endParaRPr lang="es-ES" sz="1600" dirty="0"/>
          </a:p>
          <a:p>
            <a:r>
              <a:rPr lang="es-ES" sz="1600" dirty="0"/>
              <a:t>Juan,25</a:t>
            </a:r>
          </a:p>
          <a:p>
            <a:r>
              <a:rPr lang="es-ES" sz="1600" dirty="0"/>
              <a:t>María,30</a:t>
            </a:r>
          </a:p>
          <a:p>
            <a:r>
              <a:rPr lang="es-ES" sz="1600" dirty="0"/>
              <a:t>Carlos,28</a:t>
            </a:r>
          </a:p>
          <a:p>
            <a:r>
              <a:rPr lang="es-ES" sz="1600" dirty="0"/>
              <a:t>```</a:t>
            </a:r>
          </a:p>
          <a:p>
            <a:endParaRPr lang="es-ES" sz="1600" dirty="0"/>
          </a:p>
          <a:p>
            <a:r>
              <a:rPr lang="es-ES" sz="1600" dirty="0"/>
              <a:t>En este ejemplo, "Nombre" y "Edad" son los encabezados de las columnas, y cada línea posterior contiene los datos correspondientes a esas columnas.</a:t>
            </a:r>
          </a:p>
          <a:p>
            <a:endParaRPr lang="es-ES" sz="1600" dirty="0"/>
          </a:p>
          <a:p>
            <a:r>
              <a:rPr lang="es-ES" sz="1600" dirty="0"/>
              <a:t>Los archivos CSV son muy utilizados en aplicaciones como hojas de cálculo, bases de datos, análisis de datos y transferencia de datos entre diferentes sistemas. Son compatibles con la mayoría de los programas de hojas de cálculo, bases de datos y lenguajes de programación, lo que los hace muy versátiles para el intercambio de información estructurada.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64208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7049F6-CEFC-4E70-82C1-D705795A369D}"/>
              </a:ext>
            </a:extLst>
          </p:cNvPr>
          <p:cNvSpPr txBox="1"/>
          <p:nvPr/>
        </p:nvSpPr>
        <p:spPr>
          <a:xfrm>
            <a:off x="91912" y="302359"/>
            <a:ext cx="1200817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808080"/>
                </a:solidFill>
                <a:latin typeface="Cascadia Mono" panose="020B0609020000020004" pitchFamily="49" charset="0"/>
              </a:rPr>
              <a:t>#define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200" dirty="0">
                <a:solidFill>
                  <a:srgbClr val="6F008A"/>
                </a:solidFill>
                <a:latin typeface="Cascadia Mono" panose="020B0609020000020004" pitchFamily="49" charset="0"/>
              </a:rPr>
              <a:t>_CRT_SECURE_NO_WARNINGS</a:t>
            </a:r>
            <a:endParaRPr 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2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2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stdio.h</a:t>
            </a:r>
            <a:r>
              <a:rPr lang="es-CO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2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2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stdlib.h</a:t>
            </a:r>
            <a:r>
              <a:rPr lang="es-CO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2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n-US" sz="12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string.h</a:t>
            </a:r>
            <a:r>
              <a:rPr lang="en-US" sz="12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 for using strings</a:t>
            </a:r>
            <a:endParaRPr 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200" dirty="0">
                <a:solidFill>
                  <a:srgbClr val="808080"/>
                </a:solidFill>
                <a:latin typeface="Cascadia Mono" panose="020B0609020000020004" pitchFamily="49" charset="0"/>
              </a:rPr>
              <a:t>#define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200" dirty="0">
                <a:solidFill>
                  <a:srgbClr val="6F008A"/>
                </a:solidFill>
                <a:latin typeface="Cascadia Mono" panose="020B0609020000020004" pitchFamily="49" charset="0"/>
              </a:rPr>
              <a:t>MAX_STRING_LENGTH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100 </a:t>
            </a:r>
            <a:r>
              <a:rPr lang="en-US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 no more than 100 characters</a:t>
            </a:r>
            <a:endParaRPr 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typedef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struct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200" dirty="0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200" dirty="0" err="1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; </a:t>
            </a:r>
            <a:r>
              <a:rPr lang="en-US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//classical structure</a:t>
            </a:r>
            <a:endParaRPr 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2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struct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200" dirty="0" err="1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2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number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2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float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percent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2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grade;</a:t>
            </a:r>
          </a:p>
          <a:p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};</a:t>
            </a:r>
          </a:p>
          <a:p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2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void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getStudentFromString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2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2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string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[], </a:t>
            </a:r>
            <a:r>
              <a:rPr lang="es-CO" sz="1200" dirty="0" err="1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*</a:t>
            </a:r>
            <a:r>
              <a:rPr lang="es-CO" sz="12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student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); </a:t>
            </a:r>
            <a:r>
              <a:rPr lang="es-CO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2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function</a:t>
            </a:r>
            <a:r>
              <a:rPr lang="es-CO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2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prototype</a:t>
            </a:r>
            <a:r>
              <a:rPr lang="es-CO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* Reads student data from a file</a:t>
            </a:r>
            <a:endParaRPr 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*/</a:t>
            </a:r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2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2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2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2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2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2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(</a:t>
            </a:r>
            <a:r>
              <a:rPr lang="es-CO" sz="1200" dirty="0">
                <a:solidFill>
                  <a:srgbClr val="6F008A"/>
                </a:solidFill>
                <a:latin typeface="Cascadia Mono" panose="020B0609020000020004" pitchFamily="49" charset="0"/>
              </a:rPr>
              <a:t>EXIT_SUCCESS</a:t>
            </a:r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  <a:p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* Extracts student data from the given string</a:t>
            </a:r>
            <a:endParaRPr 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*/</a:t>
            </a:r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void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getStudentFromString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ascadia Mono" panose="020B0609020000020004" pitchFamily="49" charset="0"/>
              </a:rPr>
              <a:t>string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[], </a:t>
            </a:r>
            <a:r>
              <a:rPr lang="en-US" sz="1200" dirty="0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*</a:t>
            </a:r>
            <a:r>
              <a:rPr lang="en-US" sz="1200" dirty="0">
                <a:solidFill>
                  <a:srgbClr val="808080"/>
                </a:solidFill>
                <a:latin typeface="Cascadia Mono" panose="020B0609020000020004" pitchFamily="49" charset="0"/>
              </a:rPr>
              <a:t>student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) </a:t>
            </a:r>
            <a:r>
              <a:rPr lang="en-US" sz="1200" dirty="0">
                <a:solidFill>
                  <a:srgbClr val="008000"/>
                </a:solidFill>
                <a:latin typeface="Cascadia Mono" panose="020B0609020000020004" pitchFamily="49" charset="0"/>
              </a:rPr>
              <a:t>// to obtain the information of students to put in structure</a:t>
            </a:r>
            <a:endParaRPr lang="en-US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endParaRPr lang="es-CO" sz="12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535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B64766-3F15-46A9-B076-FFA18A002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6462" cy="42858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A26318-C0D8-4157-84B5-882D948E8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633" y="2856322"/>
            <a:ext cx="653123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2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8CB9F5F-4F88-473D-ABD1-69FC51A40439}"/>
              </a:ext>
            </a:extLst>
          </p:cNvPr>
          <p:cNvSpPr txBox="1"/>
          <p:nvPr/>
        </p:nvSpPr>
        <p:spPr>
          <a:xfrm>
            <a:off x="0" y="297592"/>
            <a:ext cx="120568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* Reads student data from a file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1800" dirty="0">
                <a:solidFill>
                  <a:srgbClr val="0000F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currentLine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[</a:t>
            </a:r>
            <a:r>
              <a:rPr lang="en-US" sz="1800" dirty="0">
                <a:solidFill>
                  <a:srgbClr val="6F008A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MAX_STRING_LENGTH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]; </a:t>
            </a:r>
            <a:r>
              <a:rPr lang="en-US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array no more than 100 characters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numLines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= 0; </a:t>
            </a:r>
            <a:r>
              <a:rPr lang="en-US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counter number of lines in the file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open file </a:t>
            </a:r>
            <a:r>
              <a:rPr lang="es-CO" sz="18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for</a:t>
            </a:r>
            <a:r>
              <a:rPr lang="es-CO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reading</a:t>
            </a:r>
            <a:endParaRPr lang="es-CO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2B91A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FILE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*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inputFile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fopen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"data.txt"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, </a:t>
            </a:r>
            <a:r>
              <a:rPr lang="en-US" sz="1800" dirty="0">
                <a:solidFill>
                  <a:srgbClr val="A31515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"r"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); </a:t>
            </a:r>
            <a:r>
              <a:rPr lang="en-US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open the file and save </a:t>
            </a:r>
            <a:r>
              <a:rPr lang="en-US" sz="18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datas</a:t>
            </a:r>
            <a:r>
              <a:rPr lang="en-US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in a pointer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//FILE *</a:t>
            </a:r>
            <a:r>
              <a:rPr lang="es-CO" sz="18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inputFile</a:t>
            </a:r>
            <a:r>
              <a:rPr lang="es-CO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= </a:t>
            </a:r>
            <a:r>
              <a:rPr lang="es-CO" sz="1800" dirty="0" err="1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fopen</a:t>
            </a:r>
            <a:r>
              <a:rPr lang="es-CO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("GoogleSheets.csv", "r");</a:t>
            </a:r>
            <a:endParaRPr lang="es-CO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if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inputFile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== </a:t>
            </a:r>
            <a:r>
              <a:rPr lang="en-US" sz="1800" dirty="0">
                <a:solidFill>
                  <a:srgbClr val="6F008A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NULL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) </a:t>
            </a:r>
            <a:r>
              <a:rPr lang="en-US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in case there is not file with that name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{</a:t>
            </a:r>
          </a:p>
          <a:p>
            <a:r>
              <a:rPr lang="en-US" sz="1800" dirty="0" err="1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"File open failed\n"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);</a:t>
            </a:r>
          </a:p>
          <a:p>
            <a:r>
              <a:rPr lang="es-CO" sz="1800" dirty="0" err="1">
                <a:solidFill>
                  <a:srgbClr val="0000F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(</a:t>
            </a:r>
            <a:r>
              <a:rPr lang="es-CO" sz="1800" dirty="0">
                <a:solidFill>
                  <a:srgbClr val="6F008A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EXIT_FAILURE</a:t>
            </a:r>
            <a:r>
              <a:rPr lang="es-CO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);</a:t>
            </a:r>
          </a:p>
          <a:p>
            <a:r>
              <a:rPr lang="es-CO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}</a:t>
            </a:r>
            <a:endParaRPr lang="es-CO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7961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66B1D9-3DC8-4FCD-B48C-415C8EC59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70" y="575035"/>
            <a:ext cx="6431837" cy="17146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D57B3E-0371-4416-9FB8-247119A48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982" y="3028943"/>
            <a:ext cx="6127011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5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AF519CB-06E4-41AB-86CC-C56CF3D3A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154" y="684357"/>
            <a:ext cx="8608539" cy="51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7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2355</Words>
  <Application>Microsoft Office PowerPoint</Application>
  <PresentationFormat>Panorámica</PresentationFormat>
  <Paragraphs>310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Cascadia Mono</vt:lpstr>
      <vt:lpstr>Tema de Office</vt:lpstr>
      <vt:lpstr>Files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Files</dc:title>
  <dc:creator>Jose Guillermo Guarnizo Marin</dc:creator>
  <cp:lastModifiedBy>Jose Guillermo Guarnizo Marin</cp:lastModifiedBy>
  <cp:revision>13</cp:revision>
  <dcterms:created xsi:type="dcterms:W3CDTF">2023-05-22T14:45:22Z</dcterms:created>
  <dcterms:modified xsi:type="dcterms:W3CDTF">2023-11-14T16:22:52Z</dcterms:modified>
</cp:coreProperties>
</file>