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63" r:id="rId6"/>
    <p:sldId id="266" r:id="rId7"/>
    <p:sldId id="264" r:id="rId8"/>
    <p:sldId id="265" r:id="rId9"/>
    <p:sldId id="267" r:id="rId10"/>
    <p:sldId id="272" r:id="rId11"/>
    <p:sldId id="273" r:id="rId12"/>
    <p:sldId id="269" r:id="rId13"/>
    <p:sldId id="270" r:id="rId14"/>
    <p:sldId id="271" r:id="rId15"/>
    <p:sldId id="260" r:id="rId16"/>
    <p:sldId id="268" r:id="rId17"/>
    <p:sldId id="259" r:id="rId18"/>
    <p:sldId id="262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F00"/>
    <a:srgbClr val="9F38D0"/>
    <a:srgbClr val="38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/>
    <p:restoredTop sz="94618"/>
  </p:normalViewPr>
  <p:slideViewPr>
    <p:cSldViewPr snapToGrid="0" snapToObjects="1">
      <p:cViewPr>
        <p:scale>
          <a:sx n="55" d="100"/>
          <a:sy n="55" d="100"/>
        </p:scale>
        <p:origin x="912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3T17:23:14.7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0 546,'70'18,"-1"-1,27-6,-1-3,-30 1,2-2,7-6,8-1,-1-1,-10 1,-1 0,3 0,22 0,4 0,1 0,-1 0,-1 0,-1 0,-7 0,-2 0,-7 0,2 0,-7 0,-13 0,-10 0,-13 0,28-14,-23-2,6-7,7-2,3 6,4 1,14-10,11 3,-17 16,8 5,5 1,-2-2,3-5,-1-2,3 1,6 2,-13 6,4 2,4 2,0 0,1-2,-1-2,0-3,0-3,1-1,-1 0,-1 1,0 3,-4 3,0 2,-1 1,-1 0,0 0,-1-2,11-3,0-1,-1 0,-4 0,-7 3,12 2,-8 1,-7 1,11-1,-13 0,-8 0,-27-24,30 4,5-36,0 36,-5-8,-17 16,-13 9,-4-9,17-2,28-5,16 1,-49-3,-1 2,23 13,-41-18,-6 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3T17:23:18.3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0,'59'45,"-1"-1,1 1,-1-6,0 0,-2 3,-2 7,-2 4,-3-5,7-1,-2-1,8 16,-3-2,18 3,-36-24,-1-1,32 20,-18-4,0 0,-13-13,-5-4,1 0,-10-11,10 11,-12 0,35 26,-9 14,-2-25,2-1,12 26,-24-30,2 0,-2-5,-1-3,25 26,-26-28,3-1,18 0,0-2,12 27,-19-21,-10 2,-29 12,-26-13,-11-4,2-14,-1 0,-13 2,8 12,-9-8,13-3,-12-3,-26 26,16-25,10 12,1-2,-5-16,-31 37,14-24,0 10,6-15,26-2,-12 1,25-2,-8 0,-23 18,-23 22,3-13,-9 11,46-38,-10 2,24-12,2-3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3T17:23:21.1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3T17:23:25.7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57481-7911-6C41-9894-C130EAB49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FF926-0978-4147-A624-25CC398BE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EBDFA-FB53-3041-9944-5C5D1189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3379E-3C54-2A41-8314-92532A8F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A5FB96-BE97-554B-8E85-3B8F4F38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2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8FD5E-F47A-024F-845E-94003F34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1A9D08-C92E-584E-849E-49E32076E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38B8EB-6754-A64F-9C60-234CB581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B50FA-2F2A-9543-A399-34823D2A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78FBEE-5DAB-D548-9D47-43B7BE72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128DBB-D869-3340-9214-B47D3D3CA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FFBEEF-14CF-5D4D-BAFC-3D1FF9CD6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7E8270-E5BC-9A41-9847-DDFCF9CB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AF43B-7781-E945-8762-2310901C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87C714-A97E-5349-B3D2-7357DC45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0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D1A51-F152-5448-B450-5F570BC9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22AB9E-EBB3-B64B-BE6C-CC08532CD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3C3393-7C50-7345-9084-78807A55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96B7FF-6E7E-C748-A01C-C23FCFD7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215E8E-EABC-B144-9DB1-A6A62BF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7C19F-E808-E34F-8066-BF9475E6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DAF3DA-AAA1-6545-97A7-2B3CC2556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CE1CB2-423D-7C4C-A2D2-E208AA02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4D813-1469-7545-BC0D-5539362A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74BB7-606F-9440-BEA3-09FB3B92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99171-0381-B446-9F2B-DDEAEB1E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EACB96-0B8D-B64B-B405-813D447DE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8696D1-EB79-BA45-90DD-F61EEEE99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ABD84B-79CF-1C4F-8E80-E79ADCA7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DFE582-D353-BB4D-8D57-75D51ED4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7C582C-8325-ED47-89F9-0ED35E5D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4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57C55-AE84-5449-A8C2-D22FBCEE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C99C1D-824E-8649-BA39-E58DA267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B03B13-7002-7B47-AED4-34B060399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8426A9-A80A-B440-8A5B-FA2703C75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157A3-99FC-F742-8DAD-F34AC314E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232EE1-BF95-B14F-B57E-837E8BA30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034A10-BCCA-7C43-8B92-E0E193BB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BFB475-06EF-B249-9FD3-399104E2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EC14D-76DC-F24D-8C86-A218B13D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1E182F-2FDC-5847-868D-4E1AD64B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93A872-3D8B-D742-9814-F94395BD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456CDC-A4BC-B94C-A6DA-EE91E01A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33ABD9-E7BA-9447-9D46-DCB2ADF5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A865A1-99BD-A847-8A9C-5F8D62DD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31A207-BF39-C043-9AAD-6C0E44CE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69BE4-1BAB-8A4C-B305-33E54AA6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6266A-1CF9-FE4A-BF63-67C35EB0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831DBD-6A5E-4148-8BB8-BEDBD6FE7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DEB80D-EA9A-B541-9D4A-5A3D1EDA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639ABB-817A-7342-AA6B-AAC4F892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44F03E-0E00-DB44-AC28-41F732C0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8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FF39F-F835-C843-B136-B6B7CC9F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0BCABD-C770-0F48-91BE-AB1B40FE0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D9F68C-E54A-A947-B19A-520B469F7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4C188-9FEC-E640-AC34-86533EB5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1A709A-5693-F648-BEB8-39490884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213AFB-A9A2-E74E-8D29-9C5244A6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0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F92F47-5134-394F-9464-89A9ACBE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6031CF-2D37-FB40-9211-2A34AAB95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4C168-4272-0740-86C9-0890504C9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0FE4-B054-4240-A059-B2520606938A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DBD3BC-BF3F-7042-8E94-B350C23D2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D80498-1B81-8B46-BB21-E1A80C2D1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8349-F049-3049-A060-CAC96BAD9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2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l-lab.com/easy/daily-schedul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uzzling.stackexchange.com/questions/45186/a-weird-and-spooky-clock" TargetMode="External"/><Relationship Id="rId7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50.pn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dibeauty.blogspot.com/2012/05/permanente-afro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ssionetattoo.it/differenze-tra-tatuaggio-permanente-e-semipermanente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english.se/unit-9-daily-routin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ictoria_falls,_zambia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Sea-level-rise_scheme.svg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lass_schedule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tenar.deviantart.com/art/calendar-clipart-115688405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614352/scale-resolution-and-frequency-resolution-in-continuous-wavelet-transform" TargetMode="External"/><Relationship Id="rId7" Type="http://schemas.openxmlformats.org/officeDocument/2006/relationships/hyperlink" Target="https://www.teacherspayteachers.com/Product/Conversation-Cards-How-Often-Do-You-386903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eslkidsgames.com/esl-board-games-interactive/how-often-do-you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CE507-92B3-1145-A5B4-A06F3829B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Simple Present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9703F6-74E1-1244-B0BA-62187643C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Do- Does</a:t>
            </a:r>
          </a:p>
        </p:txBody>
      </p:sp>
    </p:spTree>
    <p:extLst>
      <p:ext uri="{BB962C8B-B14F-4D97-AF65-F5344CB8AC3E}">
        <p14:creationId xmlns:p14="http://schemas.microsoft.com/office/powerpoint/2010/main" val="341112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F000A-ABF7-A748-ACEF-E89131CC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Spelling.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860300-F80E-694F-8766-29BDD3D5D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Most verbs add </a:t>
            </a:r>
            <a:r>
              <a:rPr lang="en-US" b="1">
                <a:solidFill>
                  <a:srgbClr val="C00000"/>
                </a:solidFill>
              </a:rPr>
              <a:t>S</a:t>
            </a:r>
            <a:r>
              <a:rPr lang="en-US"/>
              <a:t>:    dance=dance</a:t>
            </a:r>
            <a:r>
              <a:rPr lang="en-US" b="1">
                <a:solidFill>
                  <a:srgbClr val="C00000"/>
                </a:solidFill>
              </a:rPr>
              <a:t>s</a:t>
            </a:r>
            <a:r>
              <a:rPr lang="en-US"/>
              <a:t>   / cook= cook</a:t>
            </a:r>
            <a:r>
              <a:rPr lang="en-US" b="1">
                <a:solidFill>
                  <a:srgbClr val="C00000"/>
                </a:solidFill>
              </a:rPr>
              <a:t>s</a:t>
            </a:r>
            <a:r>
              <a:rPr lang="en-US"/>
              <a:t>  / sleep= sleep</a:t>
            </a:r>
            <a:r>
              <a:rPr lang="en-US" b="1">
                <a:solidFill>
                  <a:srgbClr val="C00000"/>
                </a:solidFill>
              </a:rPr>
              <a:t>s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/>
              <a:t>Verbs ending in S, Sh, Ch, O,  X,  </a:t>
            </a:r>
            <a:r>
              <a:rPr lang="en-US" b="1">
                <a:solidFill>
                  <a:srgbClr val="C00000"/>
                </a:solidFill>
              </a:rPr>
              <a:t>add  ES:  </a:t>
            </a:r>
          </a:p>
          <a:p>
            <a:r>
              <a:rPr lang="en-US" b="1"/>
              <a:t>Kiss</a:t>
            </a:r>
            <a:r>
              <a:rPr lang="en-US" b="1">
                <a:solidFill>
                  <a:srgbClr val="C00000"/>
                </a:solidFill>
              </a:rPr>
              <a:t>= </a:t>
            </a:r>
            <a:r>
              <a:rPr lang="en-US" b="1"/>
              <a:t>kiss</a:t>
            </a:r>
            <a:r>
              <a:rPr lang="en-US" b="1">
                <a:solidFill>
                  <a:srgbClr val="C00000"/>
                </a:solidFill>
              </a:rPr>
              <a:t>es /</a:t>
            </a:r>
            <a:r>
              <a:rPr lang="en-US" b="1"/>
              <a:t>Wash</a:t>
            </a:r>
            <a:r>
              <a:rPr lang="en-US" b="1">
                <a:solidFill>
                  <a:srgbClr val="C00000"/>
                </a:solidFill>
              </a:rPr>
              <a:t>= </a:t>
            </a:r>
            <a:r>
              <a:rPr lang="en-US" b="1"/>
              <a:t>wash</a:t>
            </a:r>
            <a:r>
              <a:rPr lang="en-US" b="1">
                <a:solidFill>
                  <a:srgbClr val="C00000"/>
                </a:solidFill>
              </a:rPr>
              <a:t>es</a:t>
            </a:r>
          </a:p>
          <a:p>
            <a:r>
              <a:rPr lang="en-US" b="1"/>
              <a:t>teach</a:t>
            </a:r>
            <a:r>
              <a:rPr lang="en-US" b="1">
                <a:solidFill>
                  <a:srgbClr val="C00000"/>
                </a:solidFill>
              </a:rPr>
              <a:t>= </a:t>
            </a:r>
            <a:r>
              <a:rPr lang="en-US" b="1"/>
              <a:t>teach</a:t>
            </a:r>
            <a:r>
              <a:rPr lang="en-US" b="1">
                <a:solidFill>
                  <a:srgbClr val="C00000"/>
                </a:solidFill>
              </a:rPr>
              <a:t>es / </a:t>
            </a:r>
            <a:r>
              <a:rPr lang="en-US" b="1"/>
              <a:t>fix</a:t>
            </a:r>
            <a:r>
              <a:rPr lang="en-US" b="1">
                <a:solidFill>
                  <a:srgbClr val="C00000"/>
                </a:solidFill>
              </a:rPr>
              <a:t> =</a:t>
            </a:r>
            <a:r>
              <a:rPr lang="en-US" b="1"/>
              <a:t> fix</a:t>
            </a:r>
            <a:r>
              <a:rPr lang="en-US" b="1">
                <a:solidFill>
                  <a:srgbClr val="C00000"/>
                </a:solidFill>
              </a:rPr>
              <a:t>es</a:t>
            </a:r>
            <a:r>
              <a:rPr lang="en-US" b="1"/>
              <a:t> </a:t>
            </a:r>
            <a:r>
              <a:rPr lang="en-US" b="1">
                <a:solidFill>
                  <a:srgbClr val="C00000"/>
                </a:solidFill>
              </a:rPr>
              <a:t>/</a:t>
            </a:r>
            <a:r>
              <a:rPr lang="en-US" b="1"/>
              <a:t>Go</a:t>
            </a:r>
            <a:r>
              <a:rPr lang="en-US" b="1">
                <a:solidFill>
                  <a:srgbClr val="C00000"/>
                </a:solidFill>
              </a:rPr>
              <a:t>= </a:t>
            </a:r>
            <a:r>
              <a:rPr lang="en-US" b="1"/>
              <a:t>go</a:t>
            </a:r>
            <a:r>
              <a:rPr lang="en-US" b="1">
                <a:solidFill>
                  <a:srgbClr val="C00000"/>
                </a:solidFill>
              </a:rPr>
              <a:t>es 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/>
              <a:t>Verbs ending in consonant and </a:t>
            </a:r>
            <a:r>
              <a:rPr lang="en-US" b="1">
                <a:solidFill>
                  <a:srgbClr val="C00000"/>
                </a:solidFill>
              </a:rPr>
              <a:t>y:  </a:t>
            </a:r>
            <a:r>
              <a:rPr lang="en-US" b="1"/>
              <a:t>drop</a:t>
            </a:r>
            <a:r>
              <a:rPr lang="en-US" b="1">
                <a:solidFill>
                  <a:srgbClr val="C00000"/>
                </a:solidFill>
              </a:rPr>
              <a:t> Y </a:t>
            </a:r>
            <a:r>
              <a:rPr lang="en-US" b="1"/>
              <a:t>and add </a:t>
            </a:r>
            <a:r>
              <a:rPr lang="en-US" b="1">
                <a:solidFill>
                  <a:srgbClr val="C00000"/>
                </a:solidFill>
              </a:rPr>
              <a:t>IES</a:t>
            </a:r>
          </a:p>
          <a:p>
            <a:r>
              <a:rPr lang="en-US" b="1"/>
              <a:t>Stud</a:t>
            </a:r>
            <a:r>
              <a:rPr lang="en-US" b="1">
                <a:solidFill>
                  <a:srgbClr val="C00000"/>
                </a:solidFill>
              </a:rPr>
              <a:t>y= </a:t>
            </a:r>
            <a:r>
              <a:rPr lang="en-US" b="1"/>
              <a:t>stud</a:t>
            </a:r>
            <a:r>
              <a:rPr lang="en-US" b="1">
                <a:solidFill>
                  <a:srgbClr val="C00000"/>
                </a:solidFill>
              </a:rPr>
              <a:t>ies /  </a:t>
            </a:r>
            <a:r>
              <a:rPr lang="en-US" b="1"/>
              <a:t>tr</a:t>
            </a:r>
            <a:r>
              <a:rPr lang="en-US" b="1">
                <a:solidFill>
                  <a:srgbClr val="C00000"/>
                </a:solidFill>
              </a:rPr>
              <a:t>y= </a:t>
            </a:r>
            <a:r>
              <a:rPr lang="en-US" b="1"/>
              <a:t>tr</a:t>
            </a:r>
            <a:r>
              <a:rPr lang="en-US" b="1">
                <a:solidFill>
                  <a:srgbClr val="C00000"/>
                </a:solidFill>
              </a:rPr>
              <a:t>ies</a:t>
            </a:r>
          </a:p>
          <a:p>
            <a:r>
              <a:rPr lang="en-US" b="1">
                <a:solidFill>
                  <a:srgbClr val="C00000"/>
                </a:solidFill>
              </a:rPr>
              <a:t>/ have = has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193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6F9339C-F264-9043-9692-E209D0A0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 these situations. Write them down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9DE50-47D9-AC49-ACFE-C9478D331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Water boils at 100 Centigrades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Our class starts at 8:00 am on Wednesdays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read fashion magazines at the weekends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How often occurs an Earthquacke in Bogota?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The sun rises in the east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 wake up at 6:00 am every day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We live in Patio Bonito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The flight leaves at noon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David goes to sleep at midnight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We don`t drink coffee in the morning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E4C21-9FF3-E943-BB8F-1BCA90D8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Present – affirmative and negative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9C498-5480-1247-BBB7-4E32DC7F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LIVEWORKSHEETS:</a:t>
            </a:r>
          </a:p>
          <a:p>
            <a:r>
              <a:rPr lang="en-US"/>
              <a:t>https://www.liveworksheets.com/za26318ec</a:t>
            </a:r>
          </a:p>
          <a:p>
            <a:endParaRPr lang="en-US"/>
          </a:p>
          <a:p>
            <a:r>
              <a:rPr lang="en-US"/>
              <a:t>OXFORD UNIVERSITY PRESS: Ans.</a:t>
            </a:r>
          </a:p>
          <a:p>
            <a:r>
              <a:rPr lang="en-US"/>
              <a:t>https://elt.oup.com/student/solutions/elementary/grammar/grammar_01_012e?cc=co&amp;selLanguage=en</a:t>
            </a:r>
          </a:p>
        </p:txBody>
      </p:sp>
    </p:spTree>
    <p:extLst>
      <p:ext uri="{BB962C8B-B14F-4D97-AF65-F5344CB8AC3E}">
        <p14:creationId xmlns:p14="http://schemas.microsoft.com/office/powerpoint/2010/main" val="320215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0EC76-9792-0F41-A2FA-8714E3E6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Listening skills practice: Interview with a swimmer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7EB89B-6BBF-3B48-A21B-B0082BB7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https://es.liveworksheets.com/ug161266gq</a:t>
            </a:r>
          </a:p>
        </p:txBody>
      </p:sp>
    </p:spTree>
    <p:extLst>
      <p:ext uri="{BB962C8B-B14F-4D97-AF65-F5344CB8AC3E}">
        <p14:creationId xmlns:p14="http://schemas.microsoft.com/office/powerpoint/2010/main" val="408213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91253-FB7D-DE42-BA84-6B20FED1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Schedule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12FEB-B56D-424C-942B-7AD58A4FA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hlinkClick r:id="rId2"/>
              </a:rPr>
              <a:t>https://www.esl-lab.com/easy/daily-schedule/</a:t>
            </a:r>
            <a:endParaRPr lang="en-US"/>
          </a:p>
          <a:p>
            <a:endParaRPr lang="en-US"/>
          </a:p>
          <a:p>
            <a:r>
              <a:rPr lang="en-US"/>
              <a:t>Habits (Please me Video Activity)</a:t>
            </a:r>
          </a:p>
        </p:txBody>
      </p:sp>
    </p:spTree>
    <p:extLst>
      <p:ext uri="{BB962C8B-B14F-4D97-AF65-F5344CB8AC3E}">
        <p14:creationId xmlns:p14="http://schemas.microsoft.com/office/powerpoint/2010/main" val="420278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CE3A7-3A0B-2F43-938C-AEA609FC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Present (</a:t>
            </a:r>
            <a:r>
              <a:rPr lang="en-US" sz="2800" dirty="0">
                <a:solidFill>
                  <a:srgbClr val="00B0F0"/>
                </a:solidFill>
              </a:rPr>
              <a:t>permanent situations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9F38D0"/>
                </a:solidFill>
              </a:rPr>
              <a:t>habits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B050"/>
                </a:solidFill>
              </a:rPr>
              <a:t>emotions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2299B-5835-454E-B7AD-32CAE649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02123"/>
            <a:ext cx="11353800" cy="46572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38B5BA"/>
                </a:solidFill>
              </a:rPr>
              <a:t>…I… live in a flat</a:t>
            </a:r>
            <a:r>
              <a:rPr lang="en-US" dirty="0"/>
              <a:t>.  …</a:t>
            </a:r>
            <a:r>
              <a:rPr lang="en-US" dirty="0">
                <a:solidFill>
                  <a:srgbClr val="38B5BA"/>
                </a:solidFill>
              </a:rPr>
              <a:t>I… have a daughter.  ……We. Speak English at work.</a:t>
            </a:r>
          </a:p>
          <a:p>
            <a:r>
              <a:rPr lang="en-US" sz="2000" dirty="0"/>
              <a:t>Questions:                             /  </a:t>
            </a:r>
            <a:r>
              <a:rPr lang="en-US" sz="2000" dirty="0">
                <a:solidFill>
                  <a:srgbClr val="C00000"/>
                </a:solidFill>
              </a:rPr>
              <a:t>Do</a:t>
            </a:r>
            <a:r>
              <a:rPr lang="en-US" sz="2000" dirty="0"/>
              <a:t> you </a:t>
            </a:r>
            <a:r>
              <a:rPr lang="en-US" sz="2000" u="sng" dirty="0"/>
              <a:t>have</a:t>
            </a:r>
            <a:r>
              <a:rPr lang="en-US" sz="2000" dirty="0"/>
              <a:t> a daughter? /                                                ? </a:t>
            </a:r>
          </a:p>
          <a:p>
            <a:r>
              <a:rPr lang="en-US" dirty="0"/>
              <a:t>2. </a:t>
            </a:r>
            <a:r>
              <a:rPr lang="en-US" sz="2400" dirty="0">
                <a:solidFill>
                  <a:srgbClr val="9F38D0"/>
                </a:solidFill>
              </a:rPr>
              <a:t>I read fashion magazines in the evenings.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F38D0"/>
                </a:solidFill>
              </a:rPr>
              <a:t>They  drink coffee every morning.</a:t>
            </a:r>
            <a:r>
              <a:rPr lang="en-US" sz="2400" dirty="0"/>
              <a:t>  </a:t>
            </a:r>
          </a:p>
          <a:p>
            <a:r>
              <a:rPr lang="en-US" sz="2400" dirty="0"/>
              <a:t>…</a:t>
            </a:r>
            <a:r>
              <a:rPr lang="en-US" sz="2400" dirty="0">
                <a:solidFill>
                  <a:srgbClr val="9F38D0"/>
                </a:solidFill>
              </a:rPr>
              <a:t>We… eat fast food at the weekends.</a:t>
            </a:r>
            <a:r>
              <a:rPr lang="en-US" sz="2400" dirty="0"/>
              <a:t> </a:t>
            </a:r>
          </a:p>
          <a:p>
            <a:r>
              <a:rPr lang="en-US" sz="2000" dirty="0"/>
              <a:t>Questions</a:t>
            </a:r>
            <a:r>
              <a:rPr lang="en-US" dirty="0"/>
              <a:t>:  </a:t>
            </a:r>
            <a:r>
              <a:rPr lang="en-US" sz="2000" dirty="0"/>
              <a:t>What do you do in the evenings?  I read fashion Magazines.</a:t>
            </a:r>
          </a:p>
          <a:p>
            <a:r>
              <a:rPr lang="en-US" sz="2000" dirty="0"/>
              <a:t>What </a:t>
            </a:r>
            <a:r>
              <a:rPr lang="en-US" sz="2000" dirty="0">
                <a:solidFill>
                  <a:srgbClr val="C00000"/>
                </a:solidFill>
              </a:rPr>
              <a:t>do</a:t>
            </a:r>
            <a:r>
              <a:rPr lang="en-US" sz="2000" dirty="0"/>
              <a:t> they </a:t>
            </a:r>
            <a:r>
              <a:rPr lang="en-US" sz="2000" u="sng" dirty="0"/>
              <a:t>drink</a:t>
            </a:r>
            <a:r>
              <a:rPr lang="en-US" sz="2000" dirty="0"/>
              <a:t> in the mornings?  They </a:t>
            </a:r>
            <a:r>
              <a:rPr lang="en-US" sz="2000" dirty="0">
                <a:solidFill>
                  <a:srgbClr val="C00000"/>
                </a:solidFill>
              </a:rPr>
              <a:t>drink</a:t>
            </a:r>
            <a:r>
              <a:rPr lang="en-US" sz="2000" dirty="0"/>
              <a:t> orange Juice.</a:t>
            </a:r>
          </a:p>
          <a:p>
            <a:r>
              <a:rPr lang="en-US" sz="2000" dirty="0"/>
              <a:t>What </a:t>
            </a:r>
            <a:r>
              <a:rPr lang="en-US" sz="2000" b="1" dirty="0">
                <a:solidFill>
                  <a:srgbClr val="C00000"/>
                </a:solidFill>
              </a:rPr>
              <a:t>does </a:t>
            </a:r>
            <a:r>
              <a:rPr lang="en-US" sz="2000" dirty="0"/>
              <a:t>Didier drink in the morning?   Didier </a:t>
            </a:r>
            <a:r>
              <a:rPr lang="en-US" sz="2000" dirty="0">
                <a:solidFill>
                  <a:srgbClr val="C00000"/>
                </a:solidFill>
              </a:rPr>
              <a:t>drinks</a:t>
            </a:r>
            <a:r>
              <a:rPr lang="en-US" sz="2000" dirty="0"/>
              <a:t> milk in the mornings</a:t>
            </a:r>
          </a:p>
          <a:p>
            <a:r>
              <a:rPr lang="en-US" sz="2000" dirty="0"/>
              <a:t>What do you eat at the weekends?  </a:t>
            </a:r>
          </a:p>
          <a:p>
            <a:r>
              <a:rPr lang="en-US" sz="2000" dirty="0"/>
              <a:t>What beverage </a:t>
            </a:r>
            <a:r>
              <a:rPr lang="en-US" sz="2000" dirty="0">
                <a:solidFill>
                  <a:srgbClr val="C00000"/>
                </a:solidFill>
              </a:rPr>
              <a:t>does</a:t>
            </a:r>
            <a:r>
              <a:rPr lang="en-US" sz="2000" dirty="0"/>
              <a:t> Mary/ she/ drink every morning?  She </a:t>
            </a:r>
            <a:r>
              <a:rPr lang="en-US" sz="2000" u="sng" dirty="0"/>
              <a:t>drink</a:t>
            </a:r>
            <a:r>
              <a:rPr lang="en-US" sz="2000" u="sng" dirty="0">
                <a:solidFill>
                  <a:srgbClr val="C00000"/>
                </a:solidFill>
              </a:rPr>
              <a:t>s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.</a:t>
            </a:r>
          </a:p>
          <a:p>
            <a:r>
              <a:rPr lang="en-US" dirty="0"/>
              <a:t>3.  </a:t>
            </a:r>
            <a:r>
              <a:rPr lang="en-US" dirty="0">
                <a:solidFill>
                  <a:srgbClr val="00DF00"/>
                </a:solidFill>
              </a:rPr>
              <a:t>…I….</a:t>
            </a:r>
            <a:r>
              <a:rPr lang="en-US" dirty="0">
                <a:solidFill>
                  <a:srgbClr val="00B050"/>
                </a:solidFill>
              </a:rPr>
              <a:t>like dogs.  </a:t>
            </a:r>
          </a:p>
          <a:p>
            <a:r>
              <a:rPr lang="en-US" sz="2000" dirty="0"/>
              <a:t>Questions:  </a:t>
            </a:r>
            <a:r>
              <a:rPr lang="en-US" sz="2000" dirty="0">
                <a:solidFill>
                  <a:srgbClr val="C00000"/>
                </a:solidFill>
              </a:rPr>
              <a:t>Do</a:t>
            </a:r>
            <a:r>
              <a:rPr lang="en-US" sz="2000" dirty="0"/>
              <a:t> you like dogs?  Yes, I do.  No, I don`t.  Yes, I like dogs/ No , I don`t like dogs.</a:t>
            </a:r>
          </a:p>
        </p:txBody>
      </p:sp>
    </p:spTree>
    <p:extLst>
      <p:ext uri="{BB962C8B-B14F-4D97-AF65-F5344CB8AC3E}">
        <p14:creationId xmlns:p14="http://schemas.microsoft.com/office/powerpoint/2010/main" val="344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53895-5F22-6249-94C7-EF7C5867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OR does?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7071B4-71E6-4B49-A334-95367540C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3BB4FFC-881F-7545-B5BD-BD900C162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97725"/>
              </p:ext>
            </p:extLst>
          </p:nvPr>
        </p:nvGraphicFramePr>
        <p:xfrm>
          <a:off x="838200" y="3429000"/>
          <a:ext cx="10515600" cy="24688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78842362"/>
                    </a:ext>
                  </a:extLst>
                </a:gridCol>
              </a:tblGrid>
              <a:tr h="2218214">
                <a:tc>
                  <a:txBody>
                    <a:bodyPr/>
                    <a:lstStyle/>
                    <a:p>
                      <a:pPr algn="l"/>
                      <a:endParaRPr lang="es-CO"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Liveworksheets: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https://www.liveworksheets.com/hj17509hm</a:t>
                      </a:r>
                    </a:p>
                    <a:p>
                      <a:pPr algn="l"/>
                      <a:endParaRPr lang="es-CO">
                        <a:latin typeface="Arial" panose="020B0604020202020204" pitchFamily="34" charset="0"/>
                      </a:endParaRPr>
                    </a:p>
                    <a:p>
                      <a:pPr algn="l"/>
                      <a:endParaRPr lang="es-CO">
                        <a:latin typeface="Arial" panose="020B0604020202020204" pitchFamily="34" charset="0"/>
                      </a:endParaRPr>
                    </a:p>
                    <a:p>
                      <a:pPr algn="l"/>
                      <a:endParaRPr lang="es-CO">
                        <a:latin typeface="Arial" panose="020B0604020202020204" pitchFamily="34" charset="0"/>
                      </a:endParaRPr>
                    </a:p>
                    <a:p>
                      <a:pPr algn="l"/>
                      <a:endParaRPr lang="es-CO">
                        <a:latin typeface="Arial" panose="020B0604020202020204" pitchFamily="34" charset="0"/>
                      </a:endParaRPr>
                    </a:p>
                    <a:p>
                      <a:pPr algn="l"/>
                      <a:endParaRPr lang="es-CO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1075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3E6140F-956B-784A-B751-9DDA58A19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1207"/>
              </p:ext>
            </p:extLst>
          </p:nvPr>
        </p:nvGraphicFramePr>
        <p:xfrm>
          <a:off x="838200" y="1825625"/>
          <a:ext cx="10515600" cy="135719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802574664"/>
                    </a:ext>
                  </a:extLst>
                </a:gridCol>
              </a:tblGrid>
              <a:tr h="1357190">
                <a:tc>
                  <a:txBody>
                    <a:bodyPr/>
                    <a:lstStyle/>
                    <a:p>
                      <a:pPr algn="l"/>
                      <a:br>
                        <a:rPr lang="es-CO">
                          <a:latin typeface="Arial" panose="020B0604020202020204" pitchFamily="34" charset="0"/>
                        </a:rPr>
                      </a:br>
                      <a:r>
                        <a:rPr lang="es-CO" sz="2800">
                          <a:latin typeface="Arial" panose="020B0604020202020204" pitchFamily="34" charset="0"/>
                        </a:rPr>
                        <a:t>Complete the questions with "do" or "does". Then choose the right form to complete the answers.</a:t>
                      </a:r>
                      <a:endParaRPr lang="es-CO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82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539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50AC9-936B-264B-A437-9A9C906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1500187"/>
          </a:xfrm>
        </p:spPr>
        <p:txBody>
          <a:bodyPr>
            <a:normAutofit/>
          </a:bodyPr>
          <a:lstStyle/>
          <a:p>
            <a:r>
              <a:rPr lang="en-US" sz="3200" dirty="0"/>
              <a:t>Listening Activity 1.21 </a:t>
            </a:r>
            <a:br>
              <a:rPr lang="en-US" sz="3200" dirty="0"/>
            </a:br>
            <a:r>
              <a:rPr lang="en-US" sz="3200" dirty="0"/>
              <a:t>Transcribe the dialog 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EB17C5-3130-D94D-9C60-989FE9055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68537"/>
            <a:ext cx="10515600" cy="38211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21 Pista 21 1" descr="21 Pista 21 1">
            <a:hlinkClick r:id="" action="ppaction://media"/>
            <a:extLst>
              <a:ext uri="{FF2B5EF4-FFF2-40B4-BE49-F238E27FC236}">
                <a16:creationId xmlns:a16="http://schemas.microsoft.com/office/drawing/2014/main" id="{935F7643-7667-F84E-B7FF-3AF0558E2226}"/>
              </a:ext>
            </a:extLst>
          </p:cNvPr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94862" y="490647"/>
            <a:ext cx="812800" cy="812800"/>
          </a:xfr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5660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71125-BFB9-004F-863E-267DB386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18160"/>
            <a:ext cx="10515600" cy="40443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0D3979-1D22-E846-A05A-010D256F6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9540" y="5474852"/>
            <a:ext cx="2601060" cy="8182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MINUTE HAND</a:t>
            </a:r>
          </a:p>
        </p:txBody>
      </p:sp>
      <p:pic>
        <p:nvPicPr>
          <p:cNvPr id="8" name="Imagen 7" descr="Un reloj en el medio&#10;&#10;Descripción generada automáticamente">
            <a:extLst>
              <a:ext uri="{FF2B5EF4-FFF2-40B4-BE49-F238E27FC236}">
                <a16:creationId xmlns:a16="http://schemas.microsoft.com/office/drawing/2014/main" id="{58386129-A918-3241-902F-03E1B16B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659282"/>
            <a:ext cx="4831080" cy="483108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0AC7CD1-FA16-2F46-93AC-449ED0DFF80B}"/>
              </a:ext>
            </a:extLst>
          </p:cNvPr>
          <p:cNvSpPr txBox="1"/>
          <p:nvPr/>
        </p:nvSpPr>
        <p:spPr>
          <a:xfrm>
            <a:off x="2667000" y="6942124"/>
            <a:ext cx="4831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uzzling.stackexchange.com/questions/45186/a-weird-and-spooky-clock"/>
              </a:rPr>
              <a:t>Esta foto</a:t>
            </a:r>
            <a:r>
              <a:rPr lang="en-US" sz="900"/>
              <a:t> de Autor desconocido está bajo licencia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8598DAA-ED26-1347-A820-9977D9A3CE12}"/>
                  </a:ext>
                </a:extLst>
              </p14:cNvPr>
              <p14:cNvContentPartPr/>
              <p14:nvPr/>
            </p14:nvContentPartPr>
            <p14:xfrm>
              <a:off x="6349920" y="2248800"/>
              <a:ext cx="2413080" cy="22248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8598DAA-ED26-1347-A820-9977D9A3CE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5920" y="2141160"/>
                <a:ext cx="252072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D9BB6A40-194B-9E4F-8755-766A4159D1E6}"/>
                  </a:ext>
                </a:extLst>
              </p14:cNvPr>
              <p14:cNvContentPartPr/>
              <p14:nvPr/>
            </p14:nvContentPartPr>
            <p14:xfrm>
              <a:off x="8280600" y="1770720"/>
              <a:ext cx="769320" cy="10800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9BB6A40-194B-9E4F-8755-766A4159D1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26960" y="1662720"/>
                <a:ext cx="876960" cy="12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DA62789C-4AC7-3246-AEBF-4928897F213D}"/>
                  </a:ext>
                </a:extLst>
              </p14:cNvPr>
              <p14:cNvContentPartPr/>
              <p14:nvPr/>
            </p14:nvContentPartPr>
            <p14:xfrm>
              <a:off x="9641760" y="2278320"/>
              <a:ext cx="36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DA62789C-4AC7-3246-AEBF-4928897F21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88120" y="21706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1C373C27-8A6A-E44D-97FA-5BDEAA532A93}"/>
                  </a:ext>
                </a:extLst>
              </p14:cNvPr>
              <p14:cNvContentPartPr/>
              <p14:nvPr/>
            </p14:nvContentPartPr>
            <p14:xfrm>
              <a:off x="9301560" y="2317560"/>
              <a:ext cx="36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1C373C27-8A6A-E44D-97FA-5BDEAA532A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47920" y="2209920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4071D889-25A9-504D-BB9A-B2B987E50676}"/>
              </a:ext>
            </a:extLst>
          </p:cNvPr>
          <p:cNvSpPr txBox="1"/>
          <p:nvPr/>
        </p:nvSpPr>
        <p:spPr>
          <a:xfrm>
            <a:off x="9138135" y="2001614"/>
            <a:ext cx="1499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HOUR HAND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5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80E29-C571-9E49-8A08-AE28B909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WH- Questions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7656FE-A874-944E-891E-156DDB5C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WH- questions when you need information.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Who: 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What:  names, things, 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Where:  places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Why:  explanations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When:  Time, dates,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How:  manners, conditions, quality </a:t>
            </a:r>
          </a:p>
        </p:txBody>
      </p:sp>
    </p:spTree>
    <p:extLst>
      <p:ext uri="{BB962C8B-B14F-4D97-AF65-F5344CB8AC3E}">
        <p14:creationId xmlns:p14="http://schemas.microsoft.com/office/powerpoint/2010/main" val="181332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3D4CD-5308-354F-9F98-E7FDD516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“WH” word with the corresponding ideas.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B1760C-5877-7642-989D-181CDD025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7DA78E1-1763-6145-9EA0-64039CC01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40343"/>
              </p:ext>
            </p:extLst>
          </p:nvPr>
        </p:nvGraphicFramePr>
        <p:xfrm>
          <a:off x="1658513" y="1825625"/>
          <a:ext cx="8128000" cy="394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660460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42510004"/>
                    </a:ext>
                  </a:extLst>
                </a:gridCol>
              </a:tblGrid>
              <a:tr h="471995">
                <a:tc>
                  <a:txBody>
                    <a:bodyPr/>
                    <a:lstStyle/>
                    <a:p>
                      <a:r>
                        <a:rPr lang="en-US" dirty="0"/>
                        <a:t>Column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63741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Color, 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093118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School, house, office, building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15202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I, You, Vanessa, It, we, they, David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240775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long,  often, many, good, happy, bad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910237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July, 14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, 1998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64615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Because I study here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095205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59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12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05AB5-C602-4D4F-87F0-D74746E7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PRESENT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CA349-353E-ED4C-93C8-6D09C66A2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WHEN TO USE IT</a:t>
            </a:r>
          </a:p>
          <a:p>
            <a:r>
              <a:rPr lang="en-US"/>
              <a:t>HOW TO USE IT</a:t>
            </a:r>
          </a:p>
          <a:p>
            <a:r>
              <a:rPr lang="en-US"/>
              <a:t>SPELLING</a:t>
            </a:r>
          </a:p>
          <a:p>
            <a:r>
              <a:rPr lang="en-US"/>
              <a:t>LISTENING SKILLS PRACTICE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1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DA61F-FF42-D449-9DAA-015FF523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PERMANENT SITUATIONS</a:t>
            </a:r>
          </a:p>
        </p:txBody>
      </p:sp>
      <p:pic>
        <p:nvPicPr>
          <p:cNvPr id="5" name="Marcador de contenido 4" descr="Una persona con cabello negro&#10;&#10;Descripción generada automáticamente">
            <a:extLst>
              <a:ext uri="{FF2B5EF4-FFF2-40B4-BE49-F238E27FC236}">
                <a16:creationId xmlns:a16="http://schemas.microsoft.com/office/drawing/2014/main" id="{D4DFEB65-8717-184C-BD05-6753B23E5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3190" y="3622614"/>
            <a:ext cx="3958911" cy="2079748"/>
          </a:xfrm>
        </p:spPr>
      </p:pic>
      <p:pic>
        <p:nvPicPr>
          <p:cNvPr id="8" name="Imagen 7" descr="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24EBCA-1FE9-C544-9984-1B7893F53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52758" y="3300046"/>
            <a:ext cx="2878015" cy="24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0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7FE9-0810-0447-A57E-21369807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7030A0"/>
                </a:solidFill>
              </a:rPr>
              <a:t>DAILY ROUTINES</a:t>
            </a:r>
          </a:p>
        </p:txBody>
      </p:sp>
      <p:pic>
        <p:nvPicPr>
          <p:cNvPr id="4" name="Marcador de contenido 3" descr="Imagen que contiene foto, diversos, conjunto, diferente&#10;&#10;Descripción generada automáticamente">
            <a:extLst>
              <a:ext uri="{FF2B5EF4-FFF2-40B4-BE49-F238E27FC236}">
                <a16:creationId xmlns:a16="http://schemas.microsoft.com/office/drawing/2014/main" id="{089ABAC5-B7D4-5040-BDFA-CBA80166A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2164" y="2294731"/>
            <a:ext cx="7461479" cy="41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6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ADDD9-CD7C-6B4F-8CA0-B198FE29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FACTS</a:t>
            </a:r>
          </a:p>
        </p:txBody>
      </p:sp>
      <p:pic>
        <p:nvPicPr>
          <p:cNvPr id="10" name="Marcador de contenido 9" descr="Una cascada en medio de campo&#10;&#10;Descripción generada automáticamente">
            <a:extLst>
              <a:ext uri="{FF2B5EF4-FFF2-40B4-BE49-F238E27FC236}">
                <a16:creationId xmlns:a16="http://schemas.microsoft.com/office/drawing/2014/main" id="{3728BFB1-EC6F-7B42-8E03-437E4C9EE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</p:spPr>
      </p:pic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id="{0A8FA124-55A8-3E40-BD3E-42D305A86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21769" y="1404000"/>
            <a:ext cx="49557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EF8A3-A398-DB47-94A4-1EB9A60D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SCHEDULES</a:t>
            </a:r>
          </a:p>
        </p:txBody>
      </p:sp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953BF812-7062-CB48-B69B-FA895FE54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210290"/>
            <a:ext cx="5468814" cy="4101610"/>
          </a:xfrm>
          <a:prstGeom prst="rect">
            <a:avLst/>
          </a:prstGeom>
        </p:spPr>
      </p:pic>
      <p:pic>
        <p:nvPicPr>
          <p:cNvPr id="13" name="Marcador de contenido 12" descr="Calendario&#10;&#10;Descripción generada automáticamente">
            <a:extLst>
              <a:ext uri="{FF2B5EF4-FFF2-40B4-BE49-F238E27FC236}">
                <a16:creationId xmlns:a16="http://schemas.microsoft.com/office/drawing/2014/main" id="{5223813D-7BB5-934B-950E-08834C1A4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07014" y="2491644"/>
            <a:ext cx="5468213" cy="3276110"/>
          </a:xfrm>
        </p:spPr>
      </p:pic>
    </p:spTree>
    <p:extLst>
      <p:ext uri="{BB962C8B-B14F-4D97-AF65-F5344CB8AC3E}">
        <p14:creationId xmlns:p14="http://schemas.microsoft.com/office/powerpoint/2010/main" val="212760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AA155-E749-A642-A7C8-CC2E8E35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OFTEN/ FREQUENCY</a:t>
            </a:r>
          </a:p>
        </p:txBody>
      </p:sp>
      <p:pic>
        <p:nvPicPr>
          <p:cNvPr id="5" name="Marcador de contenido 4" descr="Gráfico, Gráfico de superficie&#10;&#10;Descripción generada automáticamente">
            <a:extLst>
              <a:ext uri="{FF2B5EF4-FFF2-40B4-BE49-F238E27FC236}">
                <a16:creationId xmlns:a16="http://schemas.microsoft.com/office/drawing/2014/main" id="{7301BA4E-460E-104D-8CDE-C0FF4591C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749789"/>
            <a:ext cx="2666900" cy="1483538"/>
          </a:xfrm>
        </p:spPr>
      </p:pic>
      <p:pic>
        <p:nvPicPr>
          <p:cNvPr id="11" name="Imagen 1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A1C0B2E-12E3-CC4C-8D6D-0787DD335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4352" y="3233327"/>
            <a:ext cx="4552146" cy="3556364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40DDAC0C-00EE-8347-BFC1-72D659FF7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76428" y="1593512"/>
            <a:ext cx="6261220" cy="52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01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607</Words>
  <Application>Microsoft Macintosh PowerPoint</Application>
  <PresentationFormat>Panorámica</PresentationFormat>
  <Paragraphs>101</Paragraphs>
  <Slides>18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Tema de Office</vt:lpstr>
      <vt:lpstr>Simple Present</vt:lpstr>
      <vt:lpstr>WH- Questions </vt:lpstr>
      <vt:lpstr>Match the “WH” word with the corresponding ideas.</vt:lpstr>
      <vt:lpstr>SIMPLE PRESENT</vt:lpstr>
      <vt:lpstr>PERMANENT SITUATIONS</vt:lpstr>
      <vt:lpstr>DAILY ROUTINES</vt:lpstr>
      <vt:lpstr>FACTS</vt:lpstr>
      <vt:lpstr>SCHEDULES</vt:lpstr>
      <vt:lpstr>HOW OFTEN/ FREQUENCY</vt:lpstr>
      <vt:lpstr>Spelling.</vt:lpstr>
      <vt:lpstr>Classify these situations. Write them down</vt:lpstr>
      <vt:lpstr>Simple Present – affirmative and negative  </vt:lpstr>
      <vt:lpstr>Listening skills practice: Interview with a swimmer</vt:lpstr>
      <vt:lpstr>Daily Schedule</vt:lpstr>
      <vt:lpstr>Simple Present (permanent situations, habits and emotions)</vt:lpstr>
      <vt:lpstr>DO OR does?</vt:lpstr>
      <vt:lpstr>Listening Activity 1.21  Transcribe the dialog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Elizabeth Rodriguez</dc:creator>
  <cp:lastModifiedBy>Elizabeth Rodriguez</cp:lastModifiedBy>
  <cp:revision>26</cp:revision>
  <dcterms:created xsi:type="dcterms:W3CDTF">2020-07-21T03:27:49Z</dcterms:created>
  <dcterms:modified xsi:type="dcterms:W3CDTF">2021-06-09T13:15:36Z</dcterms:modified>
</cp:coreProperties>
</file>