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sldIdLst>
    <p:sldId id="256" r:id="rId2"/>
    <p:sldId id="257" r:id="rId3"/>
    <p:sldId id="261" r:id="rId4"/>
    <p:sldId id="263" r:id="rId5"/>
    <p:sldId id="264" r:id="rId6"/>
    <p:sldId id="258" r:id="rId7"/>
    <p:sldId id="259" r:id="rId8"/>
    <p:sldId id="260" r:id="rId9"/>
    <p:sldId id="265" r:id="rId10"/>
    <p:sldId id="266" r:id="rId11"/>
    <p:sldId id="267" r:id="rId12"/>
    <p:sldId id="278" r:id="rId13"/>
    <p:sldId id="276" r:id="rId14"/>
    <p:sldId id="277" r:id="rId15"/>
    <p:sldId id="279" r:id="rId16"/>
    <p:sldId id="280" r:id="rId17"/>
    <p:sldId id="268" r:id="rId18"/>
    <p:sldId id="275" r:id="rId19"/>
    <p:sldId id="672" r:id="rId20"/>
    <p:sldId id="673" r:id="rId21"/>
    <p:sldId id="674" r:id="rId22"/>
    <p:sldId id="269" r:id="rId23"/>
    <p:sldId id="270" r:id="rId24"/>
    <p:sldId id="271" r:id="rId25"/>
    <p:sldId id="272" r:id="rId26"/>
    <p:sldId id="273" r:id="rId27"/>
    <p:sldId id="675" r:id="rId28"/>
    <p:sldId id="274" r:id="rId2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46EB5D-8921-4F56-9440-DA338E954FA8}" v="63" dt="2020-11-04T04:54:13.821"/>
    <p1510:client id="{446749C5-EF30-4219-8FCF-E4A1D8364253}" v="743" dt="2020-11-04T02:28:39.6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81" d="100"/>
          <a:sy n="81" d="100"/>
        </p:scale>
        <p:origin x="9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268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531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485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217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81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530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976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43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529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756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968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877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portal.anla.gov.co/beneficios-tributarios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41Pml_Rj8eQ?feature=oembed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rupobancolombia.com/wps/portal/empresas/productos-servicios/seguros/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ambiente.gov.co/cambio-climatico-y-gestion-del-riesgo/instrumentos-economicos/" TargetMode="External"/><Relationship Id="rId2" Type="http://schemas.openxmlformats.org/officeDocument/2006/relationships/hyperlink" Target="https://incp.org.co/que-son-los-beneficios-tributarios-ambientales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EruYJGYOOxY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ncoldex.com/soluciones-financieras/lineas-de-credito/linea-desarrollo-sostenible-y-eficiencia-energetica-2019-3328" TargetMode="External"/><Relationship Id="rId2" Type="http://schemas.openxmlformats.org/officeDocument/2006/relationships/hyperlink" Target="http://portal.anla.gov.co/deduccion-renta-inversiones-control-y-mejoramiento-del-medio-ambient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ancodebogota.com/wps/portal/banco-de-bogota/bogota/productos/para-empresas/soluciones-de-financiacion/lineas-de-capital-de-trabajo-e-inversion/linea-desarrollo-sostenible" TargetMode="External"/><Relationship Id="rId4" Type="http://schemas.openxmlformats.org/officeDocument/2006/relationships/hyperlink" Target="https://www.grupobancolombia.com/wps/portal/empresas/productos-servicios/creditos/cartera-comercial/linea-sostenible-constructor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>
            <a:normAutofit/>
          </a:bodyPr>
          <a:lstStyle/>
          <a:p>
            <a:r>
              <a:rPr lang="es-ES" sz="4400" dirty="0">
                <a:ea typeface="+mj-lt"/>
                <a:cs typeface="+mj-lt"/>
              </a:rPr>
              <a:t>INCENTIVOS TRIBUTARIOS Y FINANCIEROS PARA  EMPRESAS QUE USEN TECNOLOGIAS MÁS EFICIENTES EN PRO DE LA SOSTENIBILIDAD</a:t>
            </a:r>
            <a:endParaRPr lang="en-US" sz="4400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timeline&#10;&#10;Description automatically generated">
            <a:extLst>
              <a:ext uri="{FF2B5EF4-FFF2-40B4-BE49-F238E27FC236}">
                <a16:creationId xmlns:a16="http://schemas.microsoft.com/office/drawing/2014/main" id="{4E3A13FA-BA14-4EA6-A4D6-EBFAE6E76CCB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1931970" y="-3513"/>
            <a:ext cx="8011757" cy="60853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9D4777-BEBA-42E7-BD4E-C17452F26ACC}"/>
              </a:ext>
            </a:extLst>
          </p:cNvPr>
          <p:cNvSpPr txBox="1"/>
          <p:nvPr/>
        </p:nvSpPr>
        <p:spPr>
          <a:xfrm>
            <a:off x="10029645" y="5802702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333333"/>
                </a:solidFill>
                <a:cs typeface="Calibri"/>
              </a:rPr>
              <a:t> (UPME, 2020)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20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517DC4C-6B1A-4B51-B13D-F3591739A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754" y="639097"/>
            <a:ext cx="625331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800">
                <a:solidFill>
                  <a:schemeClr val="tx1">
                    <a:lumMod val="85000"/>
                    <a:lumOff val="15000"/>
                  </a:schemeClr>
                </a:solidFill>
              </a:rPr>
              <a:t>Etapas del proyecto y la aplicación a los incentivos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7DF55E6E-FE7D-4CAE-B187-F5383F456A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137"/>
          <a:stretch/>
        </p:blipFill>
        <p:spPr>
          <a:xfrm>
            <a:off x="-1" y="10"/>
            <a:ext cx="4635315" cy="6857989"/>
          </a:xfrm>
          <a:prstGeom prst="rect">
            <a:avLst/>
          </a:prstGeom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02F96C4-DCEF-412A-8DE8-89665A6C99EB}"/>
              </a:ext>
            </a:extLst>
          </p:cNvPr>
          <p:cNvSpPr txBox="1"/>
          <p:nvPr/>
        </p:nvSpPr>
        <p:spPr>
          <a:xfrm>
            <a:off x="5126966" y="6133381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333333"/>
                </a:solidFill>
                <a:cs typeface="Calibri"/>
              </a:rPr>
              <a:t> (UPME, 2020)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04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/>
          <p:cNvSpPr>
            <a:spLocks noGrp="1"/>
          </p:cNvSpPr>
          <p:nvPr>
            <p:ph idx="4294967295"/>
          </p:nvPr>
        </p:nvSpPr>
        <p:spPr>
          <a:xfrm>
            <a:off x="819397" y="836860"/>
            <a:ext cx="10058400" cy="4022725"/>
          </a:xfrm>
        </p:spPr>
        <p:txBody>
          <a:bodyPr/>
          <a:lstStyle/>
          <a:p>
            <a:r>
              <a:rPr lang="es-CO" i="1" dirty="0"/>
              <a:t>Los formatos que forman parte integral de la Resolución 1238 de 2016 y que deben ser radicados junto con la solicitud, pueden ser descargados en el siguiente link: </a:t>
            </a:r>
            <a:r>
              <a:rPr lang="es-CO" dirty="0">
                <a:hlinkClick r:id="rId2"/>
              </a:rPr>
              <a:t>http://portal.anla.gov.co/beneficios-tributarios</a:t>
            </a:r>
            <a:endParaRPr lang="es-CO" dirty="0"/>
          </a:p>
          <a:p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" y="2376487"/>
            <a:ext cx="110109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4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171798" y="1401287"/>
            <a:ext cx="5914305" cy="4141375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title" idx="4294967295"/>
          </p:nvPr>
        </p:nvSpPr>
        <p:spPr>
          <a:xfrm>
            <a:off x="0" y="142875"/>
            <a:ext cx="6467475" cy="676275"/>
          </a:xfrm>
        </p:spPr>
        <p:txBody>
          <a:bodyPr>
            <a:normAutofit fontScale="90000"/>
          </a:bodyPr>
          <a:lstStyle/>
          <a:p>
            <a:r>
              <a:rPr lang="es-MX" dirty="0"/>
              <a:t>Formatos solicitud </a:t>
            </a:r>
            <a:endParaRPr lang="es-CO" dirty="0"/>
          </a:p>
        </p:txBody>
      </p:sp>
      <p:pic>
        <p:nvPicPr>
          <p:cNvPr id="10" name="Marcador de contenido 9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6214945" y="1092530"/>
            <a:ext cx="5834551" cy="474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293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678" y="700644"/>
            <a:ext cx="7897091" cy="2422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623" y="3372098"/>
            <a:ext cx="65532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029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3" y="166255"/>
            <a:ext cx="11863450" cy="2398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51" y="2851623"/>
            <a:ext cx="1184910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82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91945D-1C8A-4E12-BE76-C0097E07C07B}"/>
              </a:ext>
            </a:extLst>
          </p:cNvPr>
          <p:cNvSpPr txBox="1"/>
          <p:nvPr/>
        </p:nvSpPr>
        <p:spPr>
          <a:xfrm>
            <a:off x="8141110" y="639097"/>
            <a:ext cx="3401961" cy="368601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Caso de </a:t>
            </a:r>
            <a:r>
              <a:rPr lang="en-US" sz="6600" spc="-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aplicaciónCELSIA</a:t>
            </a:r>
            <a:r>
              <a:rPr lang="en-US" sz="66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SOLAR YUMBO</a:t>
            </a:r>
          </a:p>
        </p:txBody>
      </p:sp>
      <p:pic>
        <p:nvPicPr>
          <p:cNvPr id="2" name="Picture 2">
            <a:hlinkClick r:id="" action="ppaction://media"/>
            <a:extLst>
              <a:ext uri="{FF2B5EF4-FFF2-40B4-BE49-F238E27FC236}">
                <a16:creationId xmlns:a16="http://schemas.microsoft.com/office/drawing/2014/main" id="{59E884E8-6E94-4855-874B-BFFDF0A74BA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20670" y="640081"/>
            <a:ext cx="6738874" cy="50541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42461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DBB1E-23E9-41C5-A181-4F20AB725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107" y="-309514"/>
            <a:ext cx="11195538" cy="274471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b="1" dirty="0" err="1"/>
              <a:t>Descuento</a:t>
            </a:r>
            <a:r>
              <a:rPr lang="en-US" sz="4000" b="1" dirty="0"/>
              <a:t> </a:t>
            </a:r>
            <a:r>
              <a:rPr lang="en-US" sz="4000" b="1" dirty="0" err="1"/>
              <a:t>en</a:t>
            </a:r>
            <a:r>
              <a:rPr lang="en-US" sz="4000" b="1" dirty="0"/>
              <a:t> el </a:t>
            </a:r>
            <a:r>
              <a:rPr lang="en-US" sz="4000" b="1" dirty="0" err="1"/>
              <a:t>impuesto</a:t>
            </a:r>
            <a:r>
              <a:rPr lang="en-US" sz="4000" b="1" dirty="0"/>
              <a:t> de </a:t>
            </a:r>
            <a:r>
              <a:rPr lang="en-US" sz="4000" b="1" dirty="0" err="1"/>
              <a:t>Renta</a:t>
            </a:r>
            <a:r>
              <a:rPr lang="en-US" sz="4000" b="1" dirty="0"/>
              <a:t> por </a:t>
            </a:r>
            <a:r>
              <a:rPr lang="en-US" sz="4000" b="1" dirty="0" err="1"/>
              <a:t>Inversiones</a:t>
            </a:r>
            <a:r>
              <a:rPr lang="en-US" sz="4000" b="1" dirty="0"/>
              <a:t> </a:t>
            </a:r>
            <a:r>
              <a:rPr lang="en-US" sz="4000" b="1" dirty="0" err="1"/>
              <a:t>en</a:t>
            </a:r>
            <a:r>
              <a:rPr lang="en-US" sz="4000" b="1" dirty="0"/>
              <a:t> Control del Medio </a:t>
            </a:r>
            <a:r>
              <a:rPr lang="en-US" sz="4000" b="1" dirty="0" err="1"/>
              <a:t>Ambiente</a:t>
            </a:r>
            <a:r>
              <a:rPr lang="en-US" sz="4000" b="1" dirty="0"/>
              <a:t> o </a:t>
            </a:r>
            <a:r>
              <a:rPr lang="en-US" sz="4000" b="1" dirty="0" err="1"/>
              <a:t>en</a:t>
            </a:r>
            <a:r>
              <a:rPr lang="en-US" sz="4000" b="1" dirty="0"/>
              <a:t> </a:t>
            </a:r>
            <a:r>
              <a:rPr lang="en-US" sz="4000" b="1" dirty="0" err="1"/>
              <a:t>Conservación</a:t>
            </a:r>
            <a:r>
              <a:rPr lang="en-US" sz="4000" b="1" dirty="0"/>
              <a:t> y </a:t>
            </a:r>
            <a:r>
              <a:rPr lang="en-US" sz="4000" b="1" dirty="0" err="1"/>
              <a:t>Mejoramiento</a:t>
            </a:r>
            <a:r>
              <a:rPr lang="en-US" sz="4000" b="1" dirty="0"/>
              <a:t> del Medio </a:t>
            </a:r>
            <a:r>
              <a:rPr lang="en-US" sz="4000" b="1" dirty="0" err="1"/>
              <a:t>Ambiente</a:t>
            </a:r>
            <a:endParaRPr lang="en-US" sz="4000" dirty="0">
              <a:cs typeface="Calibri Light"/>
            </a:endParaRPr>
          </a:p>
          <a:p>
            <a:endParaRPr lang="en-US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65392-A9DF-46D9-8798-31CF7514D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6676" y="2435205"/>
            <a:ext cx="10058400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 algn="just"/>
            <a:r>
              <a:rPr lang="en-US" sz="2400" dirty="0">
                <a:ea typeface="+mn-lt"/>
                <a:cs typeface="+mn-lt"/>
              </a:rPr>
              <a:t>De </a:t>
            </a:r>
            <a:r>
              <a:rPr lang="en-US" sz="2400" dirty="0" err="1">
                <a:ea typeface="+mn-lt"/>
                <a:cs typeface="+mn-lt"/>
              </a:rPr>
              <a:t>acuerdo</a:t>
            </a:r>
            <a:r>
              <a:rPr lang="en-US" sz="2400" dirty="0">
                <a:ea typeface="+mn-lt"/>
                <a:cs typeface="+mn-lt"/>
              </a:rPr>
              <a:t> con el </a:t>
            </a:r>
            <a:r>
              <a:rPr lang="en-US" sz="2400" dirty="0" err="1">
                <a:ea typeface="+mn-lt"/>
                <a:cs typeface="+mn-lt"/>
              </a:rPr>
              <a:t>artículo</a:t>
            </a:r>
            <a:r>
              <a:rPr lang="en-US" sz="2400" dirty="0">
                <a:ea typeface="+mn-lt"/>
                <a:cs typeface="+mn-lt"/>
              </a:rPr>
              <a:t> 255 del </a:t>
            </a:r>
            <a:r>
              <a:rPr lang="en-US" sz="2400" dirty="0" err="1">
                <a:ea typeface="+mn-lt"/>
                <a:cs typeface="+mn-lt"/>
              </a:rPr>
              <a:t>Estatuto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Tributario</a:t>
            </a:r>
            <a:r>
              <a:rPr lang="en-US" sz="2400" dirty="0">
                <a:ea typeface="+mn-lt"/>
                <a:cs typeface="+mn-lt"/>
              </a:rPr>
              <a:t>, las personas </a:t>
            </a:r>
            <a:r>
              <a:rPr lang="en-US" sz="2400" dirty="0" err="1">
                <a:ea typeface="+mn-lt"/>
                <a:cs typeface="+mn-lt"/>
              </a:rPr>
              <a:t>jurídicas</a:t>
            </a:r>
            <a:r>
              <a:rPr lang="en-US" sz="2400" dirty="0">
                <a:ea typeface="+mn-lt"/>
                <a:cs typeface="+mn-lt"/>
              </a:rPr>
              <a:t> que </a:t>
            </a:r>
            <a:r>
              <a:rPr lang="en-US" sz="2400" dirty="0" err="1">
                <a:ea typeface="+mn-lt"/>
                <a:cs typeface="+mn-lt"/>
              </a:rPr>
              <a:t>realicen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directamente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inversiones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en</a:t>
            </a:r>
            <a:r>
              <a:rPr lang="en-US" sz="2400" dirty="0">
                <a:ea typeface="+mn-lt"/>
                <a:cs typeface="+mn-lt"/>
              </a:rPr>
              <a:t> control, </a:t>
            </a:r>
            <a:r>
              <a:rPr lang="en-US" sz="2400" dirty="0" err="1">
                <a:ea typeface="+mn-lt"/>
                <a:cs typeface="+mn-lt"/>
              </a:rPr>
              <a:t>conservación</a:t>
            </a:r>
            <a:r>
              <a:rPr lang="en-US" sz="2400" dirty="0">
                <a:ea typeface="+mn-lt"/>
                <a:cs typeface="+mn-lt"/>
              </a:rPr>
              <a:t> y </a:t>
            </a:r>
            <a:r>
              <a:rPr lang="en-US" sz="2400" dirty="0" err="1">
                <a:ea typeface="+mn-lt"/>
                <a:cs typeface="+mn-lt"/>
              </a:rPr>
              <a:t>mejoramiento</a:t>
            </a:r>
            <a:r>
              <a:rPr lang="en-US" sz="2400" dirty="0">
                <a:ea typeface="+mn-lt"/>
                <a:cs typeface="+mn-lt"/>
              </a:rPr>
              <a:t> del medio </a:t>
            </a:r>
            <a:r>
              <a:rPr lang="en-US" sz="2400" dirty="0" err="1">
                <a:ea typeface="+mn-lt"/>
                <a:cs typeface="+mn-lt"/>
              </a:rPr>
              <a:t>ambiente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tendrán</a:t>
            </a:r>
            <a:r>
              <a:rPr lang="en-US" sz="2400" dirty="0">
                <a:ea typeface="+mn-lt"/>
                <a:cs typeface="+mn-lt"/>
              </a:rPr>
              <a:t> derecho a </a:t>
            </a:r>
            <a:r>
              <a:rPr lang="en-US" sz="2400" dirty="0" err="1">
                <a:ea typeface="+mn-lt"/>
                <a:cs typeface="+mn-lt"/>
              </a:rPr>
              <a:t>descontar</a:t>
            </a:r>
            <a:r>
              <a:rPr lang="en-US" sz="2400" dirty="0">
                <a:ea typeface="+mn-lt"/>
                <a:cs typeface="+mn-lt"/>
              </a:rPr>
              <a:t> de </a:t>
            </a:r>
            <a:r>
              <a:rPr lang="en-US" sz="2400" dirty="0" err="1">
                <a:ea typeface="+mn-lt"/>
                <a:cs typeface="+mn-lt"/>
              </a:rPr>
              <a:t>su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impuesto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sobre</a:t>
            </a:r>
            <a:r>
              <a:rPr lang="en-US" sz="2400" dirty="0">
                <a:ea typeface="+mn-lt"/>
                <a:cs typeface="+mn-lt"/>
              </a:rPr>
              <a:t> la </a:t>
            </a:r>
            <a:r>
              <a:rPr lang="en-US" sz="2400" dirty="0" err="1">
                <a:ea typeface="+mn-lt"/>
                <a:cs typeface="+mn-lt"/>
              </a:rPr>
              <a:t>renta</a:t>
            </a:r>
            <a:r>
              <a:rPr lang="en-US" sz="2400" dirty="0">
                <a:ea typeface="+mn-lt"/>
                <a:cs typeface="+mn-lt"/>
              </a:rPr>
              <a:t> a cargo el 25% de las </a:t>
            </a:r>
            <a:r>
              <a:rPr lang="en-US" sz="2400" dirty="0" err="1">
                <a:ea typeface="+mn-lt"/>
                <a:cs typeface="+mn-lt"/>
              </a:rPr>
              <a:t>inversiones</a:t>
            </a:r>
            <a:r>
              <a:rPr lang="en-US" sz="2400" dirty="0">
                <a:ea typeface="+mn-lt"/>
                <a:cs typeface="+mn-lt"/>
              </a:rPr>
              <a:t> que </a:t>
            </a:r>
            <a:r>
              <a:rPr lang="en-US" sz="2400" dirty="0" err="1">
                <a:ea typeface="+mn-lt"/>
                <a:cs typeface="+mn-lt"/>
              </a:rPr>
              <a:t>hayan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realizado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en</a:t>
            </a:r>
            <a:r>
              <a:rPr lang="en-US" sz="2400" dirty="0">
                <a:ea typeface="+mn-lt"/>
                <a:cs typeface="+mn-lt"/>
              </a:rPr>
              <a:t> el </a:t>
            </a:r>
            <a:r>
              <a:rPr lang="en-US" sz="2400" dirty="0" err="1">
                <a:ea typeface="+mn-lt"/>
                <a:cs typeface="+mn-lt"/>
              </a:rPr>
              <a:t>respectivo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año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gravable</a:t>
            </a:r>
            <a:r>
              <a:rPr lang="en-US" sz="2400" dirty="0">
                <a:ea typeface="+mn-lt"/>
                <a:cs typeface="+mn-lt"/>
              </a:rPr>
              <a:t>, previa </a:t>
            </a:r>
            <a:r>
              <a:rPr lang="en-US" sz="2400" dirty="0" err="1">
                <a:ea typeface="+mn-lt"/>
                <a:cs typeface="+mn-lt"/>
              </a:rPr>
              <a:t>acreditación</a:t>
            </a:r>
            <a:r>
              <a:rPr lang="en-US" sz="2400" dirty="0">
                <a:ea typeface="+mn-lt"/>
                <a:cs typeface="+mn-lt"/>
              </a:rPr>
              <a:t> que </a:t>
            </a:r>
            <a:r>
              <a:rPr lang="en-US" sz="2400" dirty="0" err="1">
                <a:ea typeface="+mn-lt"/>
                <a:cs typeface="+mn-lt"/>
              </a:rPr>
              <a:t>efectúe</a:t>
            </a:r>
            <a:r>
              <a:rPr lang="en-US" sz="2400" dirty="0">
                <a:ea typeface="+mn-lt"/>
                <a:cs typeface="+mn-lt"/>
              </a:rPr>
              <a:t> la </a:t>
            </a:r>
            <a:r>
              <a:rPr lang="en-US" sz="2400" dirty="0" err="1">
                <a:ea typeface="+mn-lt"/>
                <a:cs typeface="+mn-lt"/>
              </a:rPr>
              <a:t>autoridad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ambiental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respectiva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en</a:t>
            </a:r>
            <a:r>
              <a:rPr lang="en-US" sz="2400" dirty="0">
                <a:ea typeface="+mn-lt"/>
                <a:cs typeface="+mn-lt"/>
              </a:rPr>
              <a:t> la </a:t>
            </a:r>
            <a:r>
              <a:rPr lang="en-US" sz="2400" dirty="0" err="1">
                <a:ea typeface="+mn-lt"/>
                <a:cs typeface="+mn-lt"/>
              </a:rPr>
              <a:t>cual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deberán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tenerse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en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cuenta</a:t>
            </a:r>
            <a:r>
              <a:rPr lang="en-US" sz="2400" dirty="0">
                <a:ea typeface="+mn-lt"/>
                <a:cs typeface="+mn-lt"/>
              </a:rPr>
              <a:t> los </a:t>
            </a:r>
            <a:r>
              <a:rPr lang="en-US" sz="2400" dirty="0" err="1">
                <a:ea typeface="+mn-lt"/>
                <a:cs typeface="+mn-lt"/>
              </a:rPr>
              <a:t>beneficios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ambientales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directos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asociados</a:t>
            </a:r>
            <a:r>
              <a:rPr lang="en-US" sz="2400" dirty="0">
                <a:ea typeface="+mn-lt"/>
                <a:cs typeface="+mn-lt"/>
              </a:rPr>
              <a:t> a </a:t>
            </a:r>
            <a:r>
              <a:rPr lang="en-US" sz="2400" dirty="0" err="1">
                <a:ea typeface="+mn-lt"/>
                <a:cs typeface="+mn-lt"/>
              </a:rPr>
              <a:t>dichas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inversiones</a:t>
            </a:r>
            <a:r>
              <a:rPr lang="en-US" sz="2400" dirty="0">
                <a:ea typeface="+mn-lt"/>
                <a:cs typeface="+mn-lt"/>
              </a:rPr>
              <a:t>. No </a:t>
            </a:r>
            <a:r>
              <a:rPr lang="en-US" sz="2400" dirty="0" err="1">
                <a:ea typeface="+mn-lt"/>
                <a:cs typeface="+mn-lt"/>
              </a:rPr>
              <a:t>darán</a:t>
            </a:r>
            <a:r>
              <a:rPr lang="en-US" sz="2400" dirty="0">
                <a:ea typeface="+mn-lt"/>
                <a:cs typeface="+mn-lt"/>
              </a:rPr>
              <a:t> derecho a </a:t>
            </a:r>
            <a:r>
              <a:rPr lang="en-US" sz="2400" dirty="0" err="1">
                <a:ea typeface="+mn-lt"/>
                <a:cs typeface="+mn-lt"/>
              </a:rPr>
              <a:t>descuento</a:t>
            </a:r>
            <a:r>
              <a:rPr lang="en-US" sz="2400" dirty="0">
                <a:ea typeface="+mn-lt"/>
                <a:cs typeface="+mn-lt"/>
              </a:rPr>
              <a:t> las </a:t>
            </a:r>
            <a:r>
              <a:rPr lang="en-US" sz="2400" dirty="0" err="1">
                <a:ea typeface="+mn-lt"/>
                <a:cs typeface="+mn-lt"/>
              </a:rPr>
              <a:t>inversiones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realizadas</a:t>
            </a:r>
            <a:r>
              <a:rPr lang="en-US" sz="2400" dirty="0">
                <a:ea typeface="+mn-lt"/>
                <a:cs typeface="+mn-lt"/>
              </a:rPr>
              <a:t> por </a:t>
            </a:r>
            <a:r>
              <a:rPr lang="en-US" sz="2400" dirty="0" err="1">
                <a:ea typeface="+mn-lt"/>
                <a:cs typeface="+mn-lt"/>
              </a:rPr>
              <a:t>mandato</a:t>
            </a:r>
            <a:r>
              <a:rPr lang="en-US" sz="2400" dirty="0">
                <a:ea typeface="+mn-lt"/>
                <a:cs typeface="+mn-lt"/>
              </a:rPr>
              <a:t> de una </a:t>
            </a:r>
            <a:r>
              <a:rPr lang="en-US" sz="2400" dirty="0" err="1">
                <a:ea typeface="+mn-lt"/>
                <a:cs typeface="+mn-lt"/>
              </a:rPr>
              <a:t>autoridad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ambiental</a:t>
            </a:r>
            <a:r>
              <a:rPr lang="en-US" sz="2400" dirty="0">
                <a:ea typeface="+mn-lt"/>
                <a:cs typeface="+mn-lt"/>
              </a:rPr>
              <a:t> para </a:t>
            </a:r>
            <a:r>
              <a:rPr lang="en-US" sz="2400" dirty="0" err="1">
                <a:ea typeface="+mn-lt"/>
                <a:cs typeface="+mn-lt"/>
              </a:rPr>
              <a:t>mitigar</a:t>
            </a:r>
            <a:r>
              <a:rPr lang="en-US" sz="2400" dirty="0">
                <a:ea typeface="+mn-lt"/>
                <a:cs typeface="+mn-lt"/>
              </a:rPr>
              <a:t> el </a:t>
            </a:r>
            <a:r>
              <a:rPr lang="en-US" sz="2400" dirty="0" err="1">
                <a:ea typeface="+mn-lt"/>
                <a:cs typeface="+mn-lt"/>
              </a:rPr>
              <a:t>impacto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ambiental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producido</a:t>
            </a:r>
            <a:r>
              <a:rPr lang="en-US" sz="2400" dirty="0">
                <a:ea typeface="+mn-lt"/>
                <a:cs typeface="+mn-lt"/>
              </a:rPr>
              <a:t> por la </a:t>
            </a:r>
            <a:r>
              <a:rPr lang="en-US" sz="2400" dirty="0" err="1">
                <a:ea typeface="+mn-lt"/>
                <a:cs typeface="+mn-lt"/>
              </a:rPr>
              <a:t>obra</a:t>
            </a:r>
            <a:r>
              <a:rPr lang="en-US" sz="2400" dirty="0">
                <a:ea typeface="+mn-lt"/>
                <a:cs typeface="+mn-lt"/>
              </a:rPr>
              <a:t> o </a:t>
            </a:r>
            <a:r>
              <a:rPr lang="en-US" sz="2400" dirty="0" err="1">
                <a:ea typeface="+mn-lt"/>
                <a:cs typeface="+mn-lt"/>
              </a:rPr>
              <a:t>actividad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objeto</a:t>
            </a:r>
            <a:r>
              <a:rPr lang="en-US" sz="2400" dirty="0">
                <a:ea typeface="+mn-lt"/>
                <a:cs typeface="+mn-lt"/>
              </a:rPr>
              <a:t> de una </a:t>
            </a:r>
            <a:r>
              <a:rPr lang="en-US" sz="2400" dirty="0" err="1">
                <a:ea typeface="+mn-lt"/>
                <a:cs typeface="+mn-lt"/>
              </a:rPr>
              <a:t>licencia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ambiental</a:t>
            </a:r>
            <a:r>
              <a:rPr lang="en-US" sz="2400" dirty="0">
                <a:ea typeface="+mn-lt"/>
                <a:cs typeface="+mn-lt"/>
              </a:rPr>
              <a:t>.</a:t>
            </a:r>
            <a:endParaRPr lang="en-US" sz="2400" dirty="0">
              <a:cs typeface="Calibri" panose="020F0502020204030204"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91FFE2-5D8F-4E13-B37E-A862DF07941F}"/>
              </a:ext>
            </a:extLst>
          </p:cNvPr>
          <p:cNvSpPr txBox="1"/>
          <p:nvPr/>
        </p:nvSpPr>
        <p:spPr>
          <a:xfrm>
            <a:off x="1173192" y="5831457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MX" sz="1200">
                <a:solidFill>
                  <a:srgbClr val="333333"/>
                </a:solidFill>
                <a:cs typeface="Arial"/>
              </a:rPr>
              <a:t>(ANLA, 2020)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15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178130" y="-377537"/>
            <a:ext cx="10058400" cy="1450975"/>
          </a:xfrm>
        </p:spPr>
        <p:txBody>
          <a:bodyPr/>
          <a:lstStyle/>
          <a:p>
            <a:r>
              <a:rPr lang="es-MX" dirty="0"/>
              <a:t>Formato solicitud beneficios tributarios </a:t>
            </a:r>
            <a:endParaRPr lang="es-CO" dirty="0"/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178130" y="1489075"/>
            <a:ext cx="6039790" cy="300983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30" y="4578101"/>
            <a:ext cx="6039790" cy="15404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7882" y="1819191"/>
            <a:ext cx="5656732" cy="377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92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1809948" y="4349616"/>
            <a:ext cx="8318500" cy="188769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ts val="2000"/>
              </a:lnSpc>
              <a:buFontTx/>
              <a:buAutoNum type="alphaLcPeriod"/>
              <a:defRPr/>
            </a:pPr>
            <a:r>
              <a:rPr lang="es-ES">
                <a:latin typeface="Arial" pitchFamily="34" charset="0"/>
                <a:cs typeface="Arial" pitchFamily="34" charset="0"/>
              </a:rPr>
              <a:t>Disminución de la demanda de recursos naturales renovables y/o,</a:t>
            </a:r>
          </a:p>
          <a:p>
            <a:pPr marL="342900" indent="-342900">
              <a:lnSpc>
                <a:spcPts val="2000"/>
              </a:lnSpc>
              <a:buFontTx/>
              <a:buAutoNum type="alphaLcPeriod"/>
              <a:defRPr/>
            </a:pPr>
            <a:r>
              <a:rPr lang="es-ES">
                <a:latin typeface="Arial" pitchFamily="34" charset="0"/>
                <a:cs typeface="Arial" pitchFamily="34" charset="0"/>
              </a:rPr>
              <a:t>Prevención de la generación de residuos líquidos, emisiones atmosféricas o residuos sólidos en procesos y actividades productivas y/o,</a:t>
            </a:r>
          </a:p>
          <a:p>
            <a:pPr marL="342900" indent="-342900">
              <a:lnSpc>
                <a:spcPts val="2000"/>
              </a:lnSpc>
              <a:buFontTx/>
              <a:buAutoNum type="alphaLcPeriod"/>
              <a:defRPr/>
            </a:pPr>
            <a:r>
              <a:rPr lang="es-ES">
                <a:latin typeface="Arial" pitchFamily="34" charset="0"/>
                <a:cs typeface="Arial" pitchFamily="34" charset="0"/>
              </a:rPr>
              <a:t>Reducción del volumen de residuos líquidos, emisiones atmosféricas o residuos sólidos y/o.</a:t>
            </a:r>
          </a:p>
          <a:p>
            <a:pPr marL="342900" indent="-342900">
              <a:lnSpc>
                <a:spcPts val="2000"/>
              </a:lnSpc>
              <a:buFontTx/>
              <a:buAutoNum type="alphaLcPeriod"/>
              <a:defRPr/>
            </a:pPr>
            <a:r>
              <a:rPr lang="es-ES">
                <a:latin typeface="Arial" pitchFamily="34" charset="0"/>
                <a:cs typeface="Arial" pitchFamily="34" charset="0"/>
              </a:rPr>
              <a:t> Mejoramiento de la calidad de residuos líquidos, emisiones atmosféricas o residuos sólidos.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4330898" y="2450967"/>
            <a:ext cx="2344738" cy="14811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9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s-CO">
                <a:latin typeface="Arial" pitchFamily="34" charset="0"/>
                <a:cs typeface="Arial" pitchFamily="34" charset="0"/>
              </a:rPr>
              <a:t>   Construcción</a:t>
            </a:r>
          </a:p>
          <a:p>
            <a:pPr>
              <a:lnSpc>
                <a:spcPts val="19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s-CO">
                <a:latin typeface="Arial" pitchFamily="34" charset="0"/>
                <a:cs typeface="Arial" pitchFamily="34" charset="0"/>
              </a:rPr>
              <a:t>   Instalación</a:t>
            </a:r>
          </a:p>
          <a:p>
            <a:pPr>
              <a:lnSpc>
                <a:spcPts val="19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s-CO">
                <a:latin typeface="Arial" pitchFamily="34" charset="0"/>
                <a:cs typeface="Arial" pitchFamily="34" charset="0"/>
              </a:rPr>
              <a:t>   Montaje </a:t>
            </a:r>
          </a:p>
          <a:p>
            <a:pPr>
              <a:lnSpc>
                <a:spcPts val="19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s-CO">
                <a:latin typeface="Arial" pitchFamily="34" charset="0"/>
                <a:cs typeface="Arial" pitchFamily="34" charset="0"/>
              </a:rPr>
              <a:t>   Operación </a:t>
            </a: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19460" name="Line 5"/>
          <p:cNvSpPr>
            <a:spLocks noChangeShapeType="1"/>
          </p:cNvSpPr>
          <p:nvPr/>
        </p:nvSpPr>
        <p:spPr bwMode="auto">
          <a:xfrm>
            <a:off x="3899099" y="3241541"/>
            <a:ext cx="360363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CO">
              <a:latin typeface="Arial" pitchFamily="34" charset="0"/>
              <a:cs typeface="Arial" pitchFamily="34" charset="0"/>
            </a:endParaRPr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6994723" y="2882766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>
                <a:latin typeface="Arial" pitchFamily="34" charset="0"/>
                <a:cs typeface="Arial" pitchFamily="34" charset="0"/>
              </a:rPr>
              <a:t>que puedan generar</a:t>
            </a: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1954412" y="2738304"/>
            <a:ext cx="1944687" cy="9255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CO" dirty="0">
                <a:latin typeface="Arial" pitchFamily="34" charset="0"/>
                <a:cs typeface="Arial" pitchFamily="34" charset="0"/>
              </a:rPr>
              <a:t>SISTEMA DE CONTROL destinado a: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464" name="AutoShape 9"/>
          <p:cNvCxnSpPr>
            <a:cxnSpLocks noChangeShapeType="1"/>
            <a:stCxn id="14339" idx="3"/>
            <a:endCxn id="14338" idx="3"/>
          </p:cNvCxnSpPr>
          <p:nvPr/>
        </p:nvCxnSpPr>
        <p:spPr bwMode="auto">
          <a:xfrm>
            <a:off x="6675636" y="3191536"/>
            <a:ext cx="3452812" cy="2101929"/>
          </a:xfrm>
          <a:prstGeom prst="bentConnector3">
            <a:avLst>
              <a:gd name="adj1" fmla="val 106621"/>
            </a:avLst>
          </a:prstGeom>
          <a:noFill/>
          <a:ln w="28575">
            <a:solidFill>
              <a:schemeClr val="tx2"/>
            </a:solidFill>
            <a:miter lim="800000"/>
            <a:headEnd/>
            <a:tailEnd type="triangle" w="med" len="med"/>
          </a:ln>
        </p:spPr>
      </p:cxn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423592" y="188641"/>
            <a:ext cx="72363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400" b="1" dirty="0">
                <a:latin typeface="Arial" pitchFamily="34" charset="0"/>
                <a:cs typeface="Arial" pitchFamily="34" charset="0"/>
              </a:rPr>
              <a:t>REQUISITOS PARA BENEFICIOS  DE LA EXCLUSIÓN DE IVA</a:t>
            </a:r>
          </a:p>
        </p:txBody>
      </p:sp>
    </p:spTree>
    <p:extLst>
      <p:ext uri="{BB962C8B-B14F-4D97-AF65-F5344CB8AC3E}">
        <p14:creationId xmlns:p14="http://schemas.microsoft.com/office/powerpoint/2010/main" val="38222827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FF9AC-9DFF-4D2B-A99D-A0658CDC5E6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57047" y="1271024"/>
            <a:ext cx="10058400" cy="4022725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sz="3000" dirty="0" err="1">
                <a:ea typeface="+mn-lt"/>
                <a:cs typeface="+mn-lt"/>
              </a:rPr>
              <a:t>En</a:t>
            </a:r>
            <a:r>
              <a:rPr lang="en-US" sz="3000" dirty="0">
                <a:ea typeface="+mn-lt"/>
                <a:cs typeface="+mn-lt"/>
              </a:rPr>
              <a:t> Colombia, </a:t>
            </a:r>
            <a:r>
              <a:rPr lang="en-US" sz="3000" dirty="0" err="1">
                <a:ea typeface="+mn-lt"/>
                <a:cs typeface="+mn-lt"/>
              </a:rPr>
              <a:t>llevar</a:t>
            </a:r>
            <a:r>
              <a:rPr lang="en-US" sz="3000" dirty="0">
                <a:ea typeface="+mn-lt"/>
                <a:cs typeface="+mn-lt"/>
              </a:rPr>
              <a:t> a </a:t>
            </a:r>
            <a:r>
              <a:rPr lang="en-US" sz="3000" dirty="0" err="1">
                <a:ea typeface="+mn-lt"/>
                <a:cs typeface="+mn-lt"/>
              </a:rPr>
              <a:t>cabo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prácticas</a:t>
            </a:r>
            <a:r>
              <a:rPr lang="en-US" sz="3000" dirty="0">
                <a:ea typeface="+mn-lt"/>
                <a:cs typeface="+mn-lt"/>
              </a:rPr>
              <a:t> que </a:t>
            </a:r>
            <a:r>
              <a:rPr lang="en-US" sz="3000" dirty="0" err="1">
                <a:ea typeface="+mn-lt"/>
                <a:cs typeface="+mn-lt"/>
              </a:rPr>
              <a:t>protejan</a:t>
            </a:r>
            <a:r>
              <a:rPr lang="en-US" sz="3000" dirty="0">
                <a:ea typeface="+mn-lt"/>
                <a:cs typeface="+mn-lt"/>
              </a:rPr>
              <a:t> el medio </a:t>
            </a:r>
            <a:r>
              <a:rPr lang="en-US" sz="3000" dirty="0" err="1">
                <a:ea typeface="+mn-lt"/>
                <a:cs typeface="+mn-lt"/>
              </a:rPr>
              <a:t>ambiente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como</a:t>
            </a:r>
            <a:r>
              <a:rPr lang="en-US" sz="3000" dirty="0">
                <a:ea typeface="+mn-lt"/>
                <a:cs typeface="+mn-lt"/>
              </a:rPr>
              <a:t> es la </a:t>
            </a:r>
            <a:r>
              <a:rPr lang="en-US" sz="3000" dirty="0" err="1">
                <a:ea typeface="+mn-lt"/>
                <a:cs typeface="+mn-lt"/>
              </a:rPr>
              <a:t>aplicacion</a:t>
            </a:r>
            <a:r>
              <a:rPr lang="en-US" sz="3000" dirty="0">
                <a:ea typeface="+mn-lt"/>
                <a:cs typeface="+mn-lt"/>
              </a:rPr>
              <a:t> de </a:t>
            </a:r>
            <a:r>
              <a:rPr lang="en-US" sz="3000" dirty="0" err="1">
                <a:ea typeface="+mn-lt"/>
                <a:cs typeface="+mn-lt"/>
              </a:rPr>
              <a:t>tecnologías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eficientes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puede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permitirles</a:t>
            </a:r>
            <a:r>
              <a:rPr lang="en-US" sz="3000" dirty="0">
                <a:ea typeface="+mn-lt"/>
                <a:cs typeface="+mn-lt"/>
              </a:rPr>
              <a:t> a las </a:t>
            </a:r>
            <a:r>
              <a:rPr lang="en-US" sz="3000" dirty="0" err="1">
                <a:ea typeface="+mn-lt"/>
                <a:cs typeface="+mn-lt"/>
              </a:rPr>
              <a:t>empresas</a:t>
            </a:r>
            <a:r>
              <a:rPr lang="en-US" sz="3000" dirty="0">
                <a:ea typeface="+mn-lt"/>
                <a:cs typeface="+mn-lt"/>
              </a:rPr>
              <a:t> acceder a </a:t>
            </a:r>
            <a:r>
              <a:rPr lang="en-US" sz="3000" dirty="0" err="1">
                <a:ea typeface="+mn-lt"/>
                <a:cs typeface="+mn-lt"/>
              </a:rPr>
              <a:t>beneficios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tributarios</a:t>
            </a:r>
            <a:r>
              <a:rPr lang="en-US" sz="3000" dirty="0">
                <a:ea typeface="+mn-lt"/>
                <a:cs typeface="+mn-lt"/>
              </a:rPr>
              <a:t> que se </a:t>
            </a:r>
            <a:r>
              <a:rPr lang="en-US" sz="3000" dirty="0" err="1">
                <a:ea typeface="+mn-lt"/>
                <a:cs typeface="+mn-lt"/>
              </a:rPr>
              <a:t>traducen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en</a:t>
            </a:r>
            <a:r>
              <a:rPr lang="en-US" sz="3000" dirty="0">
                <a:ea typeface="+mn-lt"/>
                <a:cs typeface="+mn-lt"/>
              </a:rPr>
              <a:t> un </a:t>
            </a:r>
            <a:r>
              <a:rPr lang="en-US" sz="3000" dirty="0" err="1">
                <a:ea typeface="+mn-lt"/>
                <a:cs typeface="+mn-lt"/>
              </a:rPr>
              <a:t>ahorro</a:t>
            </a:r>
            <a:r>
              <a:rPr lang="en-US" sz="3000" dirty="0">
                <a:ea typeface="+mn-lt"/>
                <a:cs typeface="+mn-lt"/>
              </a:rPr>
              <a:t> de dinero; </a:t>
            </a:r>
            <a:r>
              <a:rPr lang="en-US" sz="3000" dirty="0" err="1">
                <a:ea typeface="+mn-lt"/>
                <a:cs typeface="+mn-lt"/>
              </a:rPr>
              <a:t>esto</a:t>
            </a:r>
            <a:r>
              <a:rPr lang="en-US" sz="3000" dirty="0">
                <a:ea typeface="+mn-lt"/>
                <a:cs typeface="+mn-lt"/>
              </a:rPr>
              <a:t> se </a:t>
            </a:r>
            <a:r>
              <a:rPr lang="en-US" sz="3000" dirty="0" err="1">
                <a:ea typeface="+mn-lt"/>
                <a:cs typeface="+mn-lt"/>
              </a:rPr>
              <a:t>evidencia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cuando</a:t>
            </a:r>
            <a:r>
              <a:rPr lang="en-US" sz="3000" dirty="0">
                <a:ea typeface="+mn-lt"/>
                <a:cs typeface="+mn-lt"/>
              </a:rPr>
              <a:t> se </a:t>
            </a:r>
            <a:r>
              <a:rPr lang="en-US" sz="3000" dirty="0" err="1">
                <a:ea typeface="+mn-lt"/>
                <a:cs typeface="+mn-lt"/>
              </a:rPr>
              <a:t>acogen</a:t>
            </a:r>
            <a:r>
              <a:rPr lang="en-US" sz="3000" dirty="0">
                <a:ea typeface="+mn-lt"/>
                <a:cs typeface="+mn-lt"/>
              </a:rPr>
              <a:t> a los </a:t>
            </a:r>
            <a:r>
              <a:rPr lang="en-US" sz="3000" dirty="0" err="1">
                <a:ea typeface="+mn-lt"/>
                <a:cs typeface="+mn-lt"/>
              </a:rPr>
              <a:t>incentivos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consignados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en</a:t>
            </a:r>
            <a:r>
              <a:rPr lang="en-US" sz="3000" dirty="0">
                <a:ea typeface="+mn-lt"/>
                <a:cs typeface="+mn-lt"/>
              </a:rPr>
              <a:t> los </a:t>
            </a:r>
            <a:r>
              <a:rPr lang="en-US" sz="3000" dirty="0" err="1">
                <a:ea typeface="+mn-lt"/>
                <a:cs typeface="+mn-lt"/>
              </a:rPr>
              <a:t>Estatutos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Tributarios</a:t>
            </a:r>
            <a:r>
              <a:rPr lang="en-US" sz="3000" dirty="0">
                <a:ea typeface="+mn-lt"/>
                <a:cs typeface="+mn-lt"/>
              </a:rPr>
              <a:t> que </a:t>
            </a:r>
            <a:r>
              <a:rPr lang="en-US" sz="3000" dirty="0" err="1">
                <a:ea typeface="+mn-lt"/>
                <a:cs typeface="+mn-lt"/>
              </a:rPr>
              <a:t>ofrece</a:t>
            </a:r>
            <a:r>
              <a:rPr lang="en-US" sz="3000" dirty="0">
                <a:ea typeface="+mn-lt"/>
                <a:cs typeface="+mn-lt"/>
              </a:rPr>
              <a:t> el </a:t>
            </a:r>
            <a:r>
              <a:rPr lang="en-US" sz="3000" dirty="0" err="1">
                <a:ea typeface="+mn-lt"/>
                <a:cs typeface="+mn-lt"/>
              </a:rPr>
              <a:t>Ministerio</a:t>
            </a:r>
            <a:r>
              <a:rPr lang="en-US" sz="3000" dirty="0">
                <a:ea typeface="+mn-lt"/>
                <a:cs typeface="+mn-lt"/>
              </a:rPr>
              <a:t> de </a:t>
            </a:r>
            <a:r>
              <a:rPr lang="en-US" sz="3000" dirty="0" err="1">
                <a:ea typeface="+mn-lt"/>
                <a:cs typeface="+mn-lt"/>
              </a:rPr>
              <a:t>Ambiente</a:t>
            </a:r>
            <a:r>
              <a:rPr lang="en-US" sz="3000" dirty="0">
                <a:ea typeface="+mn-lt"/>
                <a:cs typeface="+mn-lt"/>
              </a:rPr>
              <a:t> y Desarrollo </a:t>
            </a:r>
            <a:r>
              <a:rPr lang="en-US" sz="3000" dirty="0" err="1">
                <a:ea typeface="+mn-lt"/>
                <a:cs typeface="+mn-lt"/>
              </a:rPr>
              <a:t>Sostenible</a:t>
            </a:r>
            <a:r>
              <a:rPr lang="en-US" sz="3000" dirty="0">
                <a:ea typeface="+mn-lt"/>
                <a:cs typeface="+mn-lt"/>
              </a:rPr>
              <a:t>, por medio de la </a:t>
            </a:r>
            <a:r>
              <a:rPr lang="en-US" sz="3000" dirty="0" err="1">
                <a:ea typeface="+mn-lt"/>
                <a:cs typeface="+mn-lt"/>
              </a:rPr>
              <a:t>inversión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en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equipos</a:t>
            </a:r>
            <a:r>
              <a:rPr lang="en-US" sz="3000" dirty="0">
                <a:ea typeface="+mn-lt"/>
                <a:cs typeface="+mn-lt"/>
              </a:rPr>
              <a:t> o </a:t>
            </a:r>
            <a:r>
              <a:rPr lang="en-US" sz="3000" dirty="0" err="1">
                <a:ea typeface="+mn-lt"/>
                <a:cs typeface="+mn-lt"/>
              </a:rPr>
              <a:t>elementos</a:t>
            </a:r>
            <a:r>
              <a:rPr lang="en-US" sz="3000" dirty="0">
                <a:ea typeface="+mn-lt"/>
                <a:cs typeface="+mn-lt"/>
              </a:rPr>
              <a:t> que </a:t>
            </a:r>
            <a:r>
              <a:rPr lang="en-US" sz="3000" dirty="0" err="1">
                <a:ea typeface="+mn-lt"/>
                <a:cs typeface="+mn-lt"/>
              </a:rPr>
              <a:t>minimicen</a:t>
            </a:r>
            <a:r>
              <a:rPr lang="en-US" sz="3000" dirty="0">
                <a:ea typeface="+mn-lt"/>
                <a:cs typeface="+mn-lt"/>
              </a:rPr>
              <a:t> el </a:t>
            </a:r>
            <a:r>
              <a:rPr lang="en-US" sz="3000" dirty="0" err="1">
                <a:ea typeface="+mn-lt"/>
                <a:cs typeface="+mn-lt"/>
              </a:rPr>
              <a:t>impacto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ambiental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negativo</a:t>
            </a:r>
            <a:r>
              <a:rPr lang="en-US" sz="3000" dirty="0">
                <a:ea typeface="+mn-lt"/>
                <a:cs typeface="+mn-lt"/>
              </a:rPr>
              <a:t>, que </a:t>
            </a:r>
            <a:r>
              <a:rPr lang="en-US" sz="3000" dirty="0" err="1">
                <a:ea typeface="+mn-lt"/>
                <a:cs typeface="+mn-lt"/>
              </a:rPr>
              <a:t>puedan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causar</a:t>
            </a:r>
            <a:r>
              <a:rPr lang="en-US" sz="3000" dirty="0">
                <a:ea typeface="+mn-lt"/>
                <a:cs typeface="+mn-lt"/>
              </a:rPr>
              <a:t> a </a:t>
            </a:r>
            <a:r>
              <a:rPr lang="en-US" sz="3000" dirty="0" err="1">
                <a:ea typeface="+mn-lt"/>
                <a:cs typeface="+mn-lt"/>
              </a:rPr>
              <a:t>través</a:t>
            </a:r>
            <a:r>
              <a:rPr lang="en-US" sz="3000" dirty="0">
                <a:ea typeface="+mn-lt"/>
                <a:cs typeface="+mn-lt"/>
              </a:rPr>
              <a:t> de sus operaciones.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847071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4087952" y="1794902"/>
            <a:ext cx="2592387" cy="189282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1938" indent="-261938">
              <a:spcBef>
                <a:spcPct val="50000"/>
              </a:spcBef>
              <a:buFontTx/>
              <a:buChar char="•"/>
            </a:pPr>
            <a:r>
              <a:rPr lang="es-CO" dirty="0">
                <a:latin typeface="Arial" pitchFamily="34" charset="0"/>
                <a:cs typeface="Arial" pitchFamily="34" charset="0"/>
              </a:rPr>
              <a:t>Obtención</a:t>
            </a:r>
          </a:p>
          <a:p>
            <a:pPr marL="261938" indent="-261938">
              <a:spcBef>
                <a:spcPct val="50000"/>
              </a:spcBef>
              <a:buFontTx/>
              <a:buChar char="•"/>
            </a:pPr>
            <a:r>
              <a:rPr lang="es-CO" dirty="0">
                <a:latin typeface="Arial" pitchFamily="34" charset="0"/>
                <a:cs typeface="Arial" pitchFamily="34" charset="0"/>
              </a:rPr>
              <a:t>Verificación</a:t>
            </a:r>
          </a:p>
          <a:p>
            <a:pPr marL="261938" indent="-261938">
              <a:spcBef>
                <a:spcPct val="50000"/>
              </a:spcBef>
              <a:buFontTx/>
              <a:buChar char="•"/>
            </a:pPr>
            <a:r>
              <a:rPr lang="es-CO" dirty="0">
                <a:latin typeface="Arial" pitchFamily="34" charset="0"/>
                <a:cs typeface="Arial" pitchFamily="34" charset="0"/>
              </a:rPr>
              <a:t>Procedimiento de </a:t>
            </a:r>
            <a:r>
              <a:rPr lang="es-CO" dirty="0" err="1">
                <a:latin typeface="Arial" pitchFamily="34" charset="0"/>
                <a:cs typeface="Arial" pitchFamily="34" charset="0"/>
              </a:rPr>
              <a:t>Inf</a:t>
            </a:r>
            <a:r>
              <a:rPr lang="es-CO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261938" indent="-261938">
              <a:spcBef>
                <a:spcPct val="50000"/>
              </a:spcBef>
              <a:buFontTx/>
              <a:buChar char="•"/>
            </a:pPr>
            <a:r>
              <a:rPr lang="es-CO" dirty="0">
                <a:latin typeface="Arial" pitchFamily="34" charset="0"/>
                <a:cs typeface="Arial" pitchFamily="34" charset="0"/>
              </a:rPr>
              <a:t> Operación 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Text Box 8"/>
          <p:cNvSpPr txBox="1">
            <a:spLocks noChangeArrowheads="1"/>
          </p:cNvSpPr>
          <p:nvPr/>
        </p:nvSpPr>
        <p:spPr bwMode="auto">
          <a:xfrm>
            <a:off x="7615377" y="2010803"/>
            <a:ext cx="2592387" cy="120032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CO" b="1">
                <a:latin typeface="Arial" pitchFamily="34" charset="0"/>
                <a:cs typeface="Arial" pitchFamily="34" charset="0"/>
              </a:rPr>
              <a:t>  Estado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CO" b="1">
                <a:latin typeface="Arial" pitchFamily="34" charset="0"/>
                <a:cs typeface="Arial" pitchFamily="34" charset="0"/>
              </a:rPr>
              <a:t>  Calidad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CO" b="1">
                <a:latin typeface="Arial" pitchFamily="34" charset="0"/>
                <a:cs typeface="Arial" pitchFamily="34" charset="0"/>
              </a:rPr>
              <a:t>  Comportamiento</a:t>
            </a:r>
          </a:p>
        </p:txBody>
      </p:sp>
      <p:sp>
        <p:nvSpPr>
          <p:cNvPr id="20484" name="Text Box 9"/>
          <p:cNvSpPr txBox="1">
            <a:spLocks noChangeArrowheads="1"/>
          </p:cNvSpPr>
          <p:nvPr/>
        </p:nvSpPr>
        <p:spPr bwMode="auto">
          <a:xfrm>
            <a:off x="5311914" y="4603189"/>
            <a:ext cx="5256213" cy="1477328"/>
          </a:xfrm>
          <a:prstGeom prst="rect">
            <a:avLst/>
          </a:prstGeom>
          <a:noFill/>
          <a:ln w="9525">
            <a:solidFill>
              <a:srgbClr val="00476A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s-CO">
                <a:latin typeface="Arial" pitchFamily="34" charset="0"/>
                <a:cs typeface="Arial" pitchFamily="34" charset="0"/>
              </a:rPr>
              <a:t>Los recursos naturales renovables,</a:t>
            </a:r>
          </a:p>
          <a:p>
            <a:pPr marL="342900" indent="-342900">
              <a:buFontTx/>
              <a:buAutoNum type="arabicPeriod"/>
            </a:pPr>
            <a:r>
              <a:rPr lang="es-CO">
                <a:latin typeface="Arial" pitchFamily="34" charset="0"/>
                <a:cs typeface="Arial" pitchFamily="34" charset="0"/>
              </a:rPr>
              <a:t>Variables o parámetros ambientales,</a:t>
            </a:r>
          </a:p>
          <a:p>
            <a:pPr marL="342900" indent="-342900">
              <a:buFontTx/>
              <a:buAutoNum type="arabicPeriod"/>
            </a:pPr>
            <a:r>
              <a:rPr lang="es-CO">
                <a:latin typeface="Arial" pitchFamily="34" charset="0"/>
                <a:cs typeface="Arial" pitchFamily="34" charset="0"/>
              </a:rPr>
              <a:t>Vertimientos,</a:t>
            </a:r>
          </a:p>
          <a:p>
            <a:pPr marL="342900" indent="-342900">
              <a:buFontTx/>
              <a:buAutoNum type="arabicPeriod"/>
            </a:pPr>
            <a:r>
              <a:rPr lang="es-CO">
                <a:latin typeface="Arial" pitchFamily="34" charset="0"/>
                <a:cs typeface="Arial" pitchFamily="34" charset="0"/>
              </a:rPr>
              <a:t>Residuos y/o</a:t>
            </a:r>
          </a:p>
          <a:p>
            <a:pPr marL="342900" indent="-342900">
              <a:buFontTx/>
              <a:buAutoNum type="arabicPeriod"/>
            </a:pPr>
            <a:r>
              <a:rPr lang="es-CO">
                <a:latin typeface="Arial" pitchFamily="34" charset="0"/>
                <a:cs typeface="Arial" pitchFamily="34" charset="0"/>
              </a:rPr>
              <a:t>Emisiones;</a:t>
            </a:r>
          </a:p>
        </p:txBody>
      </p:sp>
      <p:sp>
        <p:nvSpPr>
          <p:cNvPr id="20485" name="Text Box 10"/>
          <p:cNvSpPr txBox="1">
            <a:spLocks noChangeArrowheads="1"/>
          </p:cNvSpPr>
          <p:nvPr/>
        </p:nvSpPr>
        <p:spPr bwMode="auto">
          <a:xfrm>
            <a:off x="8480563" y="3666564"/>
            <a:ext cx="647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>
                <a:latin typeface="Arial" pitchFamily="34" charset="0"/>
                <a:cs typeface="Arial" pitchFamily="34" charset="0"/>
              </a:rPr>
              <a:t>de</a:t>
            </a: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6" name="Text Box 12"/>
          <p:cNvSpPr txBox="1">
            <a:spLocks noChangeArrowheads="1"/>
          </p:cNvSpPr>
          <p:nvPr/>
        </p:nvSpPr>
        <p:spPr bwMode="auto">
          <a:xfrm>
            <a:off x="6535877" y="2226702"/>
            <a:ext cx="9366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 sz="1600" b="1">
                <a:latin typeface="Arial" pitchFamily="34" charset="0"/>
                <a:cs typeface="Arial" pitchFamily="34" charset="0"/>
              </a:rPr>
              <a:t>  sobre</a:t>
            </a:r>
            <a:endParaRPr lang="es-ES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7" name="Text Box 15"/>
          <p:cNvSpPr txBox="1">
            <a:spLocks noChangeArrowheads="1"/>
          </p:cNvSpPr>
          <p:nvPr/>
        </p:nvSpPr>
        <p:spPr bwMode="auto">
          <a:xfrm>
            <a:off x="1782902" y="2341002"/>
            <a:ext cx="1944687" cy="92333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 b="1">
                <a:latin typeface="Arial" pitchFamily="34" charset="0"/>
                <a:cs typeface="Arial" pitchFamily="34" charset="0"/>
              </a:rPr>
              <a:t>SISTEMA DE MONITOREO destinado a:</a:t>
            </a:r>
            <a:endParaRPr lang="es-E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8" name="Line 16"/>
          <p:cNvSpPr>
            <a:spLocks noChangeShapeType="1"/>
          </p:cNvSpPr>
          <p:nvPr/>
        </p:nvSpPr>
        <p:spPr bwMode="auto">
          <a:xfrm>
            <a:off x="3797439" y="2729939"/>
            <a:ext cx="28892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CO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9" name="Line 17"/>
          <p:cNvSpPr>
            <a:spLocks noChangeShapeType="1"/>
          </p:cNvSpPr>
          <p:nvPr/>
        </p:nvSpPr>
        <p:spPr bwMode="auto">
          <a:xfrm>
            <a:off x="6680338" y="2587064"/>
            <a:ext cx="935038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CO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90" name="Line 18"/>
          <p:cNvSpPr>
            <a:spLocks noChangeShapeType="1"/>
          </p:cNvSpPr>
          <p:nvPr/>
        </p:nvSpPr>
        <p:spPr bwMode="auto">
          <a:xfrm>
            <a:off x="8407538" y="3334777"/>
            <a:ext cx="0" cy="1295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CO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575113" y="-256186"/>
            <a:ext cx="72363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400" b="1" dirty="0">
                <a:latin typeface="Arial" pitchFamily="34" charset="0"/>
                <a:cs typeface="Arial" pitchFamily="34" charset="0"/>
              </a:rPr>
              <a:t>REQUISITOS PARA BENEFICIOS  DE LA EXCLUSIÓN DE IVA</a:t>
            </a:r>
          </a:p>
        </p:txBody>
      </p:sp>
    </p:spTree>
    <p:extLst>
      <p:ext uri="{BB962C8B-B14F-4D97-AF65-F5344CB8AC3E}">
        <p14:creationId xmlns:p14="http://schemas.microsoft.com/office/powerpoint/2010/main" val="296964506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2"/>
          <p:cNvSpPr>
            <a:spLocks noChangeArrowheads="1"/>
          </p:cNvSpPr>
          <p:nvPr/>
        </p:nvSpPr>
        <p:spPr bwMode="auto">
          <a:xfrm>
            <a:off x="3201887" y="3654148"/>
            <a:ext cx="1841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br>
              <a:rPr lang="es-ES" sz="1100">
                <a:latin typeface="Arial" pitchFamily="34" charset="0"/>
                <a:cs typeface="Arial" pitchFamily="34" charset="0"/>
              </a:rPr>
            </a:b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Text Box 46"/>
          <p:cNvSpPr txBox="1">
            <a:spLocks noChangeArrowheads="1"/>
          </p:cNvSpPr>
          <p:nvPr/>
        </p:nvSpPr>
        <p:spPr bwMode="auto">
          <a:xfrm>
            <a:off x="2693491" y="156861"/>
            <a:ext cx="68050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CO" sz="2000" b="1" dirty="0">
                <a:latin typeface="Arial" pitchFamily="34" charset="0"/>
                <a:cs typeface="Arial" pitchFamily="34" charset="0"/>
              </a:rPr>
              <a:t>PROCEDIMIENTO PARA EL CERTIFICADO</a:t>
            </a:r>
            <a:endParaRPr lang="es-E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09" name="Text Box 48"/>
          <p:cNvSpPr txBox="1">
            <a:spLocks noChangeArrowheads="1"/>
          </p:cNvSpPr>
          <p:nvPr/>
        </p:nvSpPr>
        <p:spPr bwMode="auto">
          <a:xfrm>
            <a:off x="1828699" y="1669774"/>
            <a:ext cx="2520950" cy="120032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CO">
                <a:latin typeface="Arial" pitchFamily="34" charset="0"/>
                <a:cs typeface="Arial" pitchFamily="34" charset="0"/>
              </a:rPr>
              <a:t>El interesado radica la Inf ante la Ventanilla Única de correspondencia.</a:t>
            </a: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21510" name="Text Box 49"/>
          <p:cNvSpPr txBox="1">
            <a:spLocks noChangeArrowheads="1"/>
          </p:cNvSpPr>
          <p:nvPr/>
        </p:nvSpPr>
        <p:spPr bwMode="auto">
          <a:xfrm>
            <a:off x="4854475" y="1812649"/>
            <a:ext cx="2087563" cy="6461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CO" dirty="0">
                <a:latin typeface="Arial" pitchFamily="34" charset="0"/>
                <a:cs typeface="Arial" pitchFamily="34" charset="0"/>
              </a:rPr>
              <a:t>Revisión preliminar </a:t>
            </a:r>
            <a:r>
              <a:rPr lang="es-CO" b="1" dirty="0">
                <a:latin typeface="Arial" pitchFamily="34" charset="0"/>
                <a:cs typeface="Arial" pitchFamily="34" charset="0"/>
              </a:rPr>
              <a:t>ANLA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11" name="Text Box 52"/>
          <p:cNvSpPr txBox="1">
            <a:spLocks noChangeArrowheads="1"/>
          </p:cNvSpPr>
          <p:nvPr/>
        </p:nvSpPr>
        <p:spPr bwMode="auto">
          <a:xfrm>
            <a:off x="7013475" y="1812648"/>
            <a:ext cx="14398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 sz="1200">
                <a:latin typeface="Arial" pitchFamily="34" charset="0"/>
                <a:cs typeface="Arial" pitchFamily="34" charset="0"/>
              </a:rPr>
              <a:t>Incompleta la inf.</a:t>
            </a:r>
            <a:endParaRPr lang="es-E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12" name="Text Box 53"/>
          <p:cNvSpPr txBox="1">
            <a:spLocks noChangeArrowheads="1"/>
          </p:cNvSpPr>
          <p:nvPr/>
        </p:nvSpPr>
        <p:spPr bwMode="auto">
          <a:xfrm>
            <a:off x="8381900" y="1250673"/>
            <a:ext cx="2195513" cy="147732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CO">
                <a:latin typeface="Arial" pitchFamily="34" charset="0"/>
                <a:cs typeface="Arial" pitchFamily="34" charset="0"/>
              </a:rPr>
              <a:t>Requerimiento al solicitante y solo se dará inicio al tramite con la inf. completa </a:t>
            </a: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21513" name="Line 54"/>
          <p:cNvSpPr>
            <a:spLocks noChangeShapeType="1"/>
          </p:cNvSpPr>
          <p:nvPr/>
        </p:nvSpPr>
        <p:spPr bwMode="auto">
          <a:xfrm>
            <a:off x="6942037" y="2101573"/>
            <a:ext cx="1439862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s-CO">
              <a:latin typeface="Arial" pitchFamily="34" charset="0"/>
              <a:cs typeface="Arial" pitchFamily="34" charset="0"/>
            </a:endParaRPr>
          </a:p>
        </p:txBody>
      </p:sp>
      <p:sp>
        <p:nvSpPr>
          <p:cNvPr id="21514" name="Line 55"/>
          <p:cNvSpPr>
            <a:spLocks noChangeShapeType="1"/>
          </p:cNvSpPr>
          <p:nvPr/>
        </p:nvSpPr>
        <p:spPr bwMode="auto">
          <a:xfrm>
            <a:off x="4349650" y="2101573"/>
            <a:ext cx="50482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CO">
              <a:latin typeface="Arial" pitchFamily="34" charset="0"/>
              <a:cs typeface="Arial" pitchFamily="34" charset="0"/>
            </a:endParaRPr>
          </a:p>
        </p:txBody>
      </p:sp>
      <p:sp>
        <p:nvSpPr>
          <p:cNvPr id="21515" name="Text Box 56"/>
          <p:cNvSpPr txBox="1">
            <a:spLocks noChangeArrowheads="1"/>
          </p:cNvSpPr>
          <p:nvPr/>
        </p:nvSpPr>
        <p:spPr bwMode="auto">
          <a:xfrm>
            <a:off x="5862538" y="2533374"/>
            <a:ext cx="2232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CO" sz="1400">
                <a:latin typeface="Arial" pitchFamily="34" charset="0"/>
                <a:cs typeface="Arial" pitchFamily="34" charset="0"/>
              </a:rPr>
              <a:t>Se verifica la lista de chequeo</a:t>
            </a:r>
            <a:endParaRPr lang="es-E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16" name="Line 57"/>
          <p:cNvSpPr>
            <a:spLocks noChangeShapeType="1"/>
          </p:cNvSpPr>
          <p:nvPr/>
        </p:nvSpPr>
        <p:spPr bwMode="auto">
          <a:xfrm>
            <a:off x="5718074" y="2461936"/>
            <a:ext cx="0" cy="36036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CO">
              <a:latin typeface="Arial" pitchFamily="34" charset="0"/>
              <a:cs typeface="Arial" pitchFamily="34" charset="0"/>
            </a:endParaRPr>
          </a:p>
        </p:txBody>
      </p:sp>
      <p:sp>
        <p:nvSpPr>
          <p:cNvPr id="21517" name="Text Box 58"/>
          <p:cNvSpPr txBox="1">
            <a:spLocks noChangeArrowheads="1"/>
          </p:cNvSpPr>
          <p:nvPr/>
        </p:nvSpPr>
        <p:spPr bwMode="auto">
          <a:xfrm>
            <a:off x="4997350" y="2820712"/>
            <a:ext cx="1584325" cy="64633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CO">
                <a:latin typeface="Arial" pitchFamily="34" charset="0"/>
                <a:cs typeface="Arial" pitchFamily="34" charset="0"/>
              </a:rPr>
              <a:t>Se remite el expediente a</a:t>
            </a: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21518" name="Text Box 59"/>
          <p:cNvSpPr txBox="1">
            <a:spLocks noChangeArrowheads="1"/>
          </p:cNvSpPr>
          <p:nvPr/>
        </p:nvSpPr>
        <p:spPr bwMode="auto">
          <a:xfrm>
            <a:off x="4781450" y="3685899"/>
            <a:ext cx="2016125" cy="64633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CO">
                <a:latin typeface="Arial" pitchFamily="34" charset="0"/>
                <a:cs typeface="Arial" pitchFamily="34" charset="0"/>
              </a:rPr>
              <a:t>La dependencia especializada</a:t>
            </a: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21519" name="Line 60"/>
          <p:cNvSpPr>
            <a:spLocks noChangeShapeType="1"/>
          </p:cNvSpPr>
          <p:nvPr/>
        </p:nvSpPr>
        <p:spPr bwMode="auto">
          <a:xfrm>
            <a:off x="5718074" y="3396974"/>
            <a:ext cx="0" cy="2889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CO">
              <a:latin typeface="Arial" pitchFamily="34" charset="0"/>
              <a:cs typeface="Arial" pitchFamily="34" charset="0"/>
            </a:endParaRPr>
          </a:p>
        </p:txBody>
      </p:sp>
      <p:sp>
        <p:nvSpPr>
          <p:cNvPr id="21520" name="Text Box 61"/>
          <p:cNvSpPr txBox="1">
            <a:spLocks noChangeArrowheads="1"/>
          </p:cNvSpPr>
          <p:nvPr/>
        </p:nvSpPr>
        <p:spPr bwMode="auto">
          <a:xfrm>
            <a:off x="6942038" y="3685898"/>
            <a:ext cx="936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 b="1">
                <a:latin typeface="Arial" pitchFamily="34" charset="0"/>
                <a:cs typeface="Arial" pitchFamily="34" charset="0"/>
              </a:rPr>
              <a:t>Puede </a:t>
            </a:r>
            <a:endParaRPr lang="es-ES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521" name="AutoShape 62"/>
          <p:cNvCxnSpPr>
            <a:cxnSpLocks noChangeShapeType="1"/>
            <a:stCxn id="21512" idx="2"/>
            <a:endCxn id="21515" idx="3"/>
          </p:cNvCxnSpPr>
          <p:nvPr/>
        </p:nvCxnSpPr>
        <p:spPr bwMode="auto">
          <a:xfrm rot="5400000">
            <a:off x="8753454" y="2069109"/>
            <a:ext cx="67310" cy="1385094"/>
          </a:xfrm>
          <a:prstGeom prst="bentConnector2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triangle" w="med" len="med"/>
          </a:ln>
        </p:spPr>
      </p:cxnSp>
      <p:sp>
        <p:nvSpPr>
          <p:cNvPr id="21522" name="Text Box 63"/>
          <p:cNvSpPr txBox="1">
            <a:spLocks noChangeArrowheads="1"/>
          </p:cNvSpPr>
          <p:nvPr/>
        </p:nvSpPr>
        <p:spPr bwMode="auto">
          <a:xfrm>
            <a:off x="8094562" y="3465236"/>
            <a:ext cx="2195512" cy="92333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CO">
                <a:latin typeface="Arial" pitchFamily="34" charset="0"/>
                <a:cs typeface="Arial" pitchFamily="34" charset="0"/>
              </a:rPr>
              <a:t>solicitarle información adicional</a:t>
            </a: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21523" name="Line 64"/>
          <p:cNvSpPr>
            <a:spLocks noChangeShapeType="1"/>
          </p:cNvSpPr>
          <p:nvPr/>
        </p:nvSpPr>
        <p:spPr bwMode="auto">
          <a:xfrm>
            <a:off x="6797574" y="4044673"/>
            <a:ext cx="1296988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s-CO">
              <a:latin typeface="Arial" pitchFamily="34" charset="0"/>
              <a:cs typeface="Arial" pitchFamily="34" charset="0"/>
            </a:endParaRPr>
          </a:p>
        </p:txBody>
      </p:sp>
      <p:sp>
        <p:nvSpPr>
          <p:cNvPr id="21524" name="Text Box 65"/>
          <p:cNvSpPr txBox="1">
            <a:spLocks noChangeArrowheads="1"/>
          </p:cNvSpPr>
          <p:nvPr/>
        </p:nvSpPr>
        <p:spPr bwMode="auto">
          <a:xfrm>
            <a:off x="6726137" y="4909861"/>
            <a:ext cx="1441450" cy="36933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CO">
                <a:latin typeface="Arial" pitchFamily="34" charset="0"/>
                <a:cs typeface="Arial" pitchFamily="34" charset="0"/>
              </a:rPr>
              <a:t>Negación  </a:t>
            </a: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21525" name="Text Box 67"/>
          <p:cNvSpPr txBox="1">
            <a:spLocks noChangeArrowheads="1"/>
          </p:cNvSpPr>
          <p:nvPr/>
        </p:nvSpPr>
        <p:spPr bwMode="auto">
          <a:xfrm>
            <a:off x="6726137" y="4478061"/>
            <a:ext cx="1441450" cy="36933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CO">
                <a:latin typeface="Arial" pitchFamily="34" charset="0"/>
                <a:cs typeface="Arial" pitchFamily="34" charset="0"/>
              </a:rPr>
              <a:t>Aprobación</a:t>
            </a: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21526" name="Text Box 68"/>
          <p:cNvSpPr txBox="1">
            <a:spLocks noChangeArrowheads="1"/>
          </p:cNvSpPr>
          <p:nvPr/>
        </p:nvSpPr>
        <p:spPr bwMode="auto">
          <a:xfrm>
            <a:off x="5141812" y="4260573"/>
            <a:ext cx="576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 sz="1400" b="1">
                <a:latin typeface="Arial" pitchFamily="34" charset="0"/>
                <a:cs typeface="Arial" pitchFamily="34" charset="0"/>
              </a:rPr>
              <a:t>da</a:t>
            </a:r>
            <a:endParaRPr lang="es-ES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1527" name="Text Box 70"/>
          <p:cNvSpPr txBox="1">
            <a:spLocks noChangeArrowheads="1"/>
          </p:cNvSpPr>
          <p:nvPr/>
        </p:nvSpPr>
        <p:spPr bwMode="auto">
          <a:xfrm>
            <a:off x="4997350" y="4549499"/>
            <a:ext cx="1439863" cy="64633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CO">
                <a:latin typeface="Arial" pitchFamily="34" charset="0"/>
                <a:cs typeface="Arial" pitchFamily="34" charset="0"/>
              </a:rPr>
              <a:t>Concepto de</a:t>
            </a: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21528" name="Line 72"/>
          <p:cNvSpPr>
            <a:spLocks noChangeShapeType="1"/>
          </p:cNvSpPr>
          <p:nvPr/>
        </p:nvSpPr>
        <p:spPr bwMode="auto">
          <a:xfrm>
            <a:off x="5718074" y="4260574"/>
            <a:ext cx="0" cy="2889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CO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529" name="AutoShape 73"/>
          <p:cNvCxnSpPr>
            <a:cxnSpLocks noChangeShapeType="1"/>
            <a:stCxn id="21527" idx="3"/>
            <a:endCxn id="21525" idx="1"/>
          </p:cNvCxnSpPr>
          <p:nvPr/>
        </p:nvCxnSpPr>
        <p:spPr bwMode="auto">
          <a:xfrm flipV="1">
            <a:off x="6437213" y="4662728"/>
            <a:ext cx="288925" cy="20993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2"/>
            </a:solidFill>
            <a:miter lim="800000"/>
            <a:headEnd/>
            <a:tailEnd type="triangle" w="med" len="med"/>
          </a:ln>
        </p:spPr>
      </p:cxnSp>
      <p:cxnSp>
        <p:nvCxnSpPr>
          <p:cNvPr id="21530" name="AutoShape 74"/>
          <p:cNvCxnSpPr>
            <a:cxnSpLocks noChangeShapeType="1"/>
            <a:stCxn id="21527" idx="3"/>
            <a:endCxn id="21524" idx="1"/>
          </p:cNvCxnSpPr>
          <p:nvPr/>
        </p:nvCxnSpPr>
        <p:spPr bwMode="auto">
          <a:xfrm>
            <a:off x="6437213" y="4872665"/>
            <a:ext cx="288925" cy="2218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2"/>
            </a:solidFill>
            <a:miter lim="800000"/>
            <a:headEnd/>
            <a:tailEnd type="triangle" w="med" len="med"/>
          </a:ln>
        </p:spPr>
      </p:cxnSp>
      <p:sp>
        <p:nvSpPr>
          <p:cNvPr id="21531" name="Text Box 75"/>
          <p:cNvSpPr txBox="1">
            <a:spLocks noChangeArrowheads="1"/>
          </p:cNvSpPr>
          <p:nvPr/>
        </p:nvSpPr>
        <p:spPr bwMode="auto">
          <a:xfrm>
            <a:off x="1828700" y="5125762"/>
            <a:ext cx="3457575" cy="3381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CO" sz="1600" b="1">
                <a:latin typeface="Arial" pitchFamily="34" charset="0"/>
                <a:cs typeface="Arial" pitchFamily="34" charset="0"/>
              </a:rPr>
              <a:t>Comité de Beneficios Tributarios</a:t>
            </a:r>
            <a:endParaRPr lang="es-ES" sz="16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532" name="AutoShape 76"/>
          <p:cNvCxnSpPr>
            <a:cxnSpLocks noChangeShapeType="1"/>
            <a:stCxn id="21527" idx="1"/>
            <a:endCxn id="21531" idx="0"/>
          </p:cNvCxnSpPr>
          <p:nvPr/>
        </p:nvCxnSpPr>
        <p:spPr bwMode="auto">
          <a:xfrm rot="10800000" flipV="1">
            <a:off x="3557487" y="4872664"/>
            <a:ext cx="1439862" cy="253097"/>
          </a:xfrm>
          <a:prstGeom prst="bentConnector2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triangle" w="med" len="med"/>
          </a:ln>
        </p:spPr>
      </p:cxnSp>
      <p:sp>
        <p:nvSpPr>
          <p:cNvPr id="21533" name="Text Box 78"/>
          <p:cNvSpPr txBox="1">
            <a:spLocks noChangeArrowheads="1"/>
          </p:cNvSpPr>
          <p:nvPr/>
        </p:nvSpPr>
        <p:spPr bwMode="auto">
          <a:xfrm>
            <a:off x="3557488" y="4405036"/>
            <a:ext cx="6492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 b="1">
                <a:latin typeface="Arial" pitchFamily="34" charset="0"/>
                <a:cs typeface="Arial" pitchFamily="34" charset="0"/>
              </a:rPr>
              <a:t>Va a</a:t>
            </a:r>
            <a:endParaRPr lang="es-E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1534" name="Text Box 79"/>
          <p:cNvSpPr txBox="1">
            <a:spLocks noChangeArrowheads="1"/>
          </p:cNvSpPr>
          <p:nvPr/>
        </p:nvSpPr>
        <p:spPr bwMode="auto">
          <a:xfrm>
            <a:off x="1901724" y="5738536"/>
            <a:ext cx="3168650" cy="66941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ts val="1500"/>
              </a:lnSpc>
              <a:spcBef>
                <a:spcPct val="50000"/>
              </a:spcBef>
            </a:pPr>
            <a:r>
              <a:rPr lang="es-ES" sz="1400">
                <a:latin typeface="Arial" pitchFamily="34" charset="0"/>
                <a:cs typeface="Arial" pitchFamily="34" charset="0"/>
              </a:rPr>
              <a:t>solicitar precisiones al concepto técnico y/o información adicional al solicitante</a:t>
            </a:r>
          </a:p>
        </p:txBody>
      </p:sp>
      <p:sp>
        <p:nvSpPr>
          <p:cNvPr id="21535" name="Line 80"/>
          <p:cNvSpPr>
            <a:spLocks noChangeShapeType="1"/>
          </p:cNvSpPr>
          <p:nvPr/>
        </p:nvSpPr>
        <p:spPr bwMode="auto">
          <a:xfrm>
            <a:off x="3486049" y="5486123"/>
            <a:ext cx="0" cy="2159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s-CO">
              <a:latin typeface="Arial" pitchFamily="34" charset="0"/>
              <a:cs typeface="Arial" pitchFamily="34" charset="0"/>
            </a:endParaRPr>
          </a:p>
        </p:txBody>
      </p:sp>
      <p:sp>
        <p:nvSpPr>
          <p:cNvPr id="21536" name="Text Box 81"/>
          <p:cNvSpPr txBox="1">
            <a:spLocks noChangeArrowheads="1"/>
          </p:cNvSpPr>
          <p:nvPr/>
        </p:nvSpPr>
        <p:spPr bwMode="auto">
          <a:xfrm>
            <a:off x="4363937" y="5465486"/>
            <a:ext cx="792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 sz="1400" b="1">
                <a:latin typeface="Arial" pitchFamily="34" charset="0"/>
                <a:cs typeface="Arial" pitchFamily="34" charset="0"/>
              </a:rPr>
              <a:t>puede</a:t>
            </a:r>
            <a:endParaRPr lang="es-ES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1537" name="Text Box 82"/>
          <p:cNvSpPr txBox="1">
            <a:spLocks noChangeArrowheads="1"/>
          </p:cNvSpPr>
          <p:nvPr/>
        </p:nvSpPr>
        <p:spPr bwMode="auto">
          <a:xfrm>
            <a:off x="5502174" y="5486124"/>
            <a:ext cx="1295400" cy="64633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CO">
                <a:latin typeface="Arial" pitchFamily="34" charset="0"/>
                <a:cs typeface="Arial" pitchFamily="34" charset="0"/>
              </a:rPr>
              <a:t>Si se aprueba</a:t>
            </a:r>
            <a:endParaRPr lang="es-E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538" name="AutoShape 83"/>
          <p:cNvCxnSpPr>
            <a:cxnSpLocks noChangeShapeType="1"/>
            <a:stCxn id="21531" idx="3"/>
            <a:endCxn id="21537" idx="1"/>
          </p:cNvCxnSpPr>
          <p:nvPr/>
        </p:nvCxnSpPr>
        <p:spPr bwMode="auto">
          <a:xfrm>
            <a:off x="5286274" y="5294831"/>
            <a:ext cx="215900" cy="514459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2"/>
            </a:solidFill>
            <a:miter lim="800000"/>
            <a:headEnd/>
            <a:tailEnd type="triangle" w="med" len="med"/>
          </a:ln>
        </p:spPr>
      </p:cxnSp>
      <p:sp>
        <p:nvSpPr>
          <p:cNvPr id="21539" name="Text Box 84"/>
          <p:cNvSpPr txBox="1">
            <a:spLocks noChangeArrowheads="1"/>
          </p:cNvSpPr>
          <p:nvPr/>
        </p:nvSpPr>
        <p:spPr bwMode="auto">
          <a:xfrm>
            <a:off x="7086500" y="5341662"/>
            <a:ext cx="1584325" cy="9239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CO" dirty="0">
                <a:latin typeface="Arial" pitchFamily="34" charset="0"/>
                <a:cs typeface="Arial" pitchFamily="34" charset="0"/>
              </a:rPr>
              <a:t>Se notificará por medio de la </a:t>
            </a:r>
            <a:r>
              <a:rPr lang="es-CO" b="1" dirty="0">
                <a:latin typeface="Arial" pitchFamily="34" charset="0"/>
                <a:cs typeface="Arial" pitchFamily="34" charset="0"/>
              </a:rPr>
              <a:t>ANLA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40" name="Line 85"/>
          <p:cNvSpPr>
            <a:spLocks noChangeShapeType="1"/>
          </p:cNvSpPr>
          <p:nvPr/>
        </p:nvSpPr>
        <p:spPr bwMode="auto">
          <a:xfrm>
            <a:off x="6797575" y="5844898"/>
            <a:ext cx="28892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CO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21740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427BF-8B21-40E1-A2C7-E147D37A0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  <a:cs typeface="Calibri Light"/>
              </a:rPr>
              <a:t>Incentivos Financieros </a:t>
            </a: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A1E00-FD37-4FC7-88BF-08C1B6E65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z="3000" dirty="0" err="1">
                <a:cs typeface="Calibri"/>
              </a:rPr>
              <a:t>Existen</a:t>
            </a:r>
            <a:r>
              <a:rPr lang="en-US" sz="3000" dirty="0">
                <a:cs typeface="Calibri"/>
              </a:rPr>
              <a:t> </a:t>
            </a:r>
            <a:r>
              <a:rPr lang="en-US" sz="3000" dirty="0" err="1">
                <a:cs typeface="Calibri"/>
              </a:rPr>
              <a:t>diferentes</a:t>
            </a:r>
            <a:r>
              <a:rPr lang="en-US" sz="3000" dirty="0">
                <a:cs typeface="Calibri"/>
              </a:rPr>
              <a:t> </a:t>
            </a:r>
            <a:r>
              <a:rPr lang="en-US" sz="3000" dirty="0" err="1">
                <a:cs typeface="Calibri"/>
              </a:rPr>
              <a:t>líneas</a:t>
            </a:r>
            <a:r>
              <a:rPr lang="en-US" sz="3000" dirty="0">
                <a:cs typeface="Calibri"/>
              </a:rPr>
              <a:t> de </a:t>
            </a:r>
            <a:r>
              <a:rPr lang="en-US" sz="3000" dirty="0" err="1">
                <a:cs typeface="Calibri"/>
              </a:rPr>
              <a:t>crédito</a:t>
            </a:r>
            <a:r>
              <a:rPr lang="en-US" sz="3000" dirty="0">
                <a:cs typeface="Calibri"/>
              </a:rPr>
              <a:t> </a:t>
            </a:r>
            <a:r>
              <a:rPr lang="en-US" sz="3000" dirty="0" err="1">
                <a:cs typeface="Calibri"/>
              </a:rPr>
              <a:t>especiales</a:t>
            </a:r>
            <a:r>
              <a:rPr lang="en-US" sz="3000" dirty="0">
                <a:cs typeface="Calibri"/>
              </a:rPr>
              <a:t> que </a:t>
            </a:r>
            <a:r>
              <a:rPr lang="en-US" sz="3000" dirty="0" err="1">
                <a:cs typeface="Calibri"/>
              </a:rPr>
              <a:t>brindan</a:t>
            </a:r>
            <a:r>
              <a:rPr lang="en-US" sz="3000" dirty="0">
                <a:cs typeface="Calibri"/>
              </a:rPr>
              <a:t> </a:t>
            </a:r>
            <a:r>
              <a:rPr lang="en-US" sz="3000" dirty="0" err="1">
                <a:cs typeface="Calibri"/>
              </a:rPr>
              <a:t>beneficios</a:t>
            </a:r>
            <a:r>
              <a:rPr lang="en-US" sz="3000" dirty="0">
                <a:cs typeface="Calibri"/>
              </a:rPr>
              <a:t> a las </a:t>
            </a:r>
            <a:r>
              <a:rPr lang="en-US" sz="3000" dirty="0" err="1">
                <a:cs typeface="Calibri"/>
              </a:rPr>
              <a:t>empresas</a:t>
            </a:r>
            <a:r>
              <a:rPr lang="en-US" sz="3000" dirty="0">
                <a:cs typeface="Calibri"/>
              </a:rPr>
              <a:t> que </a:t>
            </a:r>
            <a:r>
              <a:rPr lang="en-US" sz="3000" dirty="0" err="1">
                <a:cs typeface="Calibri"/>
              </a:rPr>
              <a:t>deseen</a:t>
            </a:r>
            <a:r>
              <a:rPr lang="en-US" sz="3000" dirty="0">
                <a:cs typeface="Calibri"/>
              </a:rPr>
              <a:t> </a:t>
            </a:r>
            <a:r>
              <a:rPr lang="en-US" sz="3000" dirty="0" err="1">
                <a:cs typeface="Calibri"/>
              </a:rPr>
              <a:t>realizar</a:t>
            </a:r>
            <a:r>
              <a:rPr lang="en-US" sz="3000" dirty="0">
                <a:cs typeface="Calibri"/>
              </a:rPr>
              <a:t> </a:t>
            </a:r>
            <a:r>
              <a:rPr lang="en-US" sz="3000" dirty="0" err="1">
                <a:cs typeface="Calibri"/>
              </a:rPr>
              <a:t>cambios</a:t>
            </a:r>
            <a:r>
              <a:rPr lang="en-US" sz="3000" dirty="0">
                <a:cs typeface="Calibri"/>
              </a:rPr>
              <a:t> o </a:t>
            </a:r>
            <a:r>
              <a:rPr lang="en-US" sz="3000" dirty="0" err="1">
                <a:cs typeface="Calibri"/>
              </a:rPr>
              <a:t>invertir</a:t>
            </a:r>
            <a:r>
              <a:rPr lang="en-US" sz="3000" dirty="0">
                <a:cs typeface="Calibri"/>
              </a:rPr>
              <a:t> </a:t>
            </a:r>
            <a:r>
              <a:rPr lang="en-US" sz="3000" dirty="0" err="1">
                <a:cs typeface="Calibri"/>
              </a:rPr>
              <a:t>en</a:t>
            </a:r>
            <a:r>
              <a:rPr lang="en-US" sz="3000" dirty="0">
                <a:cs typeface="Calibri"/>
              </a:rPr>
              <a:t> </a:t>
            </a:r>
            <a:r>
              <a:rPr lang="en-US" sz="3000" dirty="0" err="1">
                <a:cs typeface="Calibri"/>
              </a:rPr>
              <a:t>maquinarias</a:t>
            </a:r>
            <a:r>
              <a:rPr lang="en-US" sz="3000" dirty="0">
                <a:cs typeface="Calibri"/>
              </a:rPr>
              <a:t> que </a:t>
            </a:r>
            <a:r>
              <a:rPr lang="en-US" sz="3000" dirty="0" err="1">
                <a:cs typeface="Calibri"/>
              </a:rPr>
              <a:t>disminuyan</a:t>
            </a:r>
            <a:r>
              <a:rPr lang="en-US" sz="3000" dirty="0">
                <a:cs typeface="Calibri"/>
              </a:rPr>
              <a:t> el </a:t>
            </a:r>
            <a:r>
              <a:rPr lang="en-US" sz="3000" dirty="0" err="1">
                <a:cs typeface="Calibri"/>
              </a:rPr>
              <a:t>impacto</a:t>
            </a:r>
            <a:r>
              <a:rPr lang="en-US" sz="3000" dirty="0">
                <a:cs typeface="Calibri"/>
              </a:rPr>
              <a:t> de sus </a:t>
            </a:r>
            <a:r>
              <a:rPr lang="en-US" sz="3000" dirty="0" err="1">
                <a:cs typeface="Calibri"/>
              </a:rPr>
              <a:t>operaciones</a:t>
            </a:r>
            <a:r>
              <a:rPr lang="en-US" sz="3000" dirty="0">
                <a:cs typeface="Calibri"/>
              </a:rPr>
              <a:t> y </a:t>
            </a:r>
            <a:r>
              <a:rPr lang="en-US" sz="3000" dirty="0" err="1">
                <a:cs typeface="Calibri"/>
              </a:rPr>
              <a:t>mejoren</a:t>
            </a:r>
            <a:r>
              <a:rPr lang="en-US" sz="3000" dirty="0">
                <a:cs typeface="Calibri"/>
              </a:rPr>
              <a:t> la </a:t>
            </a:r>
            <a:r>
              <a:rPr lang="en-US" sz="3000" dirty="0" err="1">
                <a:cs typeface="Calibri"/>
              </a:rPr>
              <a:t>eficiencia</a:t>
            </a:r>
            <a:r>
              <a:rPr lang="en-US" sz="3000" dirty="0">
                <a:cs typeface="Calibri"/>
              </a:rPr>
              <a:t> </a:t>
            </a:r>
            <a:r>
              <a:rPr lang="en-US" sz="3000" dirty="0" err="1">
                <a:cs typeface="Calibri"/>
              </a:rPr>
              <a:t>energética</a:t>
            </a:r>
            <a:r>
              <a:rPr lang="en-US" sz="3000" dirty="0">
                <a:cs typeface="Calibri"/>
              </a:rPr>
              <a:t>. 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687364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EFDC2-FAFF-475C-BF32-E9AE94772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Calibri Light"/>
              </a:rPr>
              <a:t>BANCOLDEX </a:t>
            </a:r>
            <a:r>
              <a:rPr lang="en-US" cap="all" dirty="0"/>
              <a:t>LÍNEA DESARROLLO SOSTENIBLE Y EFICIENCIA ENERGÉTICA 2019</a:t>
            </a:r>
            <a:endParaRPr lang="en-US" dirty="0">
              <a:cs typeface="Calibri Light"/>
            </a:endParaRPr>
          </a:p>
          <a:p>
            <a:endParaRPr lang="en-US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041F5-344E-4205-A812-FB6D9C8DB2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45720" rIns="0" bIns="45720" rtlCol="0" anchor="t">
            <a:normAutofit fontScale="85000" lnSpcReduction="10000"/>
          </a:bodyPr>
          <a:lstStyle/>
          <a:p>
            <a:r>
              <a:rPr lang="en-US" dirty="0">
                <a:ea typeface="+mn-lt"/>
                <a:cs typeface="+mn-lt"/>
              </a:rPr>
              <a:t>El </a:t>
            </a:r>
            <a:r>
              <a:rPr lang="en-US" dirty="0" err="1">
                <a:ea typeface="+mn-lt"/>
                <a:cs typeface="+mn-lt"/>
              </a:rPr>
              <a:t>Gobierno</a:t>
            </a:r>
            <a:r>
              <a:rPr lang="en-US" dirty="0">
                <a:ea typeface="+mn-lt"/>
                <a:cs typeface="+mn-lt"/>
              </a:rPr>
              <a:t> Nacional, el </a:t>
            </a:r>
            <a:r>
              <a:rPr lang="en-US" dirty="0" err="1">
                <a:ea typeface="+mn-lt"/>
                <a:cs typeface="+mn-lt"/>
              </a:rPr>
              <a:t>Ministerio</a:t>
            </a:r>
            <a:r>
              <a:rPr lang="en-US" dirty="0">
                <a:ea typeface="+mn-lt"/>
                <a:cs typeface="+mn-lt"/>
              </a:rPr>
              <a:t> de Comercio </a:t>
            </a:r>
            <a:r>
              <a:rPr lang="en-US" dirty="0" err="1">
                <a:ea typeface="+mn-lt"/>
                <a:cs typeface="+mn-lt"/>
              </a:rPr>
              <a:t>Industria</a:t>
            </a:r>
            <a:r>
              <a:rPr lang="en-US" dirty="0">
                <a:ea typeface="+mn-lt"/>
                <a:cs typeface="+mn-lt"/>
              </a:rPr>
              <a:t> y Turismo, y </a:t>
            </a:r>
            <a:r>
              <a:rPr lang="en-US" dirty="0" err="1">
                <a:ea typeface="+mn-lt"/>
                <a:cs typeface="+mn-lt"/>
              </a:rPr>
              <a:t>Bancóldex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buscando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brindar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herramientas</a:t>
            </a:r>
            <a:r>
              <a:rPr lang="en-US" dirty="0">
                <a:ea typeface="+mn-lt"/>
                <a:cs typeface="+mn-lt"/>
              </a:rPr>
              <a:t> que </a:t>
            </a:r>
            <a:r>
              <a:rPr lang="en-US" dirty="0" err="1">
                <a:ea typeface="+mn-lt"/>
                <a:cs typeface="+mn-lt"/>
              </a:rPr>
              <a:t>apoyen</a:t>
            </a:r>
            <a:r>
              <a:rPr lang="en-US" dirty="0">
                <a:ea typeface="+mn-lt"/>
                <a:cs typeface="+mn-lt"/>
              </a:rPr>
              <a:t> al sector </a:t>
            </a:r>
            <a:r>
              <a:rPr lang="en-US" dirty="0" err="1">
                <a:ea typeface="+mn-lt"/>
                <a:cs typeface="+mn-lt"/>
              </a:rPr>
              <a:t>empresarial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en</a:t>
            </a:r>
            <a:r>
              <a:rPr lang="en-US" dirty="0">
                <a:ea typeface="+mn-lt"/>
                <a:cs typeface="+mn-lt"/>
              </a:rPr>
              <a:t> sus </a:t>
            </a:r>
            <a:r>
              <a:rPr lang="en-US" dirty="0" err="1">
                <a:ea typeface="+mn-lt"/>
                <a:cs typeface="+mn-lt"/>
              </a:rPr>
              <a:t>proyectos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inversión</a:t>
            </a:r>
            <a:r>
              <a:rPr lang="en-US" dirty="0">
                <a:ea typeface="+mn-lt"/>
                <a:cs typeface="+mn-lt"/>
              </a:rPr>
              <a:t> que </a:t>
            </a:r>
            <a:r>
              <a:rPr lang="en-US" dirty="0" err="1">
                <a:ea typeface="+mn-lt"/>
                <a:cs typeface="+mn-lt"/>
              </a:rPr>
              <a:t>ayuden</a:t>
            </a:r>
            <a:r>
              <a:rPr lang="en-US" dirty="0">
                <a:ea typeface="+mn-lt"/>
                <a:cs typeface="+mn-lt"/>
              </a:rPr>
              <a:t> a la </a:t>
            </a:r>
            <a:r>
              <a:rPr lang="en-US" dirty="0" err="1">
                <a:ea typeface="+mn-lt"/>
                <a:cs typeface="+mn-lt"/>
              </a:rPr>
              <a:t>mitigación</a:t>
            </a:r>
            <a:r>
              <a:rPr lang="en-US" dirty="0">
                <a:ea typeface="+mn-lt"/>
                <a:cs typeface="+mn-lt"/>
              </a:rPr>
              <a:t> del </a:t>
            </a:r>
            <a:r>
              <a:rPr lang="en-US" dirty="0" err="1">
                <a:ea typeface="+mn-lt"/>
                <a:cs typeface="+mn-lt"/>
              </a:rPr>
              <a:t>impacto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ambiental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su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actividad</a:t>
            </a:r>
            <a:r>
              <a:rPr lang="en-US" dirty="0">
                <a:ea typeface="+mn-lt"/>
                <a:cs typeface="+mn-lt"/>
              </a:rPr>
              <a:t> y a la </a:t>
            </a:r>
            <a:r>
              <a:rPr lang="en-US" dirty="0" err="1">
                <a:ea typeface="+mn-lt"/>
                <a:cs typeface="+mn-lt"/>
              </a:rPr>
              <a:t>adaptación</a:t>
            </a:r>
            <a:r>
              <a:rPr lang="en-US" dirty="0">
                <a:ea typeface="+mn-lt"/>
                <a:cs typeface="+mn-lt"/>
              </a:rPr>
              <a:t> al </a:t>
            </a:r>
            <a:r>
              <a:rPr lang="en-US" dirty="0" err="1">
                <a:ea typeface="+mn-lt"/>
                <a:cs typeface="+mn-lt"/>
              </a:rPr>
              <a:t>cambio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climático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han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creado</a:t>
            </a:r>
            <a:r>
              <a:rPr lang="en-US" dirty="0">
                <a:ea typeface="+mn-lt"/>
                <a:cs typeface="+mn-lt"/>
              </a:rPr>
              <a:t> una </a:t>
            </a:r>
            <a:r>
              <a:rPr lang="en-US" dirty="0" err="1">
                <a:ea typeface="+mn-lt"/>
                <a:cs typeface="+mn-lt"/>
              </a:rPr>
              <a:t>línea</a:t>
            </a:r>
            <a:r>
              <a:rPr lang="en-US" dirty="0">
                <a:ea typeface="+mn-lt"/>
                <a:cs typeface="+mn-lt"/>
              </a:rPr>
              <a:t> especial de </a:t>
            </a:r>
            <a:r>
              <a:rPr lang="en-US" dirty="0" err="1">
                <a:ea typeface="+mn-lt"/>
                <a:cs typeface="+mn-lt"/>
              </a:rPr>
              <a:t>crédito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3E58B0-17E9-46BE-B117-B3D87DCCB04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0" tIns="45720" rIns="0" bIns="45720" rtlCol="0" anchor="t">
            <a:normAutofit fontScale="85000" lnSpcReduction="10000"/>
          </a:bodyPr>
          <a:lstStyle/>
          <a:p>
            <a:r>
              <a:rPr lang="en-US" b="1" dirty="0">
                <a:ea typeface="+mn-lt"/>
                <a:cs typeface="+mn-lt"/>
              </a:rPr>
              <a:t>BENEFICIARIOS: </a:t>
            </a:r>
            <a:endParaRPr lang="en-US" dirty="0">
              <a:cs typeface="Calibri" panose="020F0502020204030204"/>
            </a:endParaRPr>
          </a:p>
          <a:p>
            <a:r>
              <a:rPr lang="en-US" dirty="0">
                <a:ea typeface="+mn-lt"/>
                <a:cs typeface="+mn-lt"/>
              </a:rPr>
              <a:t>Personas naturales o </a:t>
            </a:r>
            <a:r>
              <a:rPr lang="en-US" dirty="0" err="1">
                <a:ea typeface="+mn-lt"/>
                <a:cs typeface="+mn-lt"/>
              </a:rPr>
              <a:t>jurídicas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empresas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todos</a:t>
            </a:r>
            <a:r>
              <a:rPr lang="en-US" dirty="0">
                <a:ea typeface="+mn-lt"/>
                <a:cs typeface="+mn-lt"/>
              </a:rPr>
              <a:t> los </a:t>
            </a:r>
            <a:r>
              <a:rPr lang="en-US" dirty="0" err="1">
                <a:ea typeface="+mn-lt"/>
                <a:cs typeface="+mn-lt"/>
              </a:rPr>
              <a:t>sectores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económicos</a:t>
            </a:r>
            <a:r>
              <a:rPr lang="en-US" dirty="0">
                <a:ea typeface="+mn-lt"/>
                <a:cs typeface="+mn-lt"/>
              </a:rPr>
              <a:t>. 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Los </a:t>
            </a:r>
            <a:r>
              <a:rPr lang="en-US" dirty="0" err="1">
                <a:ea typeface="+mn-lt"/>
                <a:cs typeface="+mn-lt"/>
              </a:rPr>
              <a:t>créditos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podrán</a:t>
            </a:r>
            <a:r>
              <a:rPr lang="en-US" dirty="0">
                <a:ea typeface="+mn-lt"/>
                <a:cs typeface="+mn-lt"/>
              </a:rPr>
              <a:t> ser </a:t>
            </a:r>
            <a:r>
              <a:rPr lang="en-US" dirty="0" err="1">
                <a:ea typeface="+mn-lt"/>
                <a:cs typeface="+mn-lt"/>
              </a:rPr>
              <a:t>otorgados</a:t>
            </a:r>
            <a:r>
              <a:rPr lang="en-US" dirty="0">
                <a:ea typeface="+mn-lt"/>
                <a:cs typeface="+mn-lt"/>
              </a:rPr>
              <a:t> a los </a:t>
            </a:r>
            <a:r>
              <a:rPr lang="en-US" dirty="0" err="1">
                <a:ea typeface="+mn-lt"/>
                <a:cs typeface="+mn-lt"/>
              </a:rPr>
              <a:t>socios</a:t>
            </a:r>
            <a:r>
              <a:rPr lang="en-US" dirty="0">
                <a:ea typeface="+mn-lt"/>
                <a:cs typeface="+mn-lt"/>
              </a:rPr>
              <a:t> o </a:t>
            </a:r>
            <a:r>
              <a:rPr lang="en-US" dirty="0" err="1">
                <a:ea typeface="+mn-lt"/>
                <a:cs typeface="+mn-lt"/>
              </a:rPr>
              <a:t>accionistas</a:t>
            </a:r>
            <a:r>
              <a:rPr lang="en-US" dirty="0">
                <a:ea typeface="+mn-lt"/>
                <a:cs typeface="+mn-lt"/>
              </a:rPr>
              <a:t> de las personas </a:t>
            </a:r>
            <a:r>
              <a:rPr lang="en-US" dirty="0" err="1">
                <a:ea typeface="+mn-lt"/>
                <a:cs typeface="+mn-lt"/>
              </a:rPr>
              <a:t>jurídicas</a:t>
            </a:r>
            <a:r>
              <a:rPr lang="en-US" dirty="0">
                <a:ea typeface="+mn-lt"/>
                <a:cs typeface="+mn-lt"/>
              </a:rPr>
              <a:t> antes </a:t>
            </a:r>
            <a:r>
              <a:rPr lang="en-US" dirty="0" err="1">
                <a:ea typeface="+mn-lt"/>
                <a:cs typeface="+mn-lt"/>
              </a:rPr>
              <a:t>mencionadas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cuando</a:t>
            </a:r>
            <a:r>
              <a:rPr lang="en-US" dirty="0">
                <a:ea typeface="+mn-lt"/>
                <a:cs typeface="+mn-lt"/>
              </a:rPr>
              <a:t> los </a:t>
            </a:r>
            <a:r>
              <a:rPr lang="en-US" dirty="0" err="1">
                <a:ea typeface="+mn-lt"/>
                <a:cs typeface="+mn-lt"/>
              </a:rPr>
              <a:t>recursos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inversión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ingresen</a:t>
            </a:r>
            <a:r>
              <a:rPr lang="en-US" dirty="0">
                <a:ea typeface="+mn-lt"/>
                <a:cs typeface="+mn-lt"/>
              </a:rPr>
              <a:t> a la </a:t>
            </a:r>
            <a:r>
              <a:rPr lang="en-US" dirty="0" err="1">
                <a:ea typeface="+mn-lt"/>
                <a:cs typeface="+mn-lt"/>
              </a:rPr>
              <a:t>empresa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vía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capitalización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Posterior al </a:t>
            </a:r>
            <a:r>
              <a:rPr lang="en-US" dirty="0" err="1">
                <a:ea typeface="+mn-lt"/>
                <a:cs typeface="+mn-lt"/>
              </a:rPr>
              <a:t>desembolso</a:t>
            </a:r>
            <a:r>
              <a:rPr lang="en-US" dirty="0">
                <a:ea typeface="+mn-lt"/>
                <a:cs typeface="+mn-lt"/>
              </a:rPr>
              <a:t> de los </a:t>
            </a:r>
            <a:r>
              <a:rPr lang="en-US" dirty="0" err="1">
                <a:ea typeface="+mn-lt"/>
                <a:cs typeface="+mn-lt"/>
              </a:rPr>
              <a:t>recursos</a:t>
            </a:r>
            <a:r>
              <a:rPr lang="en-US" dirty="0">
                <a:ea typeface="+mn-lt"/>
                <a:cs typeface="+mn-lt"/>
              </a:rPr>
              <a:t> la </a:t>
            </a:r>
            <a:r>
              <a:rPr lang="en-US" dirty="0" err="1">
                <a:ea typeface="+mn-lt"/>
                <a:cs typeface="+mn-lt"/>
              </a:rPr>
              <a:t>empresa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capitalizada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deberá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remitir</a:t>
            </a:r>
            <a:r>
              <a:rPr lang="en-US" dirty="0">
                <a:ea typeface="+mn-lt"/>
                <a:cs typeface="+mn-lt"/>
              </a:rPr>
              <a:t> al </a:t>
            </a:r>
            <a:r>
              <a:rPr lang="en-US" dirty="0" err="1">
                <a:ea typeface="+mn-lt"/>
                <a:cs typeface="+mn-lt"/>
              </a:rPr>
              <a:t>intermediario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financiero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certificación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expedida</a:t>
            </a:r>
            <a:r>
              <a:rPr lang="en-US" dirty="0">
                <a:ea typeface="+mn-lt"/>
                <a:cs typeface="+mn-lt"/>
              </a:rPr>
              <a:t> por el revisor fiscal o </a:t>
            </a:r>
            <a:r>
              <a:rPr lang="en-US" dirty="0" err="1">
                <a:ea typeface="+mn-lt"/>
                <a:cs typeface="+mn-lt"/>
              </a:rPr>
              <a:t>contador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en</a:t>
            </a:r>
            <a:r>
              <a:rPr lang="en-US" dirty="0">
                <a:ea typeface="+mn-lt"/>
                <a:cs typeface="+mn-lt"/>
              </a:rPr>
              <a:t> la que se </a:t>
            </a:r>
            <a:r>
              <a:rPr lang="en-US" dirty="0" err="1">
                <a:ea typeface="+mn-lt"/>
                <a:cs typeface="+mn-lt"/>
              </a:rPr>
              <a:t>acredite</a:t>
            </a:r>
            <a:r>
              <a:rPr lang="en-US" dirty="0">
                <a:ea typeface="+mn-lt"/>
                <a:cs typeface="+mn-lt"/>
              </a:rPr>
              <a:t> la </a:t>
            </a:r>
            <a:r>
              <a:rPr lang="en-US" dirty="0" err="1">
                <a:ea typeface="+mn-lt"/>
                <a:cs typeface="+mn-lt"/>
              </a:rPr>
              <a:t>correcta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aplicación</a:t>
            </a:r>
            <a:r>
              <a:rPr lang="en-US" dirty="0">
                <a:ea typeface="+mn-lt"/>
                <a:cs typeface="+mn-lt"/>
              </a:rPr>
              <a:t> del </a:t>
            </a:r>
            <a:r>
              <a:rPr lang="en-US" dirty="0" err="1">
                <a:ea typeface="+mn-lt"/>
                <a:cs typeface="+mn-lt"/>
              </a:rPr>
              <a:t>crédito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  <a:p>
            <a:r>
              <a:rPr lang="en-US" dirty="0" err="1">
                <a:ea typeface="+mn-lt"/>
                <a:cs typeface="+mn-lt"/>
              </a:rPr>
              <a:t>Igualmente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podrán</a:t>
            </a:r>
            <a:r>
              <a:rPr lang="en-US" dirty="0">
                <a:ea typeface="+mn-lt"/>
                <a:cs typeface="+mn-lt"/>
              </a:rPr>
              <a:t> acceder a </a:t>
            </a:r>
            <a:r>
              <a:rPr lang="en-US" dirty="0" err="1">
                <a:ea typeface="+mn-lt"/>
                <a:cs typeface="+mn-lt"/>
              </a:rPr>
              <a:t>estos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recursos</a:t>
            </a:r>
            <a:r>
              <a:rPr lang="en-US" dirty="0">
                <a:ea typeface="+mn-lt"/>
                <a:cs typeface="+mn-lt"/>
              </a:rPr>
              <a:t> los </a:t>
            </a:r>
            <a:r>
              <a:rPr lang="en-US" dirty="0" err="1">
                <a:ea typeface="+mn-lt"/>
                <a:cs typeface="+mn-lt"/>
              </a:rPr>
              <a:t>patrimonios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autónomos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constituidos</a:t>
            </a:r>
            <a:r>
              <a:rPr lang="en-US" dirty="0">
                <a:ea typeface="+mn-lt"/>
                <a:cs typeface="+mn-lt"/>
              </a:rPr>
              <a:t> por las </a:t>
            </a:r>
            <a:r>
              <a:rPr lang="en-US" dirty="0" err="1">
                <a:ea typeface="+mn-lt"/>
                <a:cs typeface="+mn-lt"/>
              </a:rPr>
              <a:t>empresas</a:t>
            </a:r>
            <a:r>
              <a:rPr lang="en-US" dirty="0">
                <a:ea typeface="+mn-lt"/>
                <a:cs typeface="+mn-lt"/>
              </a:rPr>
              <a:t> para </a:t>
            </a:r>
            <a:r>
              <a:rPr lang="en-US" dirty="0" err="1">
                <a:ea typeface="+mn-lt"/>
                <a:cs typeface="+mn-lt"/>
              </a:rPr>
              <a:t>realizar</a:t>
            </a:r>
            <a:r>
              <a:rPr lang="en-US" dirty="0">
                <a:ea typeface="+mn-lt"/>
                <a:cs typeface="+mn-lt"/>
              </a:rPr>
              <a:t> los </a:t>
            </a:r>
            <a:r>
              <a:rPr lang="en-US" dirty="0" err="1">
                <a:ea typeface="+mn-lt"/>
                <a:cs typeface="+mn-lt"/>
              </a:rPr>
              <a:t>proyectos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inversión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desarrollo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sostenible</a:t>
            </a:r>
            <a:r>
              <a:rPr lang="en-US" dirty="0">
                <a:ea typeface="+mn-lt"/>
                <a:cs typeface="+mn-lt"/>
              </a:rPr>
              <a:t> y </a:t>
            </a:r>
            <a:r>
              <a:rPr lang="en-US" dirty="0" err="1">
                <a:ea typeface="+mn-lt"/>
                <a:cs typeface="+mn-lt"/>
              </a:rPr>
              <a:t>eficiencia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energética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772AC2-11A9-4830-A939-A96D2CF441F2}"/>
              </a:ext>
            </a:extLst>
          </p:cNvPr>
          <p:cNvSpPr txBox="1"/>
          <p:nvPr/>
        </p:nvSpPr>
        <p:spPr>
          <a:xfrm>
            <a:off x="971909" y="5874589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333333"/>
                </a:solidFill>
                <a:cs typeface="Calibri"/>
              </a:rPr>
              <a:t> (BANCOLDEX, 2020)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88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C255E-5E06-495A-9AE3-E6B6586AAE4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494792"/>
            <a:ext cx="6390826" cy="5374196"/>
          </a:xfrm>
        </p:spPr>
        <p:txBody>
          <a:bodyPr vert="horz" lIns="0" tIns="45720" rIns="0" bIns="45720" rtlCol="0" anchor="t">
            <a:normAutofit fontScale="92500" lnSpcReduction="20000"/>
          </a:bodyPr>
          <a:lstStyle/>
          <a:p>
            <a:r>
              <a:rPr lang="en-US" b="1" dirty="0">
                <a:ea typeface="+mn-lt"/>
                <a:cs typeface="+mn-lt"/>
              </a:rPr>
              <a:t>Desarrollo </a:t>
            </a:r>
            <a:r>
              <a:rPr lang="en-US" b="1" dirty="0" err="1">
                <a:ea typeface="+mn-lt"/>
                <a:cs typeface="+mn-lt"/>
              </a:rPr>
              <a:t>sostenible</a:t>
            </a:r>
            <a:r>
              <a:rPr lang="en-US" b="1" dirty="0">
                <a:ea typeface="+mn-lt"/>
                <a:cs typeface="+mn-lt"/>
              </a:rPr>
              <a:t>, </a:t>
            </a:r>
            <a:r>
              <a:rPr lang="en-US" b="1" dirty="0" err="1">
                <a:ea typeface="+mn-lt"/>
                <a:cs typeface="+mn-lt"/>
              </a:rPr>
              <a:t>eficiencia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energética</a:t>
            </a:r>
            <a:r>
              <a:rPr lang="en-US" b="1" dirty="0">
                <a:ea typeface="+mn-lt"/>
                <a:cs typeface="+mn-lt"/>
              </a:rPr>
              <a:t> y </a:t>
            </a:r>
            <a:r>
              <a:rPr lang="en-US" b="1" dirty="0" err="1">
                <a:ea typeface="+mn-lt"/>
                <a:cs typeface="+mn-lt"/>
              </a:rPr>
              <a:t>energía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renovable</a:t>
            </a:r>
            <a:r>
              <a:rPr lang="en-US" b="1" dirty="0">
                <a:ea typeface="+mn-lt"/>
                <a:cs typeface="+mn-lt"/>
              </a:rPr>
              <a:t>.</a:t>
            </a:r>
            <a:endParaRPr lang="en-US" dirty="0">
              <a:cs typeface="Calibri" panose="020F0502020204030204"/>
            </a:endParaRPr>
          </a:p>
          <a:p>
            <a:endParaRPr lang="en-US" dirty="0"/>
          </a:p>
          <a:p>
            <a:r>
              <a:rPr lang="en-US" dirty="0" err="1">
                <a:ea typeface="+mn-lt"/>
                <a:cs typeface="+mn-lt"/>
              </a:rPr>
              <a:t>Serán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financiables</a:t>
            </a:r>
            <a:r>
              <a:rPr lang="en-US" dirty="0">
                <a:ea typeface="+mn-lt"/>
                <a:cs typeface="+mn-lt"/>
              </a:rPr>
              <a:t> las </a:t>
            </a:r>
            <a:r>
              <a:rPr lang="en-US" dirty="0" err="1">
                <a:ea typeface="+mn-lt"/>
                <a:cs typeface="+mn-lt"/>
              </a:rPr>
              <a:t>inversiones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incluidas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proyectos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disminución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en</a:t>
            </a:r>
            <a:r>
              <a:rPr lang="en-US" dirty="0">
                <a:ea typeface="+mn-lt"/>
                <a:cs typeface="+mn-lt"/>
              </a:rPr>
              <a:t> el </a:t>
            </a:r>
            <a:r>
              <a:rPr lang="en-US" dirty="0" err="1">
                <a:ea typeface="+mn-lt"/>
                <a:cs typeface="+mn-lt"/>
              </a:rPr>
              <a:t>uso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recursos</a:t>
            </a:r>
            <a:r>
              <a:rPr lang="en-US" dirty="0">
                <a:ea typeface="+mn-lt"/>
                <a:cs typeface="+mn-lt"/>
              </a:rPr>
              <a:t> no </a:t>
            </a:r>
            <a:r>
              <a:rPr lang="en-US" dirty="0" err="1">
                <a:ea typeface="+mn-lt"/>
                <a:cs typeface="+mn-lt"/>
              </a:rPr>
              <a:t>renovables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reducción</a:t>
            </a:r>
            <a:r>
              <a:rPr lang="en-US" dirty="0">
                <a:ea typeface="+mn-lt"/>
                <a:cs typeface="+mn-lt"/>
              </a:rPr>
              <a:t> o </a:t>
            </a:r>
            <a:r>
              <a:rPr lang="en-US" dirty="0" err="1">
                <a:ea typeface="+mn-lt"/>
                <a:cs typeface="+mn-lt"/>
              </a:rPr>
              <a:t>aprovechamiento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residuos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líquidos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sólidos</a:t>
            </a:r>
            <a:r>
              <a:rPr lang="en-US" dirty="0">
                <a:ea typeface="+mn-lt"/>
                <a:cs typeface="+mn-lt"/>
              </a:rPr>
              <a:t> o </a:t>
            </a:r>
            <a:r>
              <a:rPr lang="en-US" dirty="0" err="1">
                <a:ea typeface="+mn-lt"/>
                <a:cs typeface="+mn-lt"/>
              </a:rPr>
              <a:t>emisiones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atmosféricas</a:t>
            </a:r>
            <a:r>
              <a:rPr lang="en-US" dirty="0">
                <a:ea typeface="+mn-lt"/>
                <a:cs typeface="+mn-lt"/>
              </a:rPr>
              <a:t>, el </a:t>
            </a:r>
            <a:r>
              <a:rPr lang="en-US" dirty="0" err="1">
                <a:ea typeface="+mn-lt"/>
                <a:cs typeface="+mn-lt"/>
              </a:rPr>
              <a:t>mejoramiento</a:t>
            </a:r>
            <a:r>
              <a:rPr lang="en-US" dirty="0">
                <a:ea typeface="+mn-lt"/>
                <a:cs typeface="+mn-lt"/>
              </a:rPr>
              <a:t> de la </a:t>
            </a:r>
            <a:r>
              <a:rPr lang="en-US" dirty="0" err="1">
                <a:ea typeface="+mn-lt"/>
                <a:cs typeface="+mn-lt"/>
              </a:rPr>
              <a:t>calidad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atmosférica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La </a:t>
            </a:r>
            <a:r>
              <a:rPr lang="en-US" dirty="0" err="1">
                <a:ea typeface="+mn-lt"/>
                <a:cs typeface="+mn-lt"/>
              </a:rPr>
              <a:t>optimización</a:t>
            </a:r>
            <a:r>
              <a:rPr lang="en-US" dirty="0">
                <a:ea typeface="+mn-lt"/>
                <a:cs typeface="+mn-lt"/>
              </a:rPr>
              <a:t> del </a:t>
            </a:r>
            <a:r>
              <a:rPr lang="en-US" dirty="0" err="1">
                <a:ea typeface="+mn-lt"/>
                <a:cs typeface="+mn-lt"/>
              </a:rPr>
              <a:t>consumo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energía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eléctrica</a:t>
            </a:r>
            <a:r>
              <a:rPr lang="en-US" dirty="0">
                <a:ea typeface="+mn-lt"/>
                <a:cs typeface="+mn-lt"/>
              </a:rPr>
              <a:t> o </a:t>
            </a:r>
            <a:r>
              <a:rPr lang="en-US" dirty="0" err="1">
                <a:ea typeface="+mn-lt"/>
                <a:cs typeface="+mn-lt"/>
              </a:rPr>
              <a:t>térmica</a:t>
            </a:r>
            <a:r>
              <a:rPr lang="en-US" dirty="0">
                <a:ea typeface="+mn-lt"/>
                <a:cs typeface="+mn-lt"/>
              </a:rPr>
              <a:t>, la </a:t>
            </a:r>
            <a:r>
              <a:rPr lang="en-US" dirty="0" err="1">
                <a:ea typeface="+mn-lt"/>
                <a:cs typeface="+mn-lt"/>
              </a:rPr>
              <a:t>implementación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proyectos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uso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eficiente</a:t>
            </a:r>
            <a:r>
              <a:rPr lang="en-US" dirty="0">
                <a:ea typeface="+mn-lt"/>
                <a:cs typeface="+mn-lt"/>
              </a:rPr>
              <a:t> de la </a:t>
            </a:r>
            <a:r>
              <a:rPr lang="en-US" dirty="0" err="1">
                <a:ea typeface="+mn-lt"/>
                <a:cs typeface="+mn-lt"/>
              </a:rPr>
              <a:t>energía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como</a:t>
            </a:r>
            <a:r>
              <a:rPr lang="en-US" dirty="0">
                <a:ea typeface="+mn-lt"/>
                <a:cs typeface="+mn-lt"/>
              </a:rPr>
              <a:t> por </a:t>
            </a:r>
            <a:r>
              <a:rPr lang="en-US" dirty="0" err="1">
                <a:ea typeface="+mn-lt"/>
                <a:cs typeface="+mn-lt"/>
              </a:rPr>
              <a:t>ejemplo</a:t>
            </a:r>
            <a:r>
              <a:rPr lang="en-US" dirty="0">
                <a:ea typeface="+mn-lt"/>
                <a:cs typeface="+mn-lt"/>
              </a:rPr>
              <a:t>: </a:t>
            </a:r>
            <a:r>
              <a:rPr lang="en-US" dirty="0" err="1">
                <a:ea typeface="+mn-lt"/>
                <a:cs typeface="+mn-lt"/>
              </a:rPr>
              <a:t>iluminación</a:t>
            </a:r>
            <a:r>
              <a:rPr lang="en-US" dirty="0">
                <a:ea typeface="+mn-lt"/>
                <a:cs typeface="+mn-lt"/>
              </a:rPr>
              <a:t> LED, </a:t>
            </a:r>
            <a:r>
              <a:rPr lang="en-US" dirty="0" err="1">
                <a:ea typeface="+mn-lt"/>
                <a:cs typeface="+mn-lt"/>
              </a:rPr>
              <a:t>motores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alta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eficiencia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refrigeración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acondicionamiento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aire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generación</a:t>
            </a:r>
            <a:r>
              <a:rPr lang="en-US" dirty="0">
                <a:ea typeface="+mn-lt"/>
                <a:cs typeface="+mn-lt"/>
              </a:rPr>
              <a:t> de vapor (calderas), </a:t>
            </a:r>
            <a:r>
              <a:rPr lang="en-US" dirty="0" err="1">
                <a:ea typeface="+mn-lt"/>
                <a:cs typeface="+mn-lt"/>
              </a:rPr>
              <a:t>sistemas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medición</a:t>
            </a:r>
            <a:r>
              <a:rPr lang="en-US" dirty="0">
                <a:ea typeface="+mn-lt"/>
                <a:cs typeface="+mn-lt"/>
              </a:rPr>
              <a:t> y control de </a:t>
            </a:r>
            <a:r>
              <a:rPr lang="en-US" dirty="0" err="1">
                <a:ea typeface="+mn-lt"/>
                <a:cs typeface="+mn-lt"/>
              </a:rPr>
              <a:t>energéticos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optimización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procesos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combustión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recuperación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calor</a:t>
            </a:r>
            <a:r>
              <a:rPr lang="en-US" dirty="0">
                <a:ea typeface="+mn-lt"/>
                <a:cs typeface="+mn-lt"/>
              </a:rPr>
              <a:t> residual, </a:t>
            </a:r>
            <a:r>
              <a:rPr lang="en-US" dirty="0" err="1">
                <a:ea typeface="+mn-lt"/>
                <a:cs typeface="+mn-lt"/>
              </a:rPr>
              <a:t>cogeneración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energía</a:t>
            </a:r>
            <a:r>
              <a:rPr lang="en-US" dirty="0">
                <a:ea typeface="+mn-lt"/>
                <a:cs typeface="+mn-lt"/>
              </a:rPr>
              <a:t> y </a:t>
            </a:r>
            <a:r>
              <a:rPr lang="en-US" dirty="0" err="1">
                <a:ea typeface="+mn-lt"/>
                <a:cs typeface="+mn-lt"/>
              </a:rPr>
              <a:t>vehículos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híbridos</a:t>
            </a:r>
            <a:r>
              <a:rPr lang="en-US" dirty="0">
                <a:ea typeface="+mn-lt"/>
                <a:cs typeface="+mn-lt"/>
              </a:rPr>
              <a:t> o </a:t>
            </a:r>
            <a:r>
              <a:rPr lang="en-US" dirty="0" err="1">
                <a:ea typeface="+mn-lt"/>
                <a:cs typeface="+mn-lt"/>
              </a:rPr>
              <a:t>eléctricos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  <a:p>
            <a:r>
              <a:rPr lang="en-US" dirty="0" err="1">
                <a:ea typeface="+mn-lt"/>
                <a:cs typeface="+mn-lt"/>
              </a:rPr>
              <a:t>También</a:t>
            </a:r>
            <a:r>
              <a:rPr lang="en-US" dirty="0">
                <a:ea typeface="+mn-lt"/>
                <a:cs typeface="+mn-lt"/>
              </a:rPr>
              <a:t> son </a:t>
            </a:r>
            <a:r>
              <a:rPr lang="en-US" dirty="0" err="1">
                <a:ea typeface="+mn-lt"/>
                <a:cs typeface="+mn-lt"/>
              </a:rPr>
              <a:t>financiables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proyectos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generación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energía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eléctrica</a:t>
            </a:r>
            <a:r>
              <a:rPr lang="en-US" dirty="0">
                <a:ea typeface="+mn-lt"/>
                <a:cs typeface="+mn-lt"/>
              </a:rPr>
              <a:t> o </a:t>
            </a:r>
            <a:r>
              <a:rPr lang="en-US" dirty="0" err="1">
                <a:ea typeface="+mn-lt"/>
                <a:cs typeface="+mn-lt"/>
              </a:rPr>
              <a:t>térmica</a:t>
            </a:r>
            <a:r>
              <a:rPr lang="en-US" dirty="0">
                <a:ea typeface="+mn-lt"/>
                <a:cs typeface="+mn-lt"/>
              </a:rPr>
              <a:t> a </a:t>
            </a:r>
            <a:r>
              <a:rPr lang="en-US" dirty="0" err="1">
                <a:ea typeface="+mn-lt"/>
                <a:cs typeface="+mn-lt"/>
              </a:rPr>
              <a:t>partir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fuentes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renovables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energía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como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biomasa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energía</a:t>
            </a:r>
            <a:r>
              <a:rPr lang="en-US" dirty="0">
                <a:ea typeface="+mn-lt"/>
                <a:cs typeface="+mn-lt"/>
              </a:rPr>
              <a:t> solar, </a:t>
            </a:r>
            <a:r>
              <a:rPr lang="en-US" dirty="0" err="1">
                <a:ea typeface="+mn-lt"/>
                <a:cs typeface="+mn-lt"/>
              </a:rPr>
              <a:t>eólica</a:t>
            </a:r>
            <a:r>
              <a:rPr lang="en-US" dirty="0">
                <a:ea typeface="+mn-lt"/>
                <a:cs typeface="+mn-lt"/>
              </a:rPr>
              <a:t>, entre </a:t>
            </a:r>
            <a:r>
              <a:rPr lang="en-US" dirty="0" err="1">
                <a:ea typeface="+mn-lt"/>
                <a:cs typeface="+mn-lt"/>
              </a:rPr>
              <a:t>otras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Para </a:t>
            </a:r>
            <a:r>
              <a:rPr lang="en-US" dirty="0" err="1">
                <a:ea typeface="+mn-lt"/>
                <a:cs typeface="+mn-lt"/>
              </a:rPr>
              <a:t>describir</a:t>
            </a:r>
            <a:r>
              <a:rPr lang="en-US" dirty="0">
                <a:ea typeface="+mn-lt"/>
                <a:cs typeface="+mn-lt"/>
              </a:rPr>
              <a:t> la </a:t>
            </a:r>
            <a:r>
              <a:rPr lang="en-US" dirty="0" err="1">
                <a:ea typeface="+mn-lt"/>
                <a:cs typeface="+mn-lt"/>
              </a:rPr>
              <a:t>inversión</a:t>
            </a:r>
            <a:r>
              <a:rPr lang="en-US" dirty="0">
                <a:ea typeface="+mn-lt"/>
                <a:cs typeface="+mn-lt"/>
              </a:rPr>
              <a:t> a </a:t>
            </a:r>
            <a:r>
              <a:rPr lang="en-US" dirty="0" err="1">
                <a:ea typeface="+mn-lt"/>
                <a:cs typeface="+mn-lt"/>
              </a:rPr>
              <a:t>realizar</a:t>
            </a:r>
            <a:r>
              <a:rPr lang="en-US" dirty="0">
                <a:ea typeface="+mn-lt"/>
                <a:cs typeface="+mn-lt"/>
              </a:rPr>
              <a:t> las </a:t>
            </a:r>
            <a:r>
              <a:rPr lang="en-US" dirty="0" err="1">
                <a:ea typeface="+mn-lt"/>
                <a:cs typeface="+mn-lt"/>
              </a:rPr>
              <a:t>empresas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deberán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presentar</a:t>
            </a:r>
            <a:r>
              <a:rPr lang="en-US" dirty="0">
                <a:ea typeface="+mn-lt"/>
                <a:cs typeface="+mn-lt"/>
              </a:rPr>
              <a:t> el </a:t>
            </a:r>
            <a:r>
              <a:rPr lang="en-US" dirty="0" err="1">
                <a:ea typeface="+mn-lt"/>
                <a:cs typeface="+mn-lt"/>
              </a:rPr>
              <a:t>anexo</a:t>
            </a:r>
            <a:r>
              <a:rPr lang="en-US" dirty="0">
                <a:ea typeface="+mn-lt"/>
                <a:cs typeface="+mn-lt"/>
              </a:rPr>
              <a:t> 1 de </a:t>
            </a:r>
            <a:r>
              <a:rPr lang="en-US" dirty="0" err="1">
                <a:ea typeface="+mn-lt"/>
                <a:cs typeface="+mn-lt"/>
              </a:rPr>
              <a:t>esta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línea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C90CEA-0B1E-49E3-B913-3F51B2D125C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651026" y="854226"/>
            <a:ext cx="5540974" cy="5014762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b="1" dirty="0">
                <a:ea typeface="+mn-lt"/>
                <a:cs typeface="+mn-lt"/>
              </a:rPr>
              <a:t>MONTO MÁXIMO POR EMPRESA</a:t>
            </a:r>
            <a:endParaRPr lang="en-US" dirty="0">
              <a:cs typeface="Calibri" panose="020F0502020204030204"/>
            </a:endParaRPr>
          </a:p>
          <a:p>
            <a:r>
              <a:rPr lang="en-US" dirty="0">
                <a:ea typeface="+mn-lt"/>
                <a:cs typeface="+mn-lt"/>
              </a:rPr>
              <a:t>Hasta </a:t>
            </a:r>
            <a:r>
              <a:rPr lang="en-US" dirty="0" err="1">
                <a:ea typeface="+mn-lt"/>
                <a:cs typeface="+mn-lt"/>
              </a:rPr>
              <a:t>diez</a:t>
            </a:r>
            <a:r>
              <a:rPr lang="en-US" dirty="0">
                <a:ea typeface="+mn-lt"/>
                <a:cs typeface="+mn-lt"/>
              </a:rPr>
              <a:t> mil </a:t>
            </a:r>
            <a:r>
              <a:rPr lang="en-US" dirty="0" err="1">
                <a:ea typeface="+mn-lt"/>
                <a:cs typeface="+mn-lt"/>
              </a:rPr>
              <a:t>millones</a:t>
            </a:r>
            <a:r>
              <a:rPr lang="en-US" dirty="0">
                <a:ea typeface="+mn-lt"/>
                <a:cs typeface="+mn-lt"/>
              </a:rPr>
              <a:t> de pesos (COP 10.000.000.000)</a:t>
            </a:r>
            <a:endParaRPr lang="en-US" dirty="0"/>
          </a:p>
          <a:p>
            <a:r>
              <a:rPr lang="en-US" b="1" dirty="0">
                <a:ea typeface="+mn-lt"/>
                <a:cs typeface="+mn-lt"/>
              </a:rPr>
              <a:t>PLAZO</a:t>
            </a:r>
            <a:endParaRPr lang="en-US" dirty="0"/>
          </a:p>
          <a:p>
            <a:r>
              <a:rPr lang="en-US" dirty="0" err="1">
                <a:ea typeface="+mn-lt"/>
                <a:cs typeface="+mn-lt"/>
              </a:rPr>
              <a:t>Desde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cinco</a:t>
            </a:r>
            <a:r>
              <a:rPr lang="en-US" dirty="0">
                <a:ea typeface="+mn-lt"/>
                <a:cs typeface="+mn-lt"/>
              </a:rPr>
              <a:t> (5) </a:t>
            </a:r>
            <a:r>
              <a:rPr lang="en-US" dirty="0" err="1">
                <a:ea typeface="+mn-lt"/>
                <a:cs typeface="+mn-lt"/>
              </a:rPr>
              <a:t>años</a:t>
            </a:r>
            <a:r>
              <a:rPr lang="en-US" dirty="0">
                <a:ea typeface="+mn-lt"/>
                <a:cs typeface="+mn-lt"/>
              </a:rPr>
              <a:t> y hasta </a:t>
            </a:r>
            <a:r>
              <a:rPr lang="en-US" dirty="0" err="1">
                <a:ea typeface="+mn-lt"/>
                <a:cs typeface="+mn-lt"/>
              </a:rPr>
              <a:t>siete</a:t>
            </a:r>
            <a:r>
              <a:rPr lang="en-US" dirty="0">
                <a:ea typeface="+mn-lt"/>
                <a:cs typeface="+mn-lt"/>
              </a:rPr>
              <a:t> (7) </a:t>
            </a:r>
            <a:r>
              <a:rPr lang="en-US" dirty="0" err="1">
                <a:ea typeface="+mn-lt"/>
                <a:cs typeface="+mn-lt"/>
              </a:rPr>
              <a:t>años</a:t>
            </a:r>
            <a:endParaRPr lang="en-US" dirty="0"/>
          </a:p>
          <a:p>
            <a:r>
              <a:rPr lang="en-US" b="1" dirty="0">
                <a:ea typeface="+mn-lt"/>
                <a:cs typeface="+mn-lt"/>
              </a:rPr>
              <a:t>PERIODO DE GRACIA A CAPITAL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Hasta un (1) </a:t>
            </a:r>
            <a:r>
              <a:rPr lang="en-US" dirty="0" err="1">
                <a:ea typeface="+mn-lt"/>
                <a:cs typeface="+mn-lt"/>
              </a:rPr>
              <a:t>año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6B8B7E-4198-4D3A-B433-EE21319048A9}"/>
              </a:ext>
            </a:extLst>
          </p:cNvPr>
          <p:cNvSpPr txBox="1"/>
          <p:nvPr/>
        </p:nvSpPr>
        <p:spPr>
          <a:xfrm>
            <a:off x="6564702" y="5730815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333333"/>
                </a:solidFill>
                <a:cs typeface="Calibri"/>
              </a:rPr>
              <a:t> (BANCOLDEX, 2020)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87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3EC78-FA68-4F6E-AF9B-E4C9E9824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Línea Sostenible Bancolombia</a:t>
            </a:r>
          </a:p>
          <a:p>
            <a:endParaRPr lang="en-US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9B743-E556-478F-974C-D93924110A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694" y="2578980"/>
            <a:ext cx="3945722" cy="2024908"/>
          </a:xfrm>
        </p:spPr>
        <p:txBody>
          <a:bodyPr vert="horz" lIns="0" tIns="45720" rIns="0" bIns="45720" rtlCol="0" anchor="t">
            <a:normAutofit fontScale="85000" lnSpcReduction="10000"/>
          </a:bodyPr>
          <a:lstStyle/>
          <a:p>
            <a:r>
              <a:rPr lang="en-US" dirty="0">
                <a:ea typeface="+mn-lt"/>
                <a:cs typeface="+mn-lt"/>
              </a:rPr>
              <a:t>Con la </a:t>
            </a:r>
            <a:r>
              <a:rPr lang="en-US" dirty="0" err="1">
                <a:ea typeface="+mn-lt"/>
                <a:cs typeface="+mn-lt"/>
              </a:rPr>
              <a:t>Línea</a:t>
            </a:r>
            <a:r>
              <a:rPr lang="en-US" dirty="0">
                <a:ea typeface="+mn-lt"/>
                <a:cs typeface="+mn-lt"/>
              </a:rPr>
              <a:t> Verde de </a:t>
            </a:r>
            <a:r>
              <a:rPr lang="en-US" dirty="0" err="1">
                <a:ea typeface="+mn-lt"/>
                <a:cs typeface="+mn-lt"/>
              </a:rPr>
              <a:t>Bancolombia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financia</a:t>
            </a:r>
            <a:r>
              <a:rPr lang="en-US" dirty="0">
                <a:ea typeface="+mn-lt"/>
                <a:cs typeface="+mn-lt"/>
              </a:rPr>
              <a:t> los </a:t>
            </a:r>
            <a:r>
              <a:rPr lang="en-US" dirty="0" err="1">
                <a:ea typeface="+mn-lt"/>
                <a:cs typeface="+mn-lt"/>
              </a:rPr>
              <a:t>proyectos</a:t>
            </a:r>
            <a:r>
              <a:rPr lang="en-US" dirty="0">
                <a:ea typeface="+mn-lt"/>
                <a:cs typeface="+mn-lt"/>
              </a:rPr>
              <a:t> que </a:t>
            </a:r>
            <a:r>
              <a:rPr lang="en-US" dirty="0" err="1">
                <a:ea typeface="+mn-lt"/>
                <a:cs typeface="+mn-lt"/>
              </a:rPr>
              <a:t>ayudan</a:t>
            </a:r>
            <a:r>
              <a:rPr lang="en-US" dirty="0">
                <a:ea typeface="+mn-lt"/>
                <a:cs typeface="+mn-lt"/>
              </a:rPr>
              <a:t> a </a:t>
            </a:r>
            <a:r>
              <a:rPr lang="en-US" dirty="0" err="1">
                <a:ea typeface="+mn-lt"/>
                <a:cs typeface="+mn-lt"/>
              </a:rPr>
              <a:t>mejorar</a:t>
            </a:r>
            <a:r>
              <a:rPr lang="en-US" dirty="0">
                <a:ea typeface="+mn-lt"/>
                <a:cs typeface="+mn-lt"/>
              </a:rPr>
              <a:t> la </a:t>
            </a:r>
            <a:r>
              <a:rPr lang="en-US" dirty="0" err="1">
                <a:ea typeface="+mn-lt"/>
                <a:cs typeface="+mn-lt"/>
              </a:rPr>
              <a:t>eficiencia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energética</a:t>
            </a:r>
            <a:r>
              <a:rPr lang="en-US" dirty="0">
                <a:ea typeface="+mn-lt"/>
                <a:cs typeface="+mn-lt"/>
              </a:rPr>
              <a:t> de los </a:t>
            </a:r>
            <a:r>
              <a:rPr lang="en-US" dirty="0" err="1">
                <a:ea typeface="+mn-lt"/>
                <a:cs typeface="+mn-lt"/>
              </a:rPr>
              <a:t>procesos</a:t>
            </a:r>
            <a:r>
              <a:rPr lang="en-US" dirty="0">
                <a:ea typeface="+mn-lt"/>
                <a:cs typeface="+mn-lt"/>
              </a:rPr>
              <a:t> de las </a:t>
            </a:r>
            <a:r>
              <a:rPr lang="en-US" dirty="0" err="1">
                <a:ea typeface="+mn-lt"/>
                <a:cs typeface="+mn-lt"/>
              </a:rPr>
              <a:t>empresas</a:t>
            </a:r>
            <a:r>
              <a:rPr lang="en-US" dirty="0">
                <a:ea typeface="+mn-lt"/>
                <a:cs typeface="+mn-lt"/>
              </a:rPr>
              <a:t> con </a:t>
            </a:r>
            <a:r>
              <a:rPr lang="en-US" dirty="0" err="1">
                <a:ea typeface="+mn-lt"/>
                <a:cs typeface="+mn-lt"/>
              </a:rPr>
              <a:t>energía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renovable</a:t>
            </a:r>
            <a:r>
              <a:rPr lang="en-US" dirty="0">
                <a:ea typeface="+mn-lt"/>
                <a:cs typeface="+mn-lt"/>
              </a:rPr>
              <a:t> y </a:t>
            </a:r>
            <a:r>
              <a:rPr lang="en-US" dirty="0" err="1">
                <a:ea typeface="+mn-lt"/>
                <a:cs typeface="+mn-lt"/>
              </a:rPr>
              <a:t>métodos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producción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más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limpios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134EB-0253-488E-9A22-1F27C058C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0222" y="1845735"/>
            <a:ext cx="6145458" cy="4282152"/>
          </a:xfrm>
        </p:spPr>
        <p:txBody>
          <a:bodyPr vert="horz" lIns="0" tIns="45720" rIns="0" bIns="45720" rtlCol="0" anchor="t">
            <a:normAutofit fontScale="85000" lnSpcReduction="10000"/>
          </a:bodyPr>
          <a:lstStyle/>
          <a:p>
            <a:r>
              <a:rPr lang="en-US" dirty="0" err="1"/>
              <a:t>Características</a:t>
            </a:r>
            <a:endParaRPr lang="en-US" dirty="0">
              <a:cs typeface="Calibri" panose="020F0502020204030204"/>
            </a:endParaRPr>
          </a:p>
          <a:p>
            <a:r>
              <a:rPr lang="en-US" dirty="0" err="1">
                <a:ea typeface="+mn-lt"/>
                <a:cs typeface="+mn-lt"/>
              </a:rPr>
              <a:t>Puedes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tener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financiación</a:t>
            </a:r>
            <a:r>
              <a:rPr lang="en-US" dirty="0">
                <a:ea typeface="+mn-lt"/>
                <a:cs typeface="+mn-lt"/>
              </a:rPr>
              <a:t> de uno a </a:t>
            </a:r>
            <a:r>
              <a:rPr lang="en-US" dirty="0" err="1">
                <a:ea typeface="+mn-lt"/>
                <a:cs typeface="+mn-lt"/>
              </a:rPr>
              <a:t>cinco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años</a:t>
            </a:r>
            <a:r>
              <a:rPr lang="en-US" dirty="0">
                <a:ea typeface="+mn-lt"/>
                <a:cs typeface="+mn-lt"/>
              </a:rPr>
              <a:t> para </a:t>
            </a:r>
            <a:r>
              <a:rPr lang="en-US" dirty="0" err="1">
                <a:ea typeface="+mn-lt"/>
                <a:cs typeface="+mn-lt"/>
              </a:rPr>
              <a:t>tasas</a:t>
            </a:r>
            <a:r>
              <a:rPr lang="en-US" dirty="0">
                <a:ea typeface="+mn-lt"/>
                <a:cs typeface="+mn-lt"/>
              </a:rPr>
              <a:t> variables.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La </a:t>
            </a:r>
            <a:r>
              <a:rPr lang="en-US" dirty="0" err="1">
                <a:ea typeface="+mn-lt"/>
                <a:cs typeface="+mn-lt"/>
              </a:rPr>
              <a:t>periodicidad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pago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interés</a:t>
            </a:r>
            <a:r>
              <a:rPr lang="en-US" dirty="0">
                <a:ea typeface="+mn-lt"/>
                <a:cs typeface="+mn-lt"/>
              </a:rPr>
              <a:t> es:</a:t>
            </a:r>
            <a:endParaRPr lang="en-US" dirty="0"/>
          </a:p>
          <a:p>
            <a:pPr marL="383540" lvl="1"/>
            <a:r>
              <a:rPr lang="en-US" dirty="0">
                <a:ea typeface="+mn-lt"/>
                <a:cs typeface="+mn-lt"/>
              </a:rPr>
              <a:t>DTF: </a:t>
            </a:r>
            <a:r>
              <a:rPr lang="en-US" dirty="0" err="1">
                <a:ea typeface="+mn-lt"/>
                <a:cs typeface="+mn-lt"/>
              </a:rPr>
              <a:t>mensual</a:t>
            </a:r>
            <a:r>
              <a:rPr lang="en-US" dirty="0">
                <a:ea typeface="+mn-lt"/>
                <a:cs typeface="+mn-lt"/>
              </a:rPr>
              <a:t>, trimestral, semestral o </a:t>
            </a:r>
            <a:r>
              <a:rPr lang="en-US" dirty="0" err="1">
                <a:ea typeface="+mn-lt"/>
                <a:cs typeface="+mn-lt"/>
              </a:rPr>
              <a:t>anual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  <a:p>
            <a:pPr marL="383540" lvl="1"/>
            <a:r>
              <a:rPr lang="en-US" dirty="0">
                <a:ea typeface="+mn-lt"/>
                <a:cs typeface="+mn-lt"/>
              </a:rPr>
              <a:t>IBR: se </a:t>
            </a:r>
            <a:r>
              <a:rPr lang="en-US" dirty="0" err="1">
                <a:ea typeface="+mn-lt"/>
                <a:cs typeface="+mn-lt"/>
              </a:rPr>
              <a:t>fija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acuerdo</a:t>
            </a:r>
            <a:r>
              <a:rPr lang="en-US" dirty="0">
                <a:ea typeface="+mn-lt"/>
                <a:cs typeface="+mn-lt"/>
              </a:rPr>
              <a:t> al </a:t>
            </a:r>
            <a:r>
              <a:rPr lang="en-US" dirty="0" err="1">
                <a:ea typeface="+mn-lt"/>
                <a:cs typeface="+mn-lt"/>
              </a:rPr>
              <a:t>crédito</a:t>
            </a:r>
            <a:r>
              <a:rPr lang="en-US" dirty="0">
                <a:ea typeface="+mn-lt"/>
                <a:cs typeface="+mn-lt"/>
              </a:rPr>
              <a:t> y, la </a:t>
            </a:r>
            <a:r>
              <a:rPr lang="en-US" dirty="0" err="1">
                <a:ea typeface="+mn-lt"/>
                <a:cs typeface="+mn-lt"/>
              </a:rPr>
              <a:t>periodicidad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pago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intereses</a:t>
            </a:r>
            <a:r>
              <a:rPr lang="en-US" dirty="0">
                <a:ea typeface="+mn-lt"/>
                <a:cs typeface="+mn-lt"/>
              </a:rPr>
              <a:t> es:</a:t>
            </a:r>
            <a:endParaRPr lang="en-US" dirty="0"/>
          </a:p>
          <a:p>
            <a:pPr marL="566420" lvl="2"/>
            <a:r>
              <a:rPr lang="en-US" dirty="0">
                <a:ea typeface="+mn-lt"/>
                <a:cs typeface="+mn-lt"/>
              </a:rPr>
              <a:t>IBR </a:t>
            </a:r>
            <a:r>
              <a:rPr lang="en-US" dirty="0" err="1">
                <a:ea typeface="+mn-lt"/>
                <a:cs typeface="+mn-lt"/>
              </a:rPr>
              <a:t>Mensual</a:t>
            </a:r>
            <a:r>
              <a:rPr lang="en-US" dirty="0">
                <a:ea typeface="+mn-lt"/>
                <a:cs typeface="+mn-lt"/>
              </a:rPr>
              <a:t>: </a:t>
            </a:r>
            <a:r>
              <a:rPr lang="en-US" dirty="0" err="1">
                <a:ea typeface="+mn-lt"/>
                <a:cs typeface="+mn-lt"/>
              </a:rPr>
              <a:t>pago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intereses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únicamente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mensuales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  <a:p>
            <a:pPr marL="566420" lvl="2"/>
            <a:r>
              <a:rPr lang="en-US" dirty="0">
                <a:ea typeface="+mn-lt"/>
                <a:cs typeface="+mn-lt"/>
              </a:rPr>
              <a:t>IBR Trimestral: </a:t>
            </a:r>
            <a:r>
              <a:rPr lang="en-US" dirty="0" err="1">
                <a:ea typeface="+mn-lt"/>
                <a:cs typeface="+mn-lt"/>
              </a:rPr>
              <a:t>pago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intereses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trimestrales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El </a:t>
            </a:r>
            <a:r>
              <a:rPr lang="en-US" dirty="0" err="1">
                <a:ea typeface="+mn-lt"/>
                <a:cs typeface="+mn-lt"/>
              </a:rPr>
              <a:t>pago</a:t>
            </a:r>
            <a:r>
              <a:rPr lang="en-US" dirty="0">
                <a:ea typeface="+mn-lt"/>
                <a:cs typeface="+mn-lt"/>
              </a:rPr>
              <a:t> de capital </a:t>
            </a:r>
            <a:r>
              <a:rPr lang="en-US" dirty="0" err="1">
                <a:ea typeface="+mn-lt"/>
                <a:cs typeface="+mn-lt"/>
              </a:rPr>
              <a:t>puedes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hacerlo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mensual</a:t>
            </a:r>
            <a:r>
              <a:rPr lang="en-US" dirty="0">
                <a:ea typeface="+mn-lt"/>
                <a:cs typeface="+mn-lt"/>
              </a:rPr>
              <a:t>, trimestral, semestral, </a:t>
            </a:r>
            <a:r>
              <a:rPr lang="en-US" dirty="0" err="1">
                <a:ea typeface="+mn-lt"/>
                <a:cs typeface="+mn-lt"/>
              </a:rPr>
              <a:t>anual</a:t>
            </a:r>
            <a:r>
              <a:rPr lang="en-US" dirty="0">
                <a:ea typeface="+mn-lt"/>
                <a:cs typeface="+mn-lt"/>
              </a:rPr>
              <a:t> o con plan de </a:t>
            </a:r>
            <a:r>
              <a:rPr lang="en-US" dirty="0" err="1">
                <a:ea typeface="+mn-lt"/>
                <a:cs typeface="+mn-lt"/>
              </a:rPr>
              <a:t>pagos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si</a:t>
            </a:r>
            <a:r>
              <a:rPr lang="en-US" dirty="0">
                <a:ea typeface="+mn-lt"/>
                <a:cs typeface="+mn-lt"/>
              </a:rPr>
              <a:t> el </a:t>
            </a:r>
            <a:r>
              <a:rPr lang="en-US" dirty="0" err="1">
                <a:ea typeface="+mn-lt"/>
                <a:cs typeface="+mn-lt"/>
              </a:rPr>
              <a:t>pago</a:t>
            </a:r>
            <a:r>
              <a:rPr lang="en-US" dirty="0">
                <a:ea typeface="+mn-lt"/>
                <a:cs typeface="+mn-lt"/>
              </a:rPr>
              <a:t> no es regular.</a:t>
            </a:r>
            <a:endParaRPr lang="en-US" dirty="0"/>
          </a:p>
          <a:p>
            <a:r>
              <a:rPr lang="en-US" dirty="0" err="1">
                <a:ea typeface="+mn-lt"/>
                <a:cs typeface="+mn-lt"/>
              </a:rPr>
              <a:t>Puedes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recibir</a:t>
            </a:r>
            <a:r>
              <a:rPr lang="en-US" dirty="0">
                <a:ea typeface="+mn-lt"/>
                <a:cs typeface="+mn-lt"/>
              </a:rPr>
              <a:t> el </a:t>
            </a:r>
            <a:r>
              <a:rPr lang="en-US" dirty="0" err="1">
                <a:ea typeface="+mn-lt"/>
                <a:cs typeface="+mn-lt"/>
              </a:rPr>
              <a:t>desembolso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mediante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abono</a:t>
            </a:r>
            <a:r>
              <a:rPr lang="en-US" dirty="0">
                <a:ea typeface="+mn-lt"/>
                <a:cs typeface="+mn-lt"/>
              </a:rPr>
              <a:t> a </a:t>
            </a:r>
            <a:r>
              <a:rPr lang="en-US" dirty="0" err="1">
                <a:ea typeface="+mn-lt"/>
                <a:cs typeface="+mn-lt"/>
              </a:rPr>
              <a:t>cuenta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ahorros</a:t>
            </a:r>
            <a:r>
              <a:rPr lang="en-US" dirty="0">
                <a:ea typeface="+mn-lt"/>
                <a:cs typeface="+mn-lt"/>
              </a:rPr>
              <a:t> o </a:t>
            </a:r>
            <a:r>
              <a:rPr lang="en-US" dirty="0" err="1">
                <a:ea typeface="+mn-lt"/>
                <a:cs typeface="+mn-lt"/>
              </a:rPr>
              <a:t>corriente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expedición</a:t>
            </a:r>
            <a:r>
              <a:rPr lang="en-US" dirty="0">
                <a:ea typeface="+mn-lt"/>
                <a:cs typeface="+mn-lt"/>
              </a:rPr>
              <a:t> de cheque o a la </a:t>
            </a:r>
            <a:r>
              <a:rPr lang="en-US" dirty="0" err="1">
                <a:ea typeface="+mn-lt"/>
                <a:cs typeface="+mn-lt"/>
              </a:rPr>
              <a:t>cuenta</a:t>
            </a:r>
            <a:r>
              <a:rPr lang="en-US" dirty="0">
                <a:ea typeface="+mn-lt"/>
                <a:cs typeface="+mn-lt"/>
              </a:rPr>
              <a:t> de un </a:t>
            </a:r>
            <a:r>
              <a:rPr lang="en-US" dirty="0" err="1">
                <a:ea typeface="+mn-lt"/>
                <a:cs typeface="+mn-lt"/>
              </a:rPr>
              <a:t>tercero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Para personas naturales el </a:t>
            </a:r>
            <a:r>
              <a:rPr lang="en-US" dirty="0" err="1">
                <a:ea typeface="+mn-lt"/>
                <a:cs typeface="+mn-lt"/>
              </a:rPr>
              <a:t>crédito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incluye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u="sng" dirty="0">
                <a:ea typeface="+mn-lt"/>
                <a:cs typeface="+mn-lt"/>
                <a:hlinkClick r:id="rId2"/>
              </a:rPr>
              <a:t>Seguro de Vida.</a:t>
            </a:r>
            <a:endParaRPr lang="en-US" dirty="0"/>
          </a:p>
          <a:p>
            <a:r>
              <a:rPr lang="en-US" u="sng" dirty="0" err="1">
                <a:cs typeface="Calibri"/>
              </a:rPr>
              <a:t>Tasas</a:t>
            </a:r>
            <a:r>
              <a:rPr lang="en-US" u="sng" dirty="0">
                <a:cs typeface="Calibri"/>
              </a:rPr>
              <a:t> </a:t>
            </a:r>
            <a:r>
              <a:rPr lang="en-US" dirty="0">
                <a:ea typeface="+mn-lt"/>
                <a:cs typeface="+mn-lt"/>
              </a:rPr>
              <a:t>Hasta el 29,04% E.A.</a:t>
            </a:r>
            <a:endParaRPr lang="en-US" u="sng" dirty="0">
              <a:ea typeface="+mn-lt"/>
              <a:cs typeface="+mn-lt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1C7C9D-989F-46F1-9B9D-F7E44147E3E2}"/>
              </a:ext>
            </a:extLst>
          </p:cNvPr>
          <p:cNvSpPr txBox="1"/>
          <p:nvPr/>
        </p:nvSpPr>
        <p:spPr>
          <a:xfrm>
            <a:off x="971909" y="5874589"/>
            <a:ext cx="274320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MX" sz="1100">
                <a:solidFill>
                  <a:srgbClr val="333333"/>
                </a:solidFill>
                <a:ea typeface="ＭＳ 明朝"/>
                <a:cs typeface="Times New Roman"/>
              </a:rPr>
              <a:t>(Bancolombia, 2020)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104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84B70D5-875B-433D-BDBD-1522A85D6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E5D7B6-CF1D-48F5-BC02-6E169EF2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221" y="634946"/>
            <a:ext cx="9872521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/>
              <a:t>Línea Desarrollo Sostenible Banco de Bogotá</a:t>
            </a:r>
          </a:p>
          <a:p>
            <a:endParaRPr lang="en-US" sz="3400"/>
          </a:p>
        </p:txBody>
      </p:sp>
      <p:pic>
        <p:nvPicPr>
          <p:cNvPr id="5" name="Picture 5" descr="A picture containing graphical user interface, text&#10;&#10;Description automatically generated">
            <a:extLst>
              <a:ext uri="{FF2B5EF4-FFF2-40B4-BE49-F238E27FC236}">
                <a16:creationId xmlns:a16="http://schemas.microsoft.com/office/drawing/2014/main" id="{B794F0DF-9A9F-4A8F-9E18-97C607B524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3999" y="1685790"/>
            <a:ext cx="6909801" cy="3222988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947DF4A-614C-4B4C-8B80-E5B9D8E8C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108EA-29DB-44AC-87C3-7DF1976AB5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59485" y="2198914"/>
            <a:ext cx="3690257" cy="3670180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n-US" sz="1700" dirty="0" err="1"/>
              <a:t>Línea</a:t>
            </a:r>
            <a:r>
              <a:rPr lang="en-US" sz="1700" dirty="0"/>
              <a:t> </a:t>
            </a:r>
            <a:r>
              <a:rPr lang="en-US" sz="1700" dirty="0" err="1"/>
              <a:t>orientada</a:t>
            </a:r>
            <a:r>
              <a:rPr lang="en-US" sz="1700" dirty="0"/>
              <a:t> a </a:t>
            </a:r>
            <a:r>
              <a:rPr lang="en-US" sz="1700" dirty="0" err="1"/>
              <a:t>financiar</a:t>
            </a:r>
            <a:r>
              <a:rPr lang="en-US" sz="1700" dirty="0"/>
              <a:t> </a:t>
            </a:r>
            <a:r>
              <a:rPr lang="en-US" sz="1700" dirty="0" err="1"/>
              <a:t>proyectos</a:t>
            </a:r>
            <a:r>
              <a:rPr lang="en-US" sz="1700" dirty="0"/>
              <a:t>, </a:t>
            </a:r>
            <a:r>
              <a:rPr lang="en-US" sz="1700" dirty="0" err="1"/>
              <a:t>inversiones</a:t>
            </a:r>
            <a:r>
              <a:rPr lang="en-US" sz="1700" dirty="0"/>
              <a:t> e </a:t>
            </a:r>
            <a:r>
              <a:rPr lang="en-US" sz="1700" dirty="0" err="1"/>
              <a:t>infraestructura</a:t>
            </a:r>
            <a:r>
              <a:rPr lang="en-US" sz="1700" dirty="0"/>
              <a:t> que </a:t>
            </a:r>
            <a:r>
              <a:rPr lang="en-US" sz="1700" dirty="0" err="1"/>
              <a:t>permitan</a:t>
            </a:r>
            <a:r>
              <a:rPr lang="en-US" sz="1700" dirty="0"/>
              <a:t> </a:t>
            </a:r>
            <a:r>
              <a:rPr lang="en-US" sz="1700" dirty="0" err="1"/>
              <a:t>promover</a:t>
            </a:r>
            <a:r>
              <a:rPr lang="en-US" sz="1700" dirty="0"/>
              <a:t> la </a:t>
            </a:r>
            <a:r>
              <a:rPr lang="en-US" sz="1700" dirty="0" err="1"/>
              <a:t>reducción</a:t>
            </a:r>
            <a:r>
              <a:rPr lang="en-US" sz="1700" dirty="0"/>
              <a:t> o </a:t>
            </a:r>
            <a:r>
              <a:rPr lang="en-US" sz="1700" dirty="0" err="1"/>
              <a:t>mitigación</a:t>
            </a:r>
            <a:r>
              <a:rPr lang="en-US" sz="1700" dirty="0"/>
              <a:t> del </a:t>
            </a:r>
            <a:r>
              <a:rPr lang="en-US" sz="1700" dirty="0" err="1"/>
              <a:t>impacto</a:t>
            </a:r>
            <a:r>
              <a:rPr lang="en-US" sz="1700" dirty="0"/>
              <a:t> </a:t>
            </a:r>
            <a:r>
              <a:rPr lang="en-US" sz="1700" dirty="0" err="1"/>
              <a:t>ambiental</a:t>
            </a:r>
            <a:r>
              <a:rPr lang="en-US" sz="1700" dirty="0"/>
              <a:t> y social de los </a:t>
            </a:r>
            <a:r>
              <a:rPr lang="en-US" sz="1700" dirty="0" err="1"/>
              <a:t>procesos</a:t>
            </a:r>
            <a:r>
              <a:rPr lang="en-US" sz="1700" dirty="0"/>
              <a:t> </a:t>
            </a:r>
            <a:r>
              <a:rPr lang="en-US" sz="1700" dirty="0" err="1"/>
              <a:t>productivos</a:t>
            </a:r>
            <a:r>
              <a:rPr lang="en-US" sz="1700" dirty="0"/>
              <a:t> de las </a:t>
            </a:r>
            <a:r>
              <a:rPr lang="en-US" sz="1700" dirty="0" err="1"/>
              <a:t>empresas</a:t>
            </a:r>
            <a:endParaRPr lang="en-US" sz="1700" dirty="0"/>
          </a:p>
          <a:p>
            <a:r>
              <a:rPr lang="en-US" sz="1700" dirty="0"/>
              <a:t>Es </a:t>
            </a:r>
            <a:r>
              <a:rPr lang="en-US" sz="1700" dirty="0" err="1"/>
              <a:t>exclusiva</a:t>
            </a:r>
            <a:r>
              <a:rPr lang="en-US" sz="1700" dirty="0"/>
              <a:t> para </a:t>
            </a:r>
            <a:r>
              <a:rPr lang="en-US" sz="1700" dirty="0" err="1"/>
              <a:t>financiar</a:t>
            </a:r>
            <a:r>
              <a:rPr lang="en-US" sz="1700" dirty="0"/>
              <a:t> </a:t>
            </a:r>
            <a:r>
              <a:rPr lang="en-US" sz="1700" dirty="0" err="1"/>
              <a:t>proyectos</a:t>
            </a:r>
            <a:r>
              <a:rPr lang="en-US" sz="1700" dirty="0"/>
              <a:t> dentro de las </a:t>
            </a:r>
            <a:r>
              <a:rPr lang="en-US" sz="1700" dirty="0" err="1"/>
              <a:t>siguientes</a:t>
            </a:r>
            <a:r>
              <a:rPr lang="en-US" sz="1700" dirty="0"/>
              <a:t> </a:t>
            </a:r>
            <a:r>
              <a:rPr lang="en-US" sz="1700" dirty="0" err="1"/>
              <a:t>actividades</a:t>
            </a:r>
            <a:r>
              <a:rPr lang="en-US" sz="1700" dirty="0"/>
              <a:t>: </a:t>
            </a:r>
            <a:r>
              <a:rPr lang="en-US" sz="1700" dirty="0" err="1"/>
              <a:t>energía</a:t>
            </a:r>
            <a:r>
              <a:rPr lang="en-US" sz="1700" dirty="0"/>
              <a:t> </a:t>
            </a:r>
            <a:r>
              <a:rPr lang="en-US" sz="1700" dirty="0" err="1"/>
              <a:t>renovable</a:t>
            </a:r>
            <a:r>
              <a:rPr lang="en-US" sz="1700" dirty="0"/>
              <a:t>, </a:t>
            </a:r>
            <a:r>
              <a:rPr lang="en-US" sz="1700" dirty="0" err="1"/>
              <a:t>eficiencia</a:t>
            </a:r>
            <a:r>
              <a:rPr lang="en-US" sz="1700" dirty="0"/>
              <a:t> </a:t>
            </a:r>
            <a:r>
              <a:rPr lang="en-US" sz="1700" dirty="0" err="1"/>
              <a:t>energética</a:t>
            </a:r>
            <a:r>
              <a:rPr lang="en-US" sz="1700" dirty="0"/>
              <a:t>, </a:t>
            </a:r>
            <a:r>
              <a:rPr lang="en-US" sz="1700" dirty="0" err="1"/>
              <a:t>empresas</a:t>
            </a:r>
            <a:r>
              <a:rPr lang="en-US" sz="1700" dirty="0"/>
              <a:t> de </a:t>
            </a:r>
            <a:r>
              <a:rPr lang="en-US" sz="1700" dirty="0" err="1"/>
              <a:t>servicio</a:t>
            </a:r>
            <a:r>
              <a:rPr lang="en-US" sz="1700" dirty="0"/>
              <a:t>, </a:t>
            </a:r>
            <a:r>
              <a:rPr lang="en-US" sz="1700" dirty="0" err="1"/>
              <a:t>transporte</a:t>
            </a:r>
            <a:r>
              <a:rPr lang="en-US" sz="1700" dirty="0"/>
              <a:t>, </a:t>
            </a:r>
            <a:r>
              <a:rPr lang="en-US" sz="1700" dirty="0" err="1"/>
              <a:t>tratamiento</a:t>
            </a:r>
            <a:r>
              <a:rPr lang="en-US" sz="1700" dirty="0"/>
              <a:t> de </a:t>
            </a:r>
            <a:r>
              <a:rPr lang="en-US" sz="1700" dirty="0" err="1"/>
              <a:t>residuos</a:t>
            </a:r>
            <a:r>
              <a:rPr lang="en-US" sz="1700" dirty="0"/>
              <a:t>, </a:t>
            </a:r>
            <a:r>
              <a:rPr lang="en-US" sz="1700" dirty="0" err="1"/>
              <a:t>producción</a:t>
            </a:r>
            <a:r>
              <a:rPr lang="en-US" sz="1700" dirty="0"/>
              <a:t> </a:t>
            </a:r>
            <a:r>
              <a:rPr lang="en-US" sz="1700" dirty="0" err="1"/>
              <a:t>certificada</a:t>
            </a:r>
            <a:r>
              <a:rPr lang="en-US" sz="1700" dirty="0"/>
              <a:t>, </a:t>
            </a:r>
            <a:r>
              <a:rPr lang="en-US" sz="1700" dirty="0" err="1"/>
              <a:t>energía</a:t>
            </a:r>
            <a:r>
              <a:rPr lang="en-US" sz="1700" dirty="0"/>
              <a:t> </a:t>
            </a:r>
            <a:r>
              <a:rPr lang="en-US" sz="1700" dirty="0" err="1"/>
              <a:t>sostenible</a:t>
            </a:r>
            <a:r>
              <a:rPr lang="en-US" sz="1700" dirty="0"/>
              <a:t> que le </a:t>
            </a:r>
            <a:r>
              <a:rPr lang="en-US" sz="1700" dirty="0" err="1"/>
              <a:t>permitirá</a:t>
            </a:r>
            <a:r>
              <a:rPr lang="en-US" sz="1700" dirty="0"/>
              <a:t> </a:t>
            </a:r>
            <a:r>
              <a:rPr lang="en-US" sz="1700" dirty="0" err="1"/>
              <a:t>optimizar</a:t>
            </a:r>
            <a:r>
              <a:rPr lang="en-US" sz="1700" dirty="0"/>
              <a:t> los </a:t>
            </a:r>
            <a:r>
              <a:rPr lang="en-US" sz="1700" dirty="0" err="1"/>
              <a:t>procesos</a:t>
            </a:r>
            <a:r>
              <a:rPr lang="en-US" sz="1700" dirty="0"/>
              <a:t> </a:t>
            </a:r>
            <a:r>
              <a:rPr lang="en-US" sz="1700" dirty="0" err="1"/>
              <a:t>productivos</a:t>
            </a:r>
            <a:r>
              <a:rPr lang="en-US" sz="1700" dirty="0"/>
              <a:t> de la </a:t>
            </a:r>
            <a:r>
              <a:rPr lang="en-US" sz="1700" dirty="0" err="1"/>
              <a:t>compañía</a:t>
            </a:r>
            <a:r>
              <a:rPr lang="en-US" sz="1700" dirty="0"/>
              <a:t>.</a:t>
            </a:r>
          </a:p>
          <a:p>
            <a:endParaRPr lang="en-US" sz="17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E299956-A9E7-4FC1-A0B1-D590CA97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7FC539C-B783-4B03-9F9E-D13430F3F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07E8FD-53B1-45E4-A010-74DBCF5FCDDD}"/>
              </a:ext>
            </a:extLst>
          </p:cNvPr>
          <p:cNvSpPr txBox="1"/>
          <p:nvPr/>
        </p:nvSpPr>
        <p:spPr>
          <a:xfrm>
            <a:off x="526211" y="5960853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333333"/>
                </a:solidFill>
                <a:cs typeface="Calibri"/>
              </a:rPr>
              <a:t> (Bogotá, 2020)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542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FEA707-9B89-423E-8863-716C12F58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265AAC-E3EF-448A-BB25-57FCF27D44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CO" dirty="0">
                <a:hlinkClick r:id="rId2"/>
              </a:rPr>
              <a:t>https://incp.org.co/que-son-los-beneficios-tributarios-ambientales/</a:t>
            </a:r>
            <a:endParaRPr lang="es-CO" dirty="0"/>
          </a:p>
          <a:p>
            <a:r>
              <a:rPr lang="es-CO" dirty="0">
                <a:hlinkClick r:id="rId3"/>
              </a:rPr>
              <a:t>https://www.minambiente.gov.co/cambio-climatico-y-gestion-del-riesgo/instrumentos-economicos/</a:t>
            </a:r>
            <a:endParaRPr lang="es-CO" dirty="0"/>
          </a:p>
          <a:p>
            <a:endParaRPr lang="es-CO" dirty="0"/>
          </a:p>
          <a:p>
            <a:r>
              <a:rPr lang="es-CO" dirty="0">
                <a:hlinkClick r:id="rId4"/>
              </a:rPr>
              <a:t>https://www.youtube.com/watch?v=EruYJGYOOxY</a:t>
            </a:r>
            <a:endParaRPr lang="es-CO" dirty="0"/>
          </a:p>
          <a:p>
            <a:r>
              <a:rPr lang="es-CO"/>
              <a:t>https://www.youtube.com/watch?v=pWdD9oZ9s8I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C4AC64C-75CB-46DC-9085-84E663895A9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10798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8DD82D3-D002-45B0-B16A-82B3DA4EF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D6DFF7E-48F1-497B-B570-2BD5A06C1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047" y="643466"/>
            <a:ext cx="2771273" cy="5225627"/>
          </a:xfrm>
        </p:spPr>
        <p:txBody>
          <a:bodyPr anchor="ctr">
            <a:normAutofit/>
          </a:bodyPr>
          <a:lstStyle/>
          <a:p>
            <a:r>
              <a:rPr lang="en-US" sz="3600">
                <a:cs typeface="Calibri Light"/>
              </a:rPr>
              <a:t>Referencias </a:t>
            </a:r>
            <a:endParaRPr lang="en-US" sz="36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F09C252-16FE-4557-AD6D-BB5CA7734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42053" y="1570271"/>
            <a:ext cx="0" cy="3200400"/>
          </a:xfrm>
          <a:prstGeom prst="line">
            <a:avLst/>
          </a:prstGeom>
          <a:ln w="31750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2DF0E4E-7493-412F-8603-1113383C9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1019" y="643466"/>
            <a:ext cx="6895973" cy="5225628"/>
          </a:xfrm>
        </p:spPr>
        <p:txBody>
          <a:bodyPr vert="horz" lIns="0" tIns="45720" rIns="0" bIns="45720" rtlCol="0" anchor="ctr">
            <a:normAutofit/>
          </a:bodyPr>
          <a:lstStyle/>
          <a:p>
            <a:r>
              <a:rPr lang="es" sz="1400" dirty="0">
                <a:ea typeface="+mn-lt"/>
                <a:cs typeface="+mn-lt"/>
              </a:rPr>
              <a:t>ANLA. (11 de 2020). </a:t>
            </a:r>
            <a:r>
              <a:rPr lang="es" sz="1400" i="1" dirty="0">
                <a:ea typeface="+mn-lt"/>
                <a:cs typeface="+mn-lt"/>
              </a:rPr>
              <a:t>Descuento en el impuesto de Renta por Inversiones en Control del Medio Ambiente o en Conservación y Mejoramiento del Medio Ambiente</a:t>
            </a:r>
            <a:r>
              <a:rPr lang="es" sz="1400" dirty="0">
                <a:ea typeface="+mn-lt"/>
                <a:cs typeface="+mn-lt"/>
              </a:rPr>
              <a:t>. Obtenido de </a:t>
            </a:r>
            <a:r>
              <a:rPr lang="es" sz="1400" dirty="0">
                <a:ea typeface="+mn-lt"/>
                <a:cs typeface="+mn-lt"/>
                <a:hlinkClick r:id="rId2"/>
              </a:rPr>
              <a:t>http://portal.anla.gov.co/deduccion-renta-inversiones-control-y-mejoramiento-del-medio-ambiente</a:t>
            </a:r>
            <a:r>
              <a:rPr lang="es" sz="1400" dirty="0">
                <a:ea typeface="+mn-lt"/>
                <a:cs typeface="+mn-lt"/>
              </a:rPr>
              <a:t> </a:t>
            </a:r>
            <a:endParaRPr lang="en-US" sz="1400" dirty="0">
              <a:cs typeface="Calibri" panose="020F0502020204030204"/>
            </a:endParaRPr>
          </a:p>
          <a:p>
            <a:r>
              <a:rPr lang="es" sz="1400" dirty="0">
                <a:ea typeface="+mn-lt"/>
                <a:cs typeface="+mn-lt"/>
              </a:rPr>
              <a:t>BANCOLDEX. (11 de 2020). </a:t>
            </a:r>
            <a:r>
              <a:rPr lang="es" sz="1400" i="1" dirty="0">
                <a:ea typeface="+mn-lt"/>
                <a:cs typeface="+mn-lt"/>
              </a:rPr>
              <a:t>LÍNEA DESARROLLO SOSTENIBLE Y EFICIENCIA ENERGÉTICA 2019</a:t>
            </a:r>
            <a:r>
              <a:rPr lang="es" sz="1400" dirty="0">
                <a:ea typeface="+mn-lt"/>
                <a:cs typeface="+mn-lt"/>
              </a:rPr>
              <a:t>. Obtenido de </a:t>
            </a:r>
            <a:r>
              <a:rPr lang="es" sz="1400" dirty="0">
                <a:ea typeface="+mn-lt"/>
                <a:cs typeface="+mn-lt"/>
                <a:hlinkClick r:id="rId3"/>
              </a:rPr>
              <a:t>https://www.bancoldex.com/soluciones-financieras/lineas-de-credito/linea-desarrollo-sostenible-y-eficiencia-energetica-2019-3328</a:t>
            </a:r>
            <a:r>
              <a:rPr lang="es" sz="1400" dirty="0">
                <a:ea typeface="+mn-lt"/>
                <a:cs typeface="+mn-lt"/>
              </a:rPr>
              <a:t> </a:t>
            </a:r>
            <a:endParaRPr lang="en-US" sz="1400" dirty="0"/>
          </a:p>
          <a:p>
            <a:r>
              <a:rPr lang="es" sz="1400" dirty="0">
                <a:ea typeface="+mn-lt"/>
                <a:cs typeface="+mn-lt"/>
              </a:rPr>
              <a:t>Bancolombia. (11 de 2020). </a:t>
            </a:r>
            <a:r>
              <a:rPr lang="es" sz="1400" i="1" dirty="0">
                <a:ea typeface="+mn-lt"/>
                <a:cs typeface="+mn-lt"/>
              </a:rPr>
              <a:t>Línea Sostenible Bancolombia</a:t>
            </a:r>
            <a:r>
              <a:rPr lang="es" sz="1400" dirty="0">
                <a:ea typeface="+mn-lt"/>
                <a:cs typeface="+mn-lt"/>
              </a:rPr>
              <a:t>. Obtenido de </a:t>
            </a:r>
            <a:r>
              <a:rPr lang="es" sz="1400" dirty="0">
                <a:ea typeface="+mn-lt"/>
                <a:cs typeface="+mn-lt"/>
                <a:hlinkClick r:id="rId4"/>
              </a:rPr>
              <a:t>https://www.grupobancolombia.com/wps/portal/empresas/productos-servicios/creditos/cartera-comercial/linea-sostenible-constructor</a:t>
            </a:r>
            <a:r>
              <a:rPr lang="es" sz="1400" dirty="0">
                <a:ea typeface="+mn-lt"/>
                <a:cs typeface="+mn-lt"/>
              </a:rPr>
              <a:t> </a:t>
            </a:r>
            <a:endParaRPr lang="en-US" sz="1400" dirty="0"/>
          </a:p>
          <a:p>
            <a:r>
              <a:rPr lang="es" sz="1400" dirty="0">
                <a:ea typeface="+mn-lt"/>
                <a:cs typeface="+mn-lt"/>
              </a:rPr>
              <a:t>Bogotá, B. d. (11 de 2020). </a:t>
            </a:r>
            <a:r>
              <a:rPr lang="es" sz="1400" i="1" dirty="0">
                <a:ea typeface="+mn-lt"/>
                <a:cs typeface="+mn-lt"/>
              </a:rPr>
              <a:t>Línea de Desarrollo Sostenible</a:t>
            </a:r>
            <a:r>
              <a:rPr lang="es" sz="1400" dirty="0">
                <a:ea typeface="+mn-lt"/>
                <a:cs typeface="+mn-lt"/>
              </a:rPr>
              <a:t>. Obtenido de </a:t>
            </a:r>
            <a:r>
              <a:rPr lang="es" sz="1400" dirty="0">
                <a:ea typeface="+mn-lt"/>
                <a:cs typeface="+mn-lt"/>
                <a:hlinkClick r:id="rId5"/>
              </a:rPr>
              <a:t>https://www.bancodebogota.com/wps/portal/banco-de-bogota/bogota/productos/para-empresas/soluciones-de-financiacion/lineas-de-capital-de-trabajo-e-inversion/linea-desarrollo-sostenible</a:t>
            </a:r>
            <a:r>
              <a:rPr lang="es" sz="1400" dirty="0">
                <a:ea typeface="+mn-lt"/>
                <a:cs typeface="+mn-lt"/>
              </a:rPr>
              <a:t> </a:t>
            </a:r>
            <a:endParaRPr lang="en-US" sz="1400" dirty="0"/>
          </a:p>
          <a:p>
            <a:r>
              <a:rPr lang="es" sz="1400" dirty="0">
                <a:ea typeface="+mn-lt"/>
                <a:cs typeface="+mn-lt"/>
              </a:rPr>
              <a:t>UPME. (2020). </a:t>
            </a:r>
            <a:r>
              <a:rPr lang="es" sz="1400" i="1" dirty="0">
                <a:ea typeface="+mn-lt"/>
                <a:cs typeface="+mn-lt"/>
              </a:rPr>
              <a:t>Guía práctica para la aplicación de los incentivos LEY 1715 DE 2014 .</a:t>
            </a:r>
            <a:r>
              <a:rPr lang="es" sz="1400" dirty="0">
                <a:ea typeface="+mn-lt"/>
                <a:cs typeface="+mn-lt"/>
              </a:rPr>
              <a:t> doi:https://www1.upme.gov.co/Documents/Cartilla_IGE_Incentivos_Tributarios_Ley1715.pdf </a:t>
            </a:r>
            <a:endParaRPr lang="en-US" sz="1400" dirty="0"/>
          </a:p>
          <a:p>
            <a:r>
              <a:rPr lang="es" sz="1400" dirty="0">
                <a:ea typeface="+mn-lt"/>
                <a:cs typeface="+mn-lt"/>
              </a:rPr>
              <a:t>  </a:t>
            </a:r>
            <a:endParaRPr lang="en-US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C15B19B-E7BB-4060-B12F-3CDA8EF16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336792"/>
            <a:ext cx="12188825" cy="52120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5965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3FE9996-7EAC-4679-B37D-C1045F42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1DF1FE-5CC8-43D2-A76C-93C76EED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61BEBD-A23C-409E-ABC7-73F9EDC02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3D380A-93E5-4E6C-B5DE-AB24E3A8804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2370" y="605896"/>
            <a:ext cx="3084844" cy="56462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Marco normativo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4C1FAE0-35D5-4245-8E97-1216867B871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016" y="605896"/>
            <a:ext cx="6413663" cy="5646208"/>
          </a:xfr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z="1600" b="1" dirty="0" err="1">
                <a:highlight>
                  <a:srgbClr val="FFFF00"/>
                </a:highlight>
              </a:rPr>
              <a:t>Estatuto</a:t>
            </a:r>
            <a:r>
              <a:rPr lang="en-US" sz="1600" b="1" dirty="0">
                <a:highlight>
                  <a:srgbClr val="FFFF00"/>
                </a:highlight>
              </a:rPr>
              <a:t> </a:t>
            </a:r>
            <a:r>
              <a:rPr lang="en-US" sz="1600" b="1" dirty="0" err="1">
                <a:highlight>
                  <a:srgbClr val="FFFF00"/>
                </a:highlight>
              </a:rPr>
              <a:t>Tributario</a:t>
            </a:r>
            <a:r>
              <a:rPr lang="en-US" sz="1600" b="1" dirty="0">
                <a:highlight>
                  <a:srgbClr val="FFFF00"/>
                </a:highlight>
              </a:rPr>
              <a:t>: </a:t>
            </a:r>
            <a:r>
              <a:rPr lang="en-US" sz="1600" dirty="0" err="1">
                <a:highlight>
                  <a:srgbClr val="FFFF00"/>
                </a:highlight>
              </a:rPr>
              <a:t>Artículos</a:t>
            </a:r>
            <a:r>
              <a:rPr lang="en-US" sz="1600" dirty="0">
                <a:highlight>
                  <a:srgbClr val="FFFF00"/>
                </a:highlight>
              </a:rPr>
              <a:t> 207, 255, 424,428</a:t>
            </a:r>
          </a:p>
          <a:p>
            <a:pPr algn="ctr"/>
            <a:r>
              <a:rPr lang="en-US" sz="1600" b="1" dirty="0">
                <a:highlight>
                  <a:srgbClr val="FFFF00"/>
                </a:highlight>
              </a:rPr>
              <a:t>Ley 1607 de 2012</a:t>
            </a:r>
            <a:r>
              <a:rPr lang="en-US" sz="1600" dirty="0">
                <a:highlight>
                  <a:srgbClr val="FFFF00"/>
                </a:highlight>
              </a:rPr>
              <a:t>  </a:t>
            </a:r>
            <a:r>
              <a:rPr lang="en-US" sz="1600" dirty="0" err="1">
                <a:highlight>
                  <a:srgbClr val="FFFF00"/>
                </a:highlight>
              </a:rPr>
              <a:t>Por</a:t>
            </a:r>
            <a:r>
              <a:rPr lang="en-US" sz="1600" dirty="0">
                <a:highlight>
                  <a:srgbClr val="FFFF00"/>
                </a:highlight>
              </a:rPr>
              <a:t> la </a:t>
            </a:r>
            <a:r>
              <a:rPr lang="en-US" sz="1600" dirty="0" err="1">
                <a:highlight>
                  <a:srgbClr val="FFFF00"/>
                </a:highlight>
              </a:rPr>
              <a:t>cual</a:t>
            </a:r>
            <a:r>
              <a:rPr lang="en-US" sz="1600" dirty="0">
                <a:highlight>
                  <a:srgbClr val="FFFF00"/>
                </a:highlight>
              </a:rPr>
              <a:t> se </a:t>
            </a:r>
            <a:r>
              <a:rPr lang="en-US" sz="1600" dirty="0" err="1">
                <a:highlight>
                  <a:srgbClr val="FFFF00"/>
                </a:highlight>
              </a:rPr>
              <a:t>expiden</a:t>
            </a:r>
            <a:r>
              <a:rPr lang="en-US" sz="1600" dirty="0">
                <a:highlight>
                  <a:srgbClr val="FFFF00"/>
                </a:highlight>
              </a:rPr>
              <a:t> </a:t>
            </a:r>
            <a:r>
              <a:rPr lang="en-US" sz="1600" dirty="0" err="1">
                <a:highlight>
                  <a:srgbClr val="FFFF00"/>
                </a:highlight>
              </a:rPr>
              <a:t>normas</a:t>
            </a:r>
            <a:r>
              <a:rPr lang="en-US" sz="1600" dirty="0">
                <a:highlight>
                  <a:srgbClr val="FFFF00"/>
                </a:highlight>
              </a:rPr>
              <a:t> en </a:t>
            </a:r>
            <a:r>
              <a:rPr lang="en-US" sz="1600" dirty="0" err="1">
                <a:highlight>
                  <a:srgbClr val="FFFF00"/>
                </a:highlight>
              </a:rPr>
              <a:t>materia</a:t>
            </a:r>
            <a:r>
              <a:rPr lang="en-US" sz="1600" dirty="0">
                <a:highlight>
                  <a:srgbClr val="FFFF00"/>
                </a:highlight>
              </a:rPr>
              <a:t> </a:t>
            </a:r>
            <a:r>
              <a:rPr lang="en-US" sz="1600" dirty="0" err="1">
                <a:highlight>
                  <a:srgbClr val="FFFF00"/>
                </a:highlight>
              </a:rPr>
              <a:t>tributaria</a:t>
            </a:r>
            <a:r>
              <a:rPr lang="en-US" sz="1600" dirty="0">
                <a:highlight>
                  <a:srgbClr val="FFFF00"/>
                </a:highlight>
              </a:rPr>
              <a:t> y se </a:t>
            </a:r>
            <a:r>
              <a:rPr lang="en-US" sz="1600" dirty="0" err="1">
                <a:highlight>
                  <a:srgbClr val="FFFF00"/>
                </a:highlight>
              </a:rPr>
              <a:t>Dictan</a:t>
            </a:r>
            <a:r>
              <a:rPr lang="en-US" sz="1600" dirty="0">
                <a:highlight>
                  <a:srgbClr val="FFFF00"/>
                </a:highlight>
              </a:rPr>
              <a:t> </a:t>
            </a:r>
            <a:r>
              <a:rPr lang="en-US" sz="1600" dirty="0" err="1">
                <a:highlight>
                  <a:srgbClr val="FFFF00"/>
                </a:highlight>
              </a:rPr>
              <a:t>otras</a:t>
            </a:r>
            <a:r>
              <a:rPr lang="en-US" sz="1600" dirty="0">
                <a:highlight>
                  <a:srgbClr val="FFFF00"/>
                </a:highlight>
              </a:rPr>
              <a:t> </a:t>
            </a:r>
            <a:r>
              <a:rPr lang="en-US" sz="1600" dirty="0" err="1">
                <a:highlight>
                  <a:srgbClr val="FFFF00"/>
                </a:highlight>
              </a:rPr>
              <a:t>disposiciones</a:t>
            </a:r>
            <a:endParaRPr lang="en-US" sz="1600" dirty="0">
              <a:highlight>
                <a:srgbClr val="FFFF00"/>
              </a:highlight>
            </a:endParaRPr>
          </a:p>
          <a:p>
            <a:pPr algn="ctr"/>
            <a:r>
              <a:rPr lang="en-US" sz="1600" b="1" dirty="0" err="1">
                <a:highlight>
                  <a:srgbClr val="FFFF00"/>
                </a:highlight>
              </a:rPr>
              <a:t>Decreto</a:t>
            </a:r>
            <a:r>
              <a:rPr lang="en-US" sz="1600" b="1" dirty="0">
                <a:highlight>
                  <a:srgbClr val="FFFF00"/>
                </a:highlight>
              </a:rPr>
              <a:t> 2205 de 2017: </a:t>
            </a:r>
            <a:r>
              <a:rPr lang="en-US" sz="1600" i="1" dirty="0">
                <a:highlight>
                  <a:srgbClr val="FFFF00"/>
                </a:highlight>
              </a:rPr>
              <a:t>“</a:t>
            </a:r>
            <a:r>
              <a:rPr lang="en-US" sz="1600" i="1" dirty="0" err="1">
                <a:highlight>
                  <a:srgbClr val="FFFF00"/>
                </a:highlight>
              </a:rPr>
              <a:t>Por</a:t>
            </a:r>
            <a:r>
              <a:rPr lang="en-US" sz="1600" i="1" dirty="0">
                <a:highlight>
                  <a:srgbClr val="FFFF00"/>
                </a:highlight>
              </a:rPr>
              <a:t> el </a:t>
            </a:r>
            <a:r>
              <a:rPr lang="en-US" sz="1600" i="1" dirty="0" err="1">
                <a:highlight>
                  <a:srgbClr val="FFFF00"/>
                </a:highlight>
              </a:rPr>
              <a:t>cual</a:t>
            </a:r>
            <a:r>
              <a:rPr lang="en-US" sz="1600" i="1" dirty="0">
                <a:highlight>
                  <a:srgbClr val="FFFF00"/>
                </a:highlight>
              </a:rPr>
              <a:t> se </a:t>
            </a:r>
            <a:r>
              <a:rPr lang="en-US" sz="1600" i="1" dirty="0" err="1">
                <a:highlight>
                  <a:srgbClr val="FFFF00"/>
                </a:highlight>
              </a:rPr>
              <a:t>modifica</a:t>
            </a:r>
            <a:r>
              <a:rPr lang="en-US" sz="1600" i="1" dirty="0">
                <a:highlight>
                  <a:srgbClr val="FFFF00"/>
                </a:highlight>
              </a:rPr>
              <a:t> </a:t>
            </a:r>
            <a:r>
              <a:rPr lang="en-US" sz="1600" i="1" dirty="0" err="1">
                <a:highlight>
                  <a:srgbClr val="FFFF00"/>
                </a:highlight>
              </a:rPr>
              <a:t>parcialmente</a:t>
            </a:r>
            <a:r>
              <a:rPr lang="en-US" sz="1600" i="1" dirty="0">
                <a:highlight>
                  <a:srgbClr val="FFFF00"/>
                </a:highlight>
              </a:rPr>
              <a:t> el </a:t>
            </a:r>
            <a:r>
              <a:rPr lang="en-US" sz="1600" i="1" dirty="0" err="1">
                <a:highlight>
                  <a:srgbClr val="FFFF00"/>
                </a:highlight>
              </a:rPr>
              <a:t>Capítulo</a:t>
            </a:r>
            <a:r>
              <a:rPr lang="en-US" sz="1600" i="1" dirty="0">
                <a:highlight>
                  <a:srgbClr val="FFFF00"/>
                </a:highlight>
              </a:rPr>
              <a:t> 18, </a:t>
            </a:r>
            <a:r>
              <a:rPr lang="en-US" sz="1600" i="1" dirty="0" err="1">
                <a:highlight>
                  <a:srgbClr val="FFFF00"/>
                </a:highlight>
              </a:rPr>
              <a:t>Título</a:t>
            </a:r>
            <a:r>
              <a:rPr lang="en-US" sz="1600" i="1" dirty="0">
                <a:highlight>
                  <a:srgbClr val="FFFF00"/>
                </a:highlight>
              </a:rPr>
              <a:t> 1, Parte 2, </a:t>
            </a:r>
            <a:r>
              <a:rPr lang="en-US" sz="1600" i="1" dirty="0" err="1">
                <a:highlight>
                  <a:srgbClr val="FFFF00"/>
                </a:highlight>
              </a:rPr>
              <a:t>Libro</a:t>
            </a:r>
            <a:r>
              <a:rPr lang="en-US" sz="1600" i="1" dirty="0">
                <a:highlight>
                  <a:srgbClr val="FFFF00"/>
                </a:highlight>
              </a:rPr>
              <a:t> 1 del </a:t>
            </a:r>
            <a:r>
              <a:rPr lang="en-US" sz="1600" i="1" dirty="0" err="1">
                <a:highlight>
                  <a:srgbClr val="FFFF00"/>
                </a:highlight>
              </a:rPr>
              <a:t>Decreto</a:t>
            </a:r>
            <a:r>
              <a:rPr lang="en-US" sz="1600" i="1" dirty="0">
                <a:highlight>
                  <a:srgbClr val="FFFF00"/>
                </a:highlight>
              </a:rPr>
              <a:t> 1625 de 2016, </a:t>
            </a:r>
            <a:r>
              <a:rPr lang="en-US" sz="1600" i="1" dirty="0" err="1">
                <a:highlight>
                  <a:srgbClr val="FFFF00"/>
                </a:highlight>
              </a:rPr>
              <a:t>Único</a:t>
            </a:r>
            <a:r>
              <a:rPr lang="en-US" sz="1600" i="1" dirty="0">
                <a:highlight>
                  <a:srgbClr val="FFFF00"/>
                </a:highlight>
              </a:rPr>
              <a:t> </a:t>
            </a:r>
            <a:r>
              <a:rPr lang="en-US" sz="1600" i="1" dirty="0" err="1">
                <a:highlight>
                  <a:srgbClr val="FFFF00"/>
                </a:highlight>
              </a:rPr>
              <a:t>Reglamentario</a:t>
            </a:r>
            <a:r>
              <a:rPr lang="en-US" sz="1600" i="1" dirty="0">
                <a:highlight>
                  <a:srgbClr val="FFFF00"/>
                </a:highlight>
              </a:rPr>
              <a:t> en </a:t>
            </a:r>
            <a:r>
              <a:rPr lang="en-US" sz="1600" i="1" dirty="0" err="1">
                <a:highlight>
                  <a:srgbClr val="FFFF00"/>
                </a:highlight>
              </a:rPr>
              <a:t>Materia</a:t>
            </a:r>
            <a:r>
              <a:rPr lang="en-US" sz="1600" i="1" dirty="0">
                <a:highlight>
                  <a:srgbClr val="FFFF00"/>
                </a:highlight>
              </a:rPr>
              <a:t> </a:t>
            </a:r>
            <a:r>
              <a:rPr lang="en-US" sz="1600" i="1" dirty="0" err="1">
                <a:highlight>
                  <a:srgbClr val="FFFF00"/>
                </a:highlight>
              </a:rPr>
              <a:t>Tributaria</a:t>
            </a:r>
            <a:r>
              <a:rPr lang="en-US" sz="1600" i="1" dirty="0">
                <a:highlight>
                  <a:srgbClr val="FFFF00"/>
                </a:highlight>
              </a:rPr>
              <a:t> y se </a:t>
            </a:r>
            <a:r>
              <a:rPr lang="en-US" sz="1600" i="1" dirty="0" err="1">
                <a:highlight>
                  <a:srgbClr val="FFFF00"/>
                </a:highlight>
              </a:rPr>
              <a:t>dictan</a:t>
            </a:r>
            <a:r>
              <a:rPr lang="en-US" sz="1600" i="1" dirty="0">
                <a:highlight>
                  <a:srgbClr val="FFFF00"/>
                </a:highlight>
              </a:rPr>
              <a:t> </a:t>
            </a:r>
            <a:r>
              <a:rPr lang="en-US" sz="1600" i="1" dirty="0" err="1">
                <a:highlight>
                  <a:srgbClr val="FFFF00"/>
                </a:highlight>
              </a:rPr>
              <a:t>otras</a:t>
            </a:r>
            <a:r>
              <a:rPr lang="en-US" sz="1600" i="1" dirty="0">
                <a:highlight>
                  <a:srgbClr val="FFFF00"/>
                </a:highlight>
              </a:rPr>
              <a:t> </a:t>
            </a:r>
            <a:r>
              <a:rPr lang="en-US" sz="1600" i="1" dirty="0" err="1">
                <a:highlight>
                  <a:srgbClr val="FFFF00"/>
                </a:highlight>
              </a:rPr>
              <a:t>disposiciones</a:t>
            </a:r>
            <a:r>
              <a:rPr lang="en-US" sz="1600" i="1" dirty="0">
                <a:highlight>
                  <a:srgbClr val="FFFF00"/>
                </a:highlight>
              </a:rPr>
              <a:t>”:</a:t>
            </a:r>
            <a:endParaRPr lang="en-US" sz="1600" dirty="0">
              <a:highlight>
                <a:srgbClr val="FFFF00"/>
              </a:highlight>
            </a:endParaRPr>
          </a:p>
          <a:p>
            <a:r>
              <a:rPr lang="en-US" sz="1600" b="1" dirty="0" err="1">
                <a:highlight>
                  <a:srgbClr val="FFFF00"/>
                </a:highlight>
              </a:rPr>
              <a:t>Resolución</a:t>
            </a:r>
            <a:r>
              <a:rPr lang="en-US" sz="1600" b="1" dirty="0">
                <a:highlight>
                  <a:srgbClr val="FFFF00"/>
                </a:highlight>
              </a:rPr>
              <a:t> 0509 de 2018: </a:t>
            </a:r>
            <a:r>
              <a:rPr lang="en-US" sz="1600" i="1" dirty="0" err="1">
                <a:highlight>
                  <a:srgbClr val="FFFF00"/>
                </a:highlight>
              </a:rPr>
              <a:t>Por</a:t>
            </a:r>
            <a:r>
              <a:rPr lang="en-US" sz="1600" i="1" dirty="0">
                <a:highlight>
                  <a:srgbClr val="FFFF00"/>
                </a:highlight>
              </a:rPr>
              <a:t> la </a:t>
            </a:r>
            <a:r>
              <a:rPr lang="en-US" sz="1600" i="1" dirty="0" err="1">
                <a:highlight>
                  <a:srgbClr val="FFFF00"/>
                </a:highlight>
              </a:rPr>
              <a:t>cual</a:t>
            </a:r>
            <a:r>
              <a:rPr lang="en-US" sz="1600" i="1" dirty="0">
                <a:highlight>
                  <a:srgbClr val="FFFF00"/>
                </a:highlight>
              </a:rPr>
              <a:t> se </a:t>
            </a:r>
            <a:r>
              <a:rPr lang="en-US" sz="1600" i="1" dirty="0" err="1">
                <a:highlight>
                  <a:srgbClr val="FFFF00"/>
                </a:highlight>
              </a:rPr>
              <a:t>establecen</a:t>
            </a:r>
            <a:r>
              <a:rPr lang="en-US" sz="1600" i="1" dirty="0">
                <a:highlight>
                  <a:srgbClr val="FFFF00"/>
                </a:highlight>
              </a:rPr>
              <a:t> la forma y </a:t>
            </a:r>
            <a:r>
              <a:rPr lang="en-US" sz="1600" i="1" dirty="0" err="1">
                <a:highlight>
                  <a:srgbClr val="FFFF00"/>
                </a:highlight>
              </a:rPr>
              <a:t>requisitos</a:t>
            </a:r>
            <a:r>
              <a:rPr lang="en-US" sz="1600" i="1" dirty="0">
                <a:highlight>
                  <a:srgbClr val="FFFF00"/>
                </a:highlight>
              </a:rPr>
              <a:t> para </a:t>
            </a:r>
            <a:r>
              <a:rPr lang="en-US" sz="1600" i="1" dirty="0" err="1">
                <a:highlight>
                  <a:srgbClr val="FFFF00"/>
                </a:highlight>
              </a:rPr>
              <a:t>solicitar</a:t>
            </a:r>
            <a:r>
              <a:rPr lang="en-US" sz="1600" i="1" dirty="0">
                <a:highlight>
                  <a:srgbClr val="FFFF00"/>
                </a:highlight>
              </a:rPr>
              <a:t> ante </a:t>
            </a:r>
            <a:r>
              <a:rPr lang="en-US" sz="1600" i="1" dirty="0" err="1">
                <a:highlight>
                  <a:srgbClr val="FFFF00"/>
                </a:highlight>
              </a:rPr>
              <a:t>las</a:t>
            </a:r>
            <a:r>
              <a:rPr lang="en-US" sz="1600" i="1" dirty="0">
                <a:highlight>
                  <a:srgbClr val="FFFF00"/>
                </a:highlight>
              </a:rPr>
              <a:t> </a:t>
            </a:r>
            <a:r>
              <a:rPr lang="en-US" sz="1600" i="1" dirty="0" err="1">
                <a:highlight>
                  <a:srgbClr val="FFFF00"/>
                </a:highlight>
              </a:rPr>
              <a:t>autoridades</a:t>
            </a:r>
            <a:r>
              <a:rPr lang="en-US" sz="1600" i="1" dirty="0">
                <a:highlight>
                  <a:srgbClr val="FFFF00"/>
                </a:highlight>
              </a:rPr>
              <a:t> </a:t>
            </a:r>
            <a:r>
              <a:rPr lang="en-US" sz="1600" i="1" dirty="0" err="1">
                <a:highlight>
                  <a:srgbClr val="FFFF00"/>
                </a:highlight>
              </a:rPr>
              <a:t>ambientales</a:t>
            </a:r>
            <a:r>
              <a:rPr lang="en-US" sz="1600" i="1" dirty="0">
                <a:highlight>
                  <a:srgbClr val="FFFF00"/>
                </a:highlight>
              </a:rPr>
              <a:t> </a:t>
            </a:r>
            <a:r>
              <a:rPr lang="en-US" sz="1600" i="1" dirty="0" err="1">
                <a:highlight>
                  <a:srgbClr val="FFFF00"/>
                </a:highlight>
              </a:rPr>
              <a:t>competentes</a:t>
            </a:r>
            <a:r>
              <a:rPr lang="en-US" sz="1600" i="1" dirty="0">
                <a:highlight>
                  <a:srgbClr val="FFFF00"/>
                </a:highlight>
              </a:rPr>
              <a:t> la </a:t>
            </a:r>
            <a:r>
              <a:rPr lang="en-US" sz="1600" i="1" dirty="0" err="1">
                <a:highlight>
                  <a:srgbClr val="FFFF00"/>
                </a:highlight>
              </a:rPr>
              <a:t>acreditación</a:t>
            </a:r>
            <a:r>
              <a:rPr lang="en-US" sz="1600" i="1" dirty="0">
                <a:highlight>
                  <a:srgbClr val="FFFF00"/>
                </a:highlight>
              </a:rPr>
              <a:t> o </a:t>
            </a:r>
            <a:r>
              <a:rPr lang="en-US" sz="1600" i="1" dirty="0" err="1">
                <a:highlight>
                  <a:srgbClr val="FFFF00"/>
                </a:highlight>
              </a:rPr>
              <a:t>certificación</a:t>
            </a:r>
            <a:r>
              <a:rPr lang="en-US" sz="1600" i="1" dirty="0">
                <a:highlight>
                  <a:srgbClr val="FFFF00"/>
                </a:highlight>
              </a:rPr>
              <a:t> de </a:t>
            </a:r>
            <a:r>
              <a:rPr lang="en-US" sz="1600" i="1" dirty="0" err="1">
                <a:highlight>
                  <a:srgbClr val="FFFF00"/>
                </a:highlight>
              </a:rPr>
              <a:t>las</a:t>
            </a:r>
            <a:r>
              <a:rPr lang="en-US" sz="1600" i="1" dirty="0">
                <a:highlight>
                  <a:srgbClr val="FFFF00"/>
                </a:highlight>
              </a:rPr>
              <a:t> </a:t>
            </a:r>
            <a:r>
              <a:rPr lang="en-US" sz="1600" i="1" dirty="0" err="1">
                <a:highlight>
                  <a:srgbClr val="FFFF00"/>
                </a:highlight>
              </a:rPr>
              <a:t>inversiones</a:t>
            </a:r>
            <a:r>
              <a:rPr lang="en-US" sz="1600" i="1" dirty="0">
                <a:highlight>
                  <a:srgbClr val="FFFF00"/>
                </a:highlight>
              </a:rPr>
              <a:t> de control del </a:t>
            </a:r>
            <a:r>
              <a:rPr lang="en-US" sz="1600" i="1" dirty="0" err="1">
                <a:highlight>
                  <a:srgbClr val="FFFF00"/>
                </a:highlight>
              </a:rPr>
              <a:t>medio</a:t>
            </a:r>
            <a:r>
              <a:rPr lang="en-US" sz="1600" i="1" dirty="0">
                <a:highlight>
                  <a:srgbClr val="FFFF00"/>
                </a:highlight>
              </a:rPr>
              <a:t> </a:t>
            </a:r>
            <a:r>
              <a:rPr lang="en-US" sz="1600" i="1" dirty="0" err="1">
                <a:highlight>
                  <a:srgbClr val="FFFF00"/>
                </a:highlight>
              </a:rPr>
              <a:t>ambiente</a:t>
            </a:r>
            <a:r>
              <a:rPr lang="en-US" sz="1600" i="1" dirty="0">
                <a:highlight>
                  <a:srgbClr val="FFFF00"/>
                </a:highlight>
              </a:rPr>
              <a:t> y </a:t>
            </a:r>
            <a:r>
              <a:rPr lang="en-US" sz="1600" i="1" dirty="0" err="1">
                <a:highlight>
                  <a:srgbClr val="FFFF00"/>
                </a:highlight>
              </a:rPr>
              <a:t>conservación</a:t>
            </a:r>
            <a:r>
              <a:rPr lang="en-US" sz="1600" i="1" dirty="0">
                <a:highlight>
                  <a:srgbClr val="FFFF00"/>
                </a:highlight>
              </a:rPr>
              <a:t> y </a:t>
            </a:r>
            <a:r>
              <a:rPr lang="en-US" sz="1600" i="1" dirty="0" err="1">
                <a:highlight>
                  <a:srgbClr val="FFFF00"/>
                </a:highlight>
              </a:rPr>
              <a:t>mejoramiento</a:t>
            </a:r>
            <a:r>
              <a:rPr lang="en-US" sz="1600" i="1" dirty="0">
                <a:highlight>
                  <a:srgbClr val="FFFF00"/>
                </a:highlight>
              </a:rPr>
              <a:t> del </a:t>
            </a:r>
            <a:r>
              <a:rPr lang="en-US" sz="1600" i="1" dirty="0" err="1">
                <a:highlight>
                  <a:srgbClr val="FFFF00"/>
                </a:highlight>
              </a:rPr>
              <a:t>medio</a:t>
            </a:r>
            <a:r>
              <a:rPr lang="en-US" sz="1600" i="1" dirty="0">
                <a:highlight>
                  <a:srgbClr val="FFFF00"/>
                </a:highlight>
              </a:rPr>
              <a:t> </a:t>
            </a:r>
            <a:r>
              <a:rPr lang="en-US" sz="1600" i="1" dirty="0" err="1">
                <a:highlight>
                  <a:srgbClr val="FFFF00"/>
                </a:highlight>
              </a:rPr>
              <a:t>ambiente</a:t>
            </a:r>
            <a:r>
              <a:rPr lang="en-US" sz="1600" i="1" dirty="0">
                <a:highlight>
                  <a:srgbClr val="FFFF00"/>
                </a:highlight>
              </a:rPr>
              <a:t> y se </a:t>
            </a:r>
            <a:r>
              <a:rPr lang="en-US" sz="1600" i="1" dirty="0" err="1">
                <a:highlight>
                  <a:srgbClr val="FFFF00"/>
                </a:highlight>
              </a:rPr>
              <a:t>dictan</a:t>
            </a:r>
            <a:r>
              <a:rPr lang="en-US" sz="1600" i="1" dirty="0">
                <a:highlight>
                  <a:srgbClr val="FFFF00"/>
                </a:highlight>
              </a:rPr>
              <a:t> </a:t>
            </a:r>
            <a:r>
              <a:rPr lang="en-US" sz="1600" i="1" dirty="0" err="1">
                <a:highlight>
                  <a:srgbClr val="FFFF00"/>
                </a:highlight>
              </a:rPr>
              <a:t>otras</a:t>
            </a:r>
            <a:r>
              <a:rPr lang="en-US" sz="1600" i="1" dirty="0">
                <a:highlight>
                  <a:srgbClr val="FFFF00"/>
                </a:highlight>
              </a:rPr>
              <a:t> </a:t>
            </a:r>
            <a:r>
              <a:rPr lang="en-US" sz="1600" i="1" dirty="0" err="1">
                <a:highlight>
                  <a:srgbClr val="FFFF00"/>
                </a:highlight>
              </a:rPr>
              <a:t>disposiciones</a:t>
            </a:r>
            <a:r>
              <a:rPr lang="en-US" sz="1600" i="1" dirty="0">
                <a:highlight>
                  <a:srgbClr val="FFFF00"/>
                </a:highlight>
              </a:rPr>
              <a:t>”.</a:t>
            </a:r>
            <a:endParaRPr lang="en-US" sz="1600" dirty="0">
              <a:highlight>
                <a:srgbClr val="FFFF00"/>
              </a:highlight>
            </a:endParaRPr>
          </a:p>
          <a:p>
            <a:r>
              <a:rPr lang="en-US" sz="1600" b="1" dirty="0" err="1"/>
              <a:t>Resolución</a:t>
            </a:r>
            <a:r>
              <a:rPr lang="en-US" sz="1600" b="1" dirty="0"/>
              <a:t> 284 de 2012: </a:t>
            </a:r>
            <a:r>
              <a:rPr lang="en-US" sz="1600" i="1" dirty="0"/>
              <a:t>“</a:t>
            </a:r>
            <a:r>
              <a:rPr lang="en-US" sz="1600" i="1" dirty="0" err="1"/>
              <a:t>Por</a:t>
            </a:r>
            <a:r>
              <a:rPr lang="en-US" sz="1600" i="1" dirty="0"/>
              <a:t> la </a:t>
            </a:r>
            <a:r>
              <a:rPr lang="en-US" sz="1600" i="1" dirty="0" err="1"/>
              <a:t>cual</a:t>
            </a:r>
            <a:r>
              <a:rPr lang="en-US" sz="1600" i="1" dirty="0"/>
              <a:t> se </a:t>
            </a:r>
            <a:r>
              <a:rPr lang="en-US" sz="1600" i="1" dirty="0" err="1"/>
              <a:t>conforma</a:t>
            </a:r>
            <a:r>
              <a:rPr lang="en-US" sz="1600" i="1" dirty="0"/>
              <a:t> el </a:t>
            </a:r>
            <a:r>
              <a:rPr lang="en-US" sz="1600" i="1" dirty="0" err="1"/>
              <a:t>comité</a:t>
            </a:r>
            <a:r>
              <a:rPr lang="en-US" sz="1600" i="1" dirty="0"/>
              <a:t> </a:t>
            </a:r>
            <a:r>
              <a:rPr lang="en-US" sz="1600" i="1" dirty="0" err="1"/>
              <a:t>evaluador</a:t>
            </a:r>
            <a:r>
              <a:rPr lang="en-US" sz="1600" i="1" dirty="0"/>
              <a:t> de </a:t>
            </a:r>
            <a:r>
              <a:rPr lang="en-US" sz="1600" i="1" dirty="0" err="1"/>
              <a:t>Beneficios</a:t>
            </a:r>
            <a:r>
              <a:rPr lang="en-US" sz="1600" i="1" dirty="0"/>
              <a:t> </a:t>
            </a:r>
            <a:r>
              <a:rPr lang="en-US" sz="1600" i="1" dirty="0" err="1"/>
              <a:t>Tributarios</a:t>
            </a:r>
            <a:r>
              <a:rPr lang="en-US" sz="1600" i="1" dirty="0"/>
              <a:t> y se </a:t>
            </a:r>
            <a:r>
              <a:rPr lang="en-US" sz="1600" i="1" dirty="0" err="1"/>
              <a:t>adoptan</a:t>
            </a:r>
            <a:r>
              <a:rPr lang="en-US" sz="1600" i="1" dirty="0"/>
              <a:t> </a:t>
            </a:r>
            <a:r>
              <a:rPr lang="en-US" sz="1600" i="1" dirty="0" err="1"/>
              <a:t>otras</a:t>
            </a:r>
            <a:r>
              <a:rPr lang="en-US" sz="1600" i="1" dirty="0"/>
              <a:t> </a:t>
            </a:r>
            <a:r>
              <a:rPr lang="en-US" sz="1600" i="1" dirty="0" err="1"/>
              <a:t>disposiciones</a:t>
            </a:r>
            <a:r>
              <a:rPr lang="en-US" sz="1600" i="1" dirty="0"/>
              <a:t>”.</a:t>
            </a:r>
            <a:endParaRPr lang="en-US" sz="1600" dirty="0"/>
          </a:p>
          <a:p>
            <a:r>
              <a:rPr lang="en-US" sz="1600" b="1" dirty="0" err="1"/>
              <a:t>Resolución</a:t>
            </a:r>
            <a:r>
              <a:rPr lang="en-US" sz="1600" b="1" dirty="0"/>
              <a:t> 1988 de 2017: </a:t>
            </a:r>
            <a:r>
              <a:rPr lang="en-US" sz="1600" i="1" dirty="0"/>
              <a:t>“</a:t>
            </a:r>
            <a:r>
              <a:rPr lang="en-US" sz="1600" i="1" dirty="0" err="1"/>
              <a:t>Por</a:t>
            </a:r>
            <a:r>
              <a:rPr lang="en-US" sz="1600" i="1" dirty="0"/>
              <a:t> la </a:t>
            </a:r>
            <a:r>
              <a:rPr lang="en-US" sz="1600" i="1" dirty="0" err="1"/>
              <a:t>cual</a:t>
            </a:r>
            <a:r>
              <a:rPr lang="en-US" sz="1600" i="1" dirty="0"/>
              <a:t> se </a:t>
            </a:r>
            <a:r>
              <a:rPr lang="en-US" sz="1600" i="1" dirty="0" err="1"/>
              <a:t>adoptan</a:t>
            </a:r>
            <a:r>
              <a:rPr lang="en-US" sz="1600" i="1" dirty="0"/>
              <a:t> </a:t>
            </a:r>
            <a:r>
              <a:rPr lang="en-US" sz="1600" i="1" dirty="0" err="1"/>
              <a:t>Metas</a:t>
            </a:r>
            <a:r>
              <a:rPr lang="en-US" sz="1600" i="1" dirty="0"/>
              <a:t> </a:t>
            </a:r>
            <a:r>
              <a:rPr lang="en-US" sz="1600" i="1" dirty="0" err="1"/>
              <a:t>Ambientales</a:t>
            </a:r>
            <a:r>
              <a:rPr lang="en-US" sz="1600" i="1" dirty="0"/>
              <a:t> y se </a:t>
            </a:r>
            <a:r>
              <a:rPr lang="en-US" sz="1600" i="1" dirty="0" err="1"/>
              <a:t>establecen</a:t>
            </a:r>
            <a:r>
              <a:rPr lang="en-US" sz="1600" i="1" dirty="0"/>
              <a:t> </a:t>
            </a:r>
            <a:r>
              <a:rPr lang="en-US" sz="1600" i="1" dirty="0" err="1"/>
              <a:t>otras</a:t>
            </a:r>
            <a:r>
              <a:rPr lang="en-US" sz="1600" i="1" dirty="0"/>
              <a:t> </a:t>
            </a:r>
            <a:r>
              <a:rPr lang="en-US" sz="1600" i="1" dirty="0" err="1"/>
              <a:t>disposiciones</a:t>
            </a:r>
            <a:r>
              <a:rPr lang="en-US" sz="1600" i="1" dirty="0"/>
              <a:t>”.</a:t>
            </a:r>
            <a:endParaRPr lang="en-US" sz="1600" dirty="0"/>
          </a:p>
          <a:p>
            <a:r>
              <a:rPr lang="en-US" sz="1600" b="1" dirty="0" err="1"/>
              <a:t>Resolución</a:t>
            </a:r>
            <a:r>
              <a:rPr lang="en-US" sz="1600" b="1" dirty="0"/>
              <a:t> 367 de 2018: </a:t>
            </a:r>
            <a:r>
              <a:rPr lang="en-US" sz="1600" i="1" dirty="0"/>
              <a:t>“</a:t>
            </a:r>
            <a:r>
              <a:rPr lang="en-US" sz="1600" i="1" dirty="0" err="1"/>
              <a:t>Por</a:t>
            </a:r>
            <a:r>
              <a:rPr lang="en-US" sz="1600" i="1" dirty="0"/>
              <a:t> la </a:t>
            </a:r>
            <a:r>
              <a:rPr lang="en-US" sz="1600" i="1" dirty="0" err="1"/>
              <a:t>cual</a:t>
            </a:r>
            <a:r>
              <a:rPr lang="en-US" sz="1600" i="1" dirty="0"/>
              <a:t> se </a:t>
            </a:r>
            <a:r>
              <a:rPr lang="en-US" sz="1600" i="1" dirty="0" err="1"/>
              <a:t>adiciona</a:t>
            </a:r>
            <a:r>
              <a:rPr lang="en-US" sz="1600" i="1" dirty="0"/>
              <a:t> la </a:t>
            </a:r>
            <a:r>
              <a:rPr lang="en-US" sz="1600" i="1" dirty="0" err="1"/>
              <a:t>Resolución</a:t>
            </a:r>
            <a:r>
              <a:rPr lang="en-US" sz="1600" i="1" dirty="0"/>
              <a:t> 1988 de 2017”.</a:t>
            </a:r>
            <a:endParaRPr lang="en-US" sz="1600" dirty="0"/>
          </a:p>
          <a:p>
            <a:r>
              <a:rPr lang="en-US" sz="1600" b="1" dirty="0" err="1"/>
              <a:t>Decreto</a:t>
            </a:r>
            <a:r>
              <a:rPr lang="en-US" sz="1600" b="1" dirty="0"/>
              <a:t> 1076 de 2015: </a:t>
            </a:r>
            <a:r>
              <a:rPr lang="en-US" sz="1600" i="1" dirty="0"/>
              <a:t>“</a:t>
            </a:r>
            <a:r>
              <a:rPr lang="en-US" sz="1600" i="1" dirty="0" err="1"/>
              <a:t>Por</a:t>
            </a:r>
            <a:r>
              <a:rPr lang="en-US" sz="1600" i="1" dirty="0"/>
              <a:t> </a:t>
            </a:r>
            <a:r>
              <a:rPr lang="en-US" sz="1600" i="1" dirty="0" err="1"/>
              <a:t>medio</a:t>
            </a:r>
            <a:r>
              <a:rPr lang="en-US" sz="1600" i="1" dirty="0"/>
              <a:t> del </a:t>
            </a:r>
            <a:r>
              <a:rPr lang="en-US" sz="1600" i="1" dirty="0" err="1"/>
              <a:t>cual</a:t>
            </a:r>
            <a:r>
              <a:rPr lang="en-US" sz="1600" i="1" dirty="0"/>
              <a:t> se </a:t>
            </a:r>
            <a:r>
              <a:rPr lang="en-US" sz="1600" i="1" dirty="0" err="1"/>
              <a:t>expide</a:t>
            </a:r>
            <a:r>
              <a:rPr lang="en-US" sz="1600" i="1" dirty="0"/>
              <a:t> el </a:t>
            </a:r>
            <a:r>
              <a:rPr lang="en-US" sz="1600" i="1" dirty="0" err="1"/>
              <a:t>Decreto</a:t>
            </a:r>
            <a:r>
              <a:rPr lang="en-US" sz="1600" i="1" dirty="0"/>
              <a:t> </a:t>
            </a:r>
            <a:r>
              <a:rPr lang="en-US" sz="1600" i="1" dirty="0" err="1"/>
              <a:t>Único</a:t>
            </a:r>
            <a:r>
              <a:rPr lang="en-US" sz="1600" i="1" dirty="0"/>
              <a:t> </a:t>
            </a:r>
            <a:r>
              <a:rPr lang="en-US" sz="1600" i="1" dirty="0" err="1"/>
              <a:t>Reglamentario</a:t>
            </a:r>
            <a:r>
              <a:rPr lang="en-US" sz="1600" i="1" dirty="0"/>
              <a:t> del Sector </a:t>
            </a:r>
            <a:r>
              <a:rPr lang="en-US" sz="1600" i="1" dirty="0" err="1"/>
              <a:t>Ambiental</a:t>
            </a:r>
            <a:r>
              <a:rPr lang="en-US" sz="1600" i="1" dirty="0"/>
              <a:t> y </a:t>
            </a:r>
            <a:r>
              <a:rPr lang="en-US" sz="1600" i="1" dirty="0" err="1"/>
              <a:t>Desarrollo</a:t>
            </a:r>
            <a:r>
              <a:rPr lang="en-US" sz="1600" i="1" dirty="0"/>
              <a:t> </a:t>
            </a:r>
            <a:r>
              <a:rPr lang="en-US" sz="1600" i="1" dirty="0" err="1"/>
              <a:t>Sostenible</a:t>
            </a:r>
            <a:r>
              <a:rPr lang="en-US" sz="1600" i="1" dirty="0"/>
              <a:t>”</a:t>
            </a: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48779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13FE9996-7EAC-4679-B37D-C1045F42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61DF1FE-5CC8-43D2-A76C-93C76EED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161BEBD-A23C-409E-ABC7-73F9EDC02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3D380A-93E5-4E6C-B5DE-AB24E3A8804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2370" y="605896"/>
            <a:ext cx="3084844" cy="56462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Marco normativo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4C1FAE0-35D5-4245-8E97-1216867B871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361016" y="605896"/>
            <a:ext cx="7293904" cy="5987794"/>
          </a:xfrm>
        </p:spPr>
        <p:txBody>
          <a:bodyPr vert="horz" lIns="0" tIns="45720" rIns="0" bIns="45720" rtlCol="0" anchor="ctr">
            <a:normAutofit fontScale="92500" lnSpcReduction="10000"/>
          </a:bodyPr>
          <a:lstStyle/>
          <a:p>
            <a:r>
              <a:rPr lang="en-US" sz="1600" b="1" dirty="0" err="1">
                <a:highlight>
                  <a:srgbClr val="FFFF00"/>
                </a:highlight>
              </a:rPr>
              <a:t>Resolución</a:t>
            </a:r>
            <a:r>
              <a:rPr lang="en-US" sz="1600" b="1" dirty="0">
                <a:highlight>
                  <a:srgbClr val="FFFF00"/>
                </a:highlight>
              </a:rPr>
              <a:t> 978 de 2007 </a:t>
            </a:r>
            <a:r>
              <a:rPr lang="en-US" sz="1600" b="1" dirty="0" err="1">
                <a:highlight>
                  <a:srgbClr val="FFFF00"/>
                </a:highlight>
              </a:rPr>
              <a:t>Ministerio</a:t>
            </a:r>
            <a:r>
              <a:rPr lang="en-US" sz="1600" b="1" dirty="0">
                <a:highlight>
                  <a:srgbClr val="FFFF00"/>
                </a:highlight>
              </a:rPr>
              <a:t> de </a:t>
            </a:r>
            <a:r>
              <a:rPr lang="en-US" sz="1600" b="1" dirty="0" err="1">
                <a:highlight>
                  <a:srgbClr val="FFFF00"/>
                </a:highlight>
              </a:rPr>
              <a:t>Ambiente</a:t>
            </a:r>
            <a:r>
              <a:rPr lang="en-US" sz="1600" b="1" dirty="0">
                <a:highlight>
                  <a:srgbClr val="FFFF00"/>
                </a:highlight>
              </a:rPr>
              <a:t>, Vivienda y Desarrollo Territorial</a:t>
            </a:r>
            <a:r>
              <a:rPr lang="en-US" sz="1600" dirty="0">
                <a:highlight>
                  <a:srgbClr val="FFFF00"/>
                </a:highlight>
              </a:rPr>
              <a:t> "Por la </a:t>
            </a:r>
            <a:r>
              <a:rPr lang="en-US" sz="1600" dirty="0" err="1">
                <a:highlight>
                  <a:srgbClr val="FFFF00"/>
                </a:highlight>
              </a:rPr>
              <a:t>cual</a:t>
            </a:r>
            <a:r>
              <a:rPr lang="en-US" sz="1600" dirty="0">
                <a:highlight>
                  <a:srgbClr val="FFFF00"/>
                </a:highlight>
              </a:rPr>
              <a:t> se </a:t>
            </a:r>
            <a:r>
              <a:rPr lang="en-US" sz="1600" dirty="0" err="1">
                <a:highlight>
                  <a:srgbClr val="FFFF00"/>
                </a:highlight>
              </a:rPr>
              <a:t>establece</a:t>
            </a:r>
            <a:r>
              <a:rPr lang="en-US" sz="1600" dirty="0">
                <a:highlight>
                  <a:srgbClr val="FFFF00"/>
                </a:highlight>
              </a:rPr>
              <a:t> la forma y </a:t>
            </a:r>
            <a:r>
              <a:rPr lang="en-US" sz="1600" dirty="0" err="1">
                <a:highlight>
                  <a:srgbClr val="FFFF00"/>
                </a:highlight>
              </a:rPr>
              <a:t>requisitos</a:t>
            </a:r>
            <a:r>
              <a:rPr lang="en-US" sz="1600" dirty="0">
                <a:highlight>
                  <a:srgbClr val="FFFF00"/>
                </a:highlight>
              </a:rPr>
              <a:t> para </a:t>
            </a:r>
            <a:r>
              <a:rPr lang="en-US" sz="1600" dirty="0" err="1">
                <a:highlight>
                  <a:srgbClr val="FFFF00"/>
                </a:highlight>
              </a:rPr>
              <a:t>presentar</a:t>
            </a:r>
            <a:r>
              <a:rPr lang="en-US" sz="1600" dirty="0">
                <a:highlight>
                  <a:srgbClr val="FFFF00"/>
                </a:highlight>
              </a:rPr>
              <a:t> ante el </a:t>
            </a:r>
            <a:r>
              <a:rPr lang="en-US" sz="1600" dirty="0" err="1">
                <a:highlight>
                  <a:srgbClr val="FFFF00"/>
                </a:highlight>
              </a:rPr>
              <a:t>Ministerio</a:t>
            </a:r>
            <a:r>
              <a:rPr lang="en-US" sz="1600" dirty="0">
                <a:highlight>
                  <a:srgbClr val="FFFF00"/>
                </a:highlight>
              </a:rPr>
              <a:t> de </a:t>
            </a:r>
            <a:r>
              <a:rPr lang="en-US" sz="1600" dirty="0" err="1">
                <a:highlight>
                  <a:srgbClr val="FFFF00"/>
                </a:highlight>
              </a:rPr>
              <a:t>Ambiente</a:t>
            </a:r>
            <a:r>
              <a:rPr lang="en-US" sz="1600" dirty="0">
                <a:highlight>
                  <a:srgbClr val="FFFF00"/>
                </a:highlight>
              </a:rPr>
              <a:t>, Vivienda y Desarrollo Territorial las solicitudes de </a:t>
            </a:r>
            <a:r>
              <a:rPr lang="en-US" sz="1600" dirty="0" err="1">
                <a:highlight>
                  <a:srgbClr val="FFFF00"/>
                </a:highlight>
              </a:rPr>
              <a:t>acreditación</a:t>
            </a:r>
            <a:r>
              <a:rPr lang="en-US" sz="1600" dirty="0">
                <a:highlight>
                  <a:srgbClr val="FFFF00"/>
                </a:highlight>
              </a:rPr>
              <a:t> para </a:t>
            </a:r>
            <a:r>
              <a:rPr lang="en-US" sz="1600" dirty="0" err="1">
                <a:highlight>
                  <a:srgbClr val="FFFF00"/>
                </a:highlight>
              </a:rPr>
              <a:t>obtener</a:t>
            </a:r>
            <a:r>
              <a:rPr lang="en-US" sz="1600" dirty="0">
                <a:highlight>
                  <a:srgbClr val="FFFF00"/>
                </a:highlight>
              </a:rPr>
              <a:t> la </a:t>
            </a:r>
            <a:r>
              <a:rPr lang="en-US" sz="1600" dirty="0" err="1">
                <a:highlight>
                  <a:srgbClr val="FFFF00"/>
                </a:highlight>
              </a:rPr>
              <a:t>certificación</a:t>
            </a:r>
            <a:r>
              <a:rPr lang="en-US" sz="1600" dirty="0">
                <a:highlight>
                  <a:srgbClr val="FFFF00"/>
                </a:highlight>
              </a:rPr>
              <a:t> de que </a:t>
            </a:r>
            <a:r>
              <a:rPr lang="en-US" sz="1600" dirty="0" err="1">
                <a:highlight>
                  <a:srgbClr val="FFFF00"/>
                </a:highlight>
              </a:rPr>
              <a:t>tratan</a:t>
            </a:r>
            <a:r>
              <a:rPr lang="en-US" sz="1600" dirty="0">
                <a:highlight>
                  <a:srgbClr val="FFFF00"/>
                </a:highlight>
              </a:rPr>
              <a:t> los </a:t>
            </a:r>
            <a:r>
              <a:rPr lang="en-US" sz="1600" dirty="0" err="1">
                <a:highlight>
                  <a:srgbClr val="FFFF00"/>
                </a:highlight>
              </a:rPr>
              <a:t>artículos</a:t>
            </a:r>
            <a:r>
              <a:rPr lang="en-US" sz="1600" dirty="0">
                <a:highlight>
                  <a:srgbClr val="FFFF00"/>
                </a:highlight>
              </a:rPr>
              <a:t> 424-5 numeral 4 y 428 </a:t>
            </a:r>
            <a:r>
              <a:rPr lang="en-US" sz="1600" dirty="0" err="1">
                <a:highlight>
                  <a:srgbClr val="FFFF00"/>
                </a:highlight>
              </a:rPr>
              <a:t>literales</a:t>
            </a:r>
            <a:r>
              <a:rPr lang="en-US" sz="1600" dirty="0">
                <a:highlight>
                  <a:srgbClr val="FFFF00"/>
                </a:highlight>
              </a:rPr>
              <a:t> f) e </a:t>
            </a:r>
            <a:r>
              <a:rPr lang="en-US" sz="1600" dirty="0" err="1">
                <a:highlight>
                  <a:srgbClr val="FFFF00"/>
                </a:highlight>
              </a:rPr>
              <a:t>i</a:t>
            </a:r>
            <a:r>
              <a:rPr lang="en-US" sz="1600" dirty="0">
                <a:highlight>
                  <a:srgbClr val="FFFF00"/>
                </a:highlight>
              </a:rPr>
              <a:t>) del </a:t>
            </a:r>
            <a:r>
              <a:rPr lang="en-US" sz="1600" dirty="0" err="1">
                <a:highlight>
                  <a:srgbClr val="FFFF00"/>
                </a:highlight>
              </a:rPr>
              <a:t>Estatuto</a:t>
            </a:r>
            <a:r>
              <a:rPr lang="en-US" sz="1600" dirty="0">
                <a:highlight>
                  <a:srgbClr val="FFFF00"/>
                </a:highlight>
              </a:rPr>
              <a:t> </a:t>
            </a:r>
            <a:r>
              <a:rPr lang="en-US" sz="1600" dirty="0" err="1">
                <a:highlight>
                  <a:srgbClr val="FFFF00"/>
                </a:highlight>
              </a:rPr>
              <a:t>Tributario</a:t>
            </a:r>
            <a:r>
              <a:rPr lang="en-US" sz="1600" dirty="0">
                <a:highlight>
                  <a:srgbClr val="FFFF00"/>
                </a:highlight>
              </a:rPr>
              <a:t>, con </a:t>
            </a:r>
            <a:r>
              <a:rPr lang="en-US" sz="1600" dirty="0" err="1">
                <a:highlight>
                  <a:srgbClr val="FFFF00"/>
                </a:highlight>
              </a:rPr>
              <a:t>miras</a:t>
            </a:r>
            <a:r>
              <a:rPr lang="en-US" sz="1600" dirty="0">
                <a:highlight>
                  <a:srgbClr val="FFFF00"/>
                </a:highlight>
              </a:rPr>
              <a:t> a </a:t>
            </a:r>
            <a:r>
              <a:rPr lang="en-US" sz="1600" dirty="0" err="1">
                <a:highlight>
                  <a:srgbClr val="FFFF00"/>
                </a:highlight>
              </a:rPr>
              <a:t>obtener</a:t>
            </a:r>
            <a:r>
              <a:rPr lang="en-US" sz="1600" dirty="0">
                <a:highlight>
                  <a:srgbClr val="FFFF00"/>
                </a:highlight>
              </a:rPr>
              <a:t> la </a:t>
            </a:r>
            <a:r>
              <a:rPr lang="en-US" sz="1600" dirty="0" err="1">
                <a:highlight>
                  <a:srgbClr val="FFFF00"/>
                </a:highlight>
              </a:rPr>
              <a:t>exclusión</a:t>
            </a:r>
            <a:r>
              <a:rPr lang="en-US" sz="1600" dirty="0">
                <a:highlight>
                  <a:srgbClr val="FFFF00"/>
                </a:highlight>
              </a:rPr>
              <a:t> de </a:t>
            </a:r>
            <a:r>
              <a:rPr lang="en-US" sz="1600" dirty="0" err="1">
                <a:highlight>
                  <a:srgbClr val="FFFF00"/>
                </a:highlight>
              </a:rPr>
              <a:t>impuesto</a:t>
            </a:r>
            <a:r>
              <a:rPr lang="en-US" sz="1600" dirty="0">
                <a:highlight>
                  <a:srgbClr val="FFFF00"/>
                </a:highlight>
              </a:rPr>
              <a:t> </a:t>
            </a:r>
            <a:r>
              <a:rPr lang="en-US" sz="1600" dirty="0" err="1">
                <a:highlight>
                  <a:srgbClr val="FFFF00"/>
                </a:highlight>
              </a:rPr>
              <a:t>sobre</a:t>
            </a:r>
            <a:r>
              <a:rPr lang="en-US" sz="1600" dirty="0">
                <a:highlight>
                  <a:srgbClr val="FFFF00"/>
                </a:highlight>
              </a:rPr>
              <a:t> las </a:t>
            </a:r>
            <a:r>
              <a:rPr lang="en-US" sz="1600" dirty="0" err="1">
                <a:highlight>
                  <a:srgbClr val="FFFF00"/>
                </a:highlight>
              </a:rPr>
              <a:t>ventas</a:t>
            </a:r>
            <a:r>
              <a:rPr lang="en-US" sz="1600" dirty="0">
                <a:highlight>
                  <a:srgbClr val="FFFF00"/>
                </a:highlight>
              </a:rPr>
              <a:t> </a:t>
            </a:r>
            <a:r>
              <a:rPr lang="en-US" sz="1600" dirty="0" err="1">
                <a:highlight>
                  <a:srgbClr val="FFFF00"/>
                </a:highlight>
              </a:rPr>
              <a:t>correspondiente</a:t>
            </a:r>
            <a:r>
              <a:rPr lang="en-US" sz="1600" dirty="0">
                <a:highlight>
                  <a:srgbClr val="FFFF00"/>
                </a:highlight>
              </a:rPr>
              <a:t>" </a:t>
            </a:r>
            <a:endParaRPr lang="en-US" sz="1600" b="1" dirty="0">
              <a:highlight>
                <a:srgbClr val="FFFF00"/>
              </a:highlight>
            </a:endParaRPr>
          </a:p>
          <a:p>
            <a:r>
              <a:rPr lang="en-US" sz="1600" dirty="0">
                <a:highlight>
                  <a:srgbClr val="FFFF00"/>
                </a:highlight>
              </a:rPr>
              <a:t>  </a:t>
            </a:r>
            <a:endParaRPr lang="en-US" sz="1600" dirty="0">
              <a:highlight>
                <a:srgbClr val="FFFF00"/>
              </a:highlight>
              <a:cs typeface="Calibri"/>
            </a:endParaRPr>
          </a:p>
          <a:p>
            <a:r>
              <a:rPr lang="en-US" sz="1600" b="1" dirty="0">
                <a:highlight>
                  <a:srgbClr val="FFFF00"/>
                </a:highlight>
              </a:rPr>
              <a:t>LEY 1715 DE 2014</a:t>
            </a:r>
            <a:r>
              <a:rPr lang="en-US" sz="1600" dirty="0">
                <a:highlight>
                  <a:srgbClr val="FFFF00"/>
                </a:highlight>
              </a:rPr>
              <a:t> Por medio de la </a:t>
            </a:r>
            <a:r>
              <a:rPr lang="en-US" sz="1600" dirty="0" err="1">
                <a:highlight>
                  <a:srgbClr val="FFFF00"/>
                </a:highlight>
              </a:rPr>
              <a:t>cual</a:t>
            </a:r>
            <a:r>
              <a:rPr lang="en-US" sz="1600" dirty="0">
                <a:highlight>
                  <a:srgbClr val="FFFF00"/>
                </a:highlight>
              </a:rPr>
              <a:t> se </a:t>
            </a:r>
            <a:r>
              <a:rPr lang="en-US" sz="1600" dirty="0" err="1">
                <a:highlight>
                  <a:srgbClr val="FFFF00"/>
                </a:highlight>
              </a:rPr>
              <a:t>regula</a:t>
            </a:r>
            <a:r>
              <a:rPr lang="en-US" sz="1600" dirty="0">
                <a:highlight>
                  <a:srgbClr val="FFFF00"/>
                </a:highlight>
              </a:rPr>
              <a:t> la </a:t>
            </a:r>
            <a:r>
              <a:rPr lang="en-US" sz="1600" dirty="0" err="1">
                <a:highlight>
                  <a:srgbClr val="FFFF00"/>
                </a:highlight>
              </a:rPr>
              <a:t>integración</a:t>
            </a:r>
            <a:r>
              <a:rPr lang="en-US" sz="1600" dirty="0">
                <a:highlight>
                  <a:srgbClr val="FFFF00"/>
                </a:highlight>
              </a:rPr>
              <a:t> de las </a:t>
            </a:r>
            <a:r>
              <a:rPr lang="en-US" sz="1600" dirty="0" err="1">
                <a:highlight>
                  <a:srgbClr val="FFFF00"/>
                </a:highlight>
              </a:rPr>
              <a:t>energías</a:t>
            </a:r>
            <a:r>
              <a:rPr lang="en-US" sz="1600" dirty="0">
                <a:highlight>
                  <a:srgbClr val="FFFF00"/>
                </a:highlight>
              </a:rPr>
              <a:t> </a:t>
            </a:r>
            <a:r>
              <a:rPr lang="en-US" sz="1600" dirty="0" err="1">
                <a:highlight>
                  <a:srgbClr val="FFFF00"/>
                </a:highlight>
              </a:rPr>
              <a:t>renovables</a:t>
            </a:r>
            <a:r>
              <a:rPr lang="en-US" sz="1600" dirty="0">
                <a:highlight>
                  <a:srgbClr val="FFFF00"/>
                </a:highlight>
              </a:rPr>
              <a:t> no </a:t>
            </a:r>
            <a:r>
              <a:rPr lang="en-US" sz="1600" dirty="0" err="1">
                <a:highlight>
                  <a:srgbClr val="FFFF00"/>
                </a:highlight>
              </a:rPr>
              <a:t>convencionales</a:t>
            </a:r>
            <a:r>
              <a:rPr lang="en-US" sz="1600" dirty="0">
                <a:highlight>
                  <a:srgbClr val="FFFF00"/>
                </a:highlight>
              </a:rPr>
              <a:t> al Sistema </a:t>
            </a:r>
            <a:r>
              <a:rPr lang="en-US" sz="1600" dirty="0" err="1">
                <a:highlight>
                  <a:srgbClr val="FFFF00"/>
                </a:highlight>
              </a:rPr>
              <a:t>Energético</a:t>
            </a:r>
            <a:r>
              <a:rPr lang="en-US" sz="1600" dirty="0">
                <a:highlight>
                  <a:srgbClr val="FFFF00"/>
                </a:highlight>
              </a:rPr>
              <a:t> Nacional. </a:t>
            </a:r>
          </a:p>
          <a:p>
            <a:pPr marL="0" indent="0">
              <a:buNone/>
            </a:pPr>
            <a:endParaRPr lang="en-US" sz="1600" dirty="0">
              <a:highlight>
                <a:srgbClr val="FFFF00"/>
              </a:highlight>
              <a:cs typeface="Calibri" panose="020F0502020204030204"/>
            </a:endParaRPr>
          </a:p>
          <a:p>
            <a:r>
              <a:rPr lang="en-US" sz="1600" b="1" dirty="0" err="1">
                <a:highlight>
                  <a:srgbClr val="FFFF00"/>
                </a:highlight>
              </a:rPr>
              <a:t>Decreto</a:t>
            </a:r>
            <a:r>
              <a:rPr lang="en-US" sz="1600" b="1" dirty="0">
                <a:highlight>
                  <a:srgbClr val="FFFF00"/>
                </a:highlight>
              </a:rPr>
              <a:t> 829 de 2020 </a:t>
            </a:r>
            <a:r>
              <a:rPr lang="en-US" sz="1600" dirty="0">
                <a:highlight>
                  <a:srgbClr val="FFFF00"/>
                </a:highlight>
                <a:ea typeface="+mn-lt"/>
                <a:cs typeface="+mn-lt"/>
              </a:rPr>
              <a:t>Por el </a:t>
            </a:r>
            <a:r>
              <a:rPr lang="en-US" sz="1600" dirty="0" err="1">
                <a:highlight>
                  <a:srgbClr val="FFFF00"/>
                </a:highlight>
                <a:ea typeface="+mn-lt"/>
                <a:cs typeface="+mn-lt"/>
              </a:rPr>
              <a:t>cual</a:t>
            </a:r>
            <a:r>
              <a:rPr lang="en-US" sz="1600" dirty="0">
                <a:highlight>
                  <a:srgbClr val="FFFF00"/>
                </a:highlight>
                <a:ea typeface="+mn-lt"/>
                <a:cs typeface="+mn-lt"/>
              </a:rPr>
              <a:t> se </a:t>
            </a:r>
            <a:r>
              <a:rPr lang="en-US" sz="1600" dirty="0" err="1">
                <a:highlight>
                  <a:srgbClr val="FFFF00"/>
                </a:highlight>
                <a:ea typeface="+mn-lt"/>
                <a:cs typeface="+mn-lt"/>
              </a:rPr>
              <a:t>reglamentan</a:t>
            </a:r>
            <a:r>
              <a:rPr lang="en-US" sz="1600" dirty="0">
                <a:highlight>
                  <a:srgbClr val="FFFF00"/>
                </a:highlight>
                <a:ea typeface="+mn-lt"/>
                <a:cs typeface="+mn-lt"/>
              </a:rPr>
              <a:t> los </a:t>
            </a:r>
            <a:r>
              <a:rPr lang="en-US" sz="1600" dirty="0" err="1">
                <a:highlight>
                  <a:srgbClr val="FFFF00"/>
                </a:highlight>
                <a:ea typeface="+mn-lt"/>
                <a:cs typeface="+mn-lt"/>
              </a:rPr>
              <a:t>artículos</a:t>
            </a:r>
            <a:r>
              <a:rPr lang="en-US" sz="1600" dirty="0">
                <a:highlight>
                  <a:srgbClr val="FFFF00"/>
                </a:highlight>
                <a:ea typeface="+mn-lt"/>
                <a:cs typeface="+mn-lt"/>
              </a:rPr>
              <a:t> 11, 12, 13 Y 14 de la Ley 1715 de 2014, se </a:t>
            </a:r>
            <a:r>
              <a:rPr lang="en-US" sz="1600" dirty="0" err="1">
                <a:highlight>
                  <a:srgbClr val="FFFF00"/>
                </a:highlight>
                <a:ea typeface="+mn-lt"/>
                <a:cs typeface="+mn-lt"/>
              </a:rPr>
              <a:t>modifica</a:t>
            </a:r>
            <a:r>
              <a:rPr lang="en-US" sz="1600" dirty="0">
                <a:highlight>
                  <a:srgbClr val="FFFF00"/>
                </a:highlight>
                <a:ea typeface="+mn-lt"/>
                <a:cs typeface="+mn-lt"/>
              </a:rPr>
              <a:t> y </a:t>
            </a:r>
            <a:r>
              <a:rPr lang="en-US" sz="1600" dirty="0" err="1">
                <a:highlight>
                  <a:srgbClr val="FFFF00"/>
                </a:highlight>
                <a:ea typeface="+mn-lt"/>
                <a:cs typeface="+mn-lt"/>
              </a:rPr>
              <a:t>adiciona</a:t>
            </a:r>
            <a:r>
              <a:rPr lang="en-US" sz="1600" dirty="0">
                <a:highlight>
                  <a:srgbClr val="FFFF00"/>
                </a:highlight>
                <a:ea typeface="+mn-lt"/>
                <a:cs typeface="+mn-lt"/>
              </a:rPr>
              <a:t> el </a:t>
            </a:r>
            <a:r>
              <a:rPr lang="en-US" sz="1600" dirty="0" err="1">
                <a:highlight>
                  <a:srgbClr val="FFFF00"/>
                </a:highlight>
                <a:ea typeface="+mn-lt"/>
                <a:cs typeface="+mn-lt"/>
              </a:rPr>
              <a:t>Decr€Jto</a:t>
            </a:r>
            <a:r>
              <a:rPr lang="en-US" sz="1600" dirty="0">
                <a:highlight>
                  <a:srgbClr val="FFFF00"/>
                </a:highlight>
                <a:ea typeface="+mn-lt"/>
                <a:cs typeface="+mn-lt"/>
              </a:rPr>
              <a:t> 1625 de 2016, </a:t>
            </a:r>
            <a:r>
              <a:rPr lang="en-US" sz="1600" dirty="0" err="1">
                <a:highlight>
                  <a:srgbClr val="FFFF00"/>
                </a:highlight>
                <a:ea typeface="+mn-lt"/>
                <a:cs typeface="+mn-lt"/>
              </a:rPr>
              <a:t>Onico</a:t>
            </a:r>
            <a:r>
              <a:rPr lang="en-US" sz="1600" dirty="0">
                <a:highlight>
                  <a:srgbClr val="FFFF00"/>
                </a:highlight>
                <a:ea typeface="+mn-lt"/>
                <a:cs typeface="+mn-lt"/>
              </a:rPr>
              <a:t> </a:t>
            </a:r>
            <a:r>
              <a:rPr lang="en-US" sz="1600" dirty="0" err="1">
                <a:highlight>
                  <a:srgbClr val="FFFF00"/>
                </a:highlight>
                <a:ea typeface="+mn-lt"/>
                <a:cs typeface="+mn-lt"/>
              </a:rPr>
              <a:t>Reglamentario</a:t>
            </a:r>
            <a:r>
              <a:rPr lang="en-US" sz="1600" dirty="0">
                <a:highlight>
                  <a:srgbClr val="FFFF00"/>
                </a:highlight>
                <a:ea typeface="+mn-lt"/>
                <a:cs typeface="+mn-lt"/>
              </a:rPr>
              <a:t> </a:t>
            </a:r>
            <a:r>
              <a:rPr lang="en-US" sz="1600" dirty="0" err="1">
                <a:highlight>
                  <a:srgbClr val="FFFF00"/>
                </a:highlight>
                <a:ea typeface="+mn-lt"/>
                <a:cs typeface="+mn-lt"/>
              </a:rPr>
              <a:t>en</a:t>
            </a:r>
            <a:r>
              <a:rPr lang="en-US" sz="1600" dirty="0">
                <a:highlight>
                  <a:srgbClr val="FFFF00"/>
                </a:highlight>
                <a:ea typeface="+mn-lt"/>
                <a:cs typeface="+mn-lt"/>
              </a:rPr>
              <a:t> Materia </a:t>
            </a:r>
            <a:r>
              <a:rPr lang="en-US" sz="1600" dirty="0" err="1">
                <a:highlight>
                  <a:srgbClr val="FFFF00"/>
                </a:highlight>
                <a:ea typeface="+mn-lt"/>
                <a:cs typeface="+mn-lt"/>
              </a:rPr>
              <a:t>Tributaria</a:t>
            </a:r>
            <a:r>
              <a:rPr lang="en-US" sz="1600" dirty="0">
                <a:highlight>
                  <a:srgbClr val="FFFF00"/>
                </a:highlight>
                <a:ea typeface="+mn-lt"/>
                <a:cs typeface="+mn-lt"/>
              </a:rPr>
              <a:t> y se </a:t>
            </a:r>
            <a:r>
              <a:rPr lang="en-US" sz="1600" dirty="0" err="1">
                <a:highlight>
                  <a:srgbClr val="FFFF00"/>
                </a:highlight>
                <a:ea typeface="+mn-lt"/>
                <a:cs typeface="+mn-lt"/>
              </a:rPr>
              <a:t>derogan</a:t>
            </a:r>
            <a:r>
              <a:rPr lang="en-US" sz="1600" dirty="0">
                <a:highlight>
                  <a:srgbClr val="FFFF00"/>
                </a:highlight>
                <a:ea typeface="+mn-lt"/>
                <a:cs typeface="+mn-lt"/>
              </a:rPr>
              <a:t> </a:t>
            </a:r>
            <a:r>
              <a:rPr lang="en-US" sz="1600" dirty="0" err="1">
                <a:highlight>
                  <a:srgbClr val="FFFF00"/>
                </a:highlight>
                <a:ea typeface="+mn-lt"/>
                <a:cs typeface="+mn-lt"/>
              </a:rPr>
              <a:t>algunos</a:t>
            </a:r>
            <a:r>
              <a:rPr lang="en-US" sz="1600" dirty="0">
                <a:highlight>
                  <a:srgbClr val="FFFF00"/>
                </a:highlight>
                <a:ea typeface="+mn-lt"/>
                <a:cs typeface="+mn-lt"/>
              </a:rPr>
              <a:t> </a:t>
            </a:r>
            <a:r>
              <a:rPr lang="en-US" sz="1600" dirty="0" err="1">
                <a:highlight>
                  <a:srgbClr val="FFFF00"/>
                </a:highlight>
                <a:ea typeface="+mn-lt"/>
                <a:cs typeface="+mn-lt"/>
              </a:rPr>
              <a:t>artíCl,llos</a:t>
            </a:r>
            <a:r>
              <a:rPr lang="en-US" sz="1600" dirty="0">
                <a:highlight>
                  <a:srgbClr val="FFFF00"/>
                </a:highlight>
                <a:ea typeface="+mn-lt"/>
                <a:cs typeface="+mn-lt"/>
              </a:rPr>
              <a:t> del </a:t>
            </a:r>
            <a:r>
              <a:rPr lang="en-US" sz="1600" dirty="0" err="1">
                <a:highlight>
                  <a:srgbClr val="FFFF00"/>
                </a:highlight>
                <a:ea typeface="+mn-lt"/>
                <a:cs typeface="+mn-lt"/>
              </a:rPr>
              <a:t>Decreto</a:t>
            </a:r>
            <a:r>
              <a:rPr lang="en-US" sz="1600" dirty="0">
                <a:highlight>
                  <a:srgbClr val="FFFF00"/>
                </a:highlight>
                <a:ea typeface="+mn-lt"/>
                <a:cs typeface="+mn-lt"/>
              </a:rPr>
              <a:t> 1073, </a:t>
            </a:r>
            <a:r>
              <a:rPr lang="en-US" sz="1600" dirty="0" err="1">
                <a:highlight>
                  <a:srgbClr val="FFFF00"/>
                </a:highlight>
                <a:ea typeface="+mn-lt"/>
                <a:cs typeface="+mn-lt"/>
              </a:rPr>
              <a:t>Onico</a:t>
            </a:r>
            <a:r>
              <a:rPr lang="en-US" sz="1600" dirty="0">
                <a:highlight>
                  <a:srgbClr val="FFFF00"/>
                </a:highlight>
                <a:ea typeface="+mn-lt"/>
                <a:cs typeface="+mn-lt"/>
              </a:rPr>
              <a:t> </a:t>
            </a:r>
            <a:r>
              <a:rPr lang="en-US" sz="1600" dirty="0" err="1">
                <a:highlight>
                  <a:srgbClr val="FFFF00"/>
                </a:highlight>
                <a:ea typeface="+mn-lt"/>
                <a:cs typeface="+mn-lt"/>
              </a:rPr>
              <a:t>Reglamentario</a:t>
            </a:r>
            <a:r>
              <a:rPr lang="en-US" sz="1600" dirty="0">
                <a:highlight>
                  <a:srgbClr val="FFFF00"/>
                </a:highlight>
                <a:ea typeface="+mn-lt"/>
                <a:cs typeface="+mn-lt"/>
              </a:rPr>
              <a:t> del Sector </a:t>
            </a:r>
            <a:r>
              <a:rPr lang="en-US" sz="1600" dirty="0" err="1">
                <a:highlight>
                  <a:srgbClr val="FFFF00"/>
                </a:highlight>
                <a:ea typeface="+mn-lt"/>
                <a:cs typeface="+mn-lt"/>
              </a:rPr>
              <a:t>Administrativo</a:t>
            </a:r>
            <a:r>
              <a:rPr lang="en-US" sz="1600" dirty="0">
                <a:highlight>
                  <a:srgbClr val="FFFF00"/>
                </a:highlight>
                <a:ea typeface="+mn-lt"/>
                <a:cs typeface="+mn-lt"/>
              </a:rPr>
              <a:t> de Minas y </a:t>
            </a:r>
            <a:r>
              <a:rPr lang="en-US" sz="1600" dirty="0" err="1">
                <a:highlight>
                  <a:srgbClr val="FFFF00"/>
                </a:highlight>
                <a:ea typeface="+mn-lt"/>
                <a:cs typeface="+mn-lt"/>
              </a:rPr>
              <a:t>Energfa</a:t>
            </a:r>
            <a:endParaRPr lang="en-US" sz="1600" dirty="0">
              <a:highlight>
                <a:srgbClr val="FFFF00"/>
              </a:highlight>
              <a:ea typeface="+mn-lt"/>
              <a:cs typeface="+mn-lt"/>
            </a:endParaRPr>
          </a:p>
          <a:p>
            <a:r>
              <a:rPr lang="en-US" sz="1600" dirty="0"/>
              <a:t>  </a:t>
            </a:r>
            <a:endParaRPr lang="en-US" sz="1600" dirty="0">
              <a:cs typeface="Calibri"/>
            </a:endParaRPr>
          </a:p>
          <a:p>
            <a:r>
              <a:rPr lang="en-US" sz="1600" b="1" dirty="0" err="1"/>
              <a:t>Decreto</a:t>
            </a:r>
            <a:r>
              <a:rPr lang="en-US" sz="1600" b="1" dirty="0"/>
              <a:t> 2143 de 2015</a:t>
            </a:r>
            <a:r>
              <a:rPr lang="en-US" sz="1600" dirty="0"/>
              <a:t> del </a:t>
            </a:r>
            <a:r>
              <a:rPr lang="en-US" sz="1600" dirty="0" err="1"/>
              <a:t>Ministerio</a:t>
            </a:r>
            <a:r>
              <a:rPr lang="en-US" sz="1600" dirty="0"/>
              <a:t> Minas y </a:t>
            </a:r>
            <a:r>
              <a:rPr lang="en-US" sz="1600" dirty="0" err="1"/>
              <a:t>Energía</a:t>
            </a:r>
            <a:r>
              <a:rPr lang="en-US" sz="1600" dirty="0"/>
              <a:t>, Hacienda y </a:t>
            </a:r>
            <a:r>
              <a:rPr lang="en-US" sz="1600" dirty="0" err="1"/>
              <a:t>Crédito</a:t>
            </a:r>
            <a:r>
              <a:rPr lang="en-US" sz="1600" dirty="0"/>
              <a:t> </a:t>
            </a:r>
            <a:r>
              <a:rPr lang="en-US" sz="1600" dirty="0" err="1"/>
              <a:t>Público</a:t>
            </a:r>
            <a:r>
              <a:rPr lang="en-US" sz="1600" dirty="0"/>
              <a:t>, Comercio, </a:t>
            </a:r>
            <a:r>
              <a:rPr lang="en-US" sz="1600" dirty="0" err="1"/>
              <a:t>Industria</a:t>
            </a:r>
            <a:r>
              <a:rPr lang="en-US" sz="1600" dirty="0"/>
              <a:t> y Turismo y de </a:t>
            </a:r>
            <a:r>
              <a:rPr lang="en-US" sz="1600" dirty="0" err="1"/>
              <a:t>Ambiente</a:t>
            </a:r>
            <a:r>
              <a:rPr lang="en-US" sz="1600" dirty="0"/>
              <a:t> y Desarrollo </a:t>
            </a:r>
            <a:r>
              <a:rPr lang="en-US" sz="1600" dirty="0" err="1"/>
              <a:t>Sostenible</a:t>
            </a:r>
            <a:r>
              <a:rPr lang="en-US" sz="1600" dirty="0"/>
              <a:t> </a:t>
            </a:r>
          </a:p>
          <a:p>
            <a:endParaRPr lang="en-US" sz="1600" dirty="0">
              <a:cs typeface="Calibri"/>
            </a:endParaRPr>
          </a:p>
          <a:p>
            <a:r>
              <a:rPr lang="en-US" sz="1600" b="1" dirty="0"/>
              <a:t>Resolucion-0563-de-2012</a:t>
            </a:r>
            <a:r>
              <a:rPr lang="en-US" sz="1600" dirty="0"/>
              <a:t> “Por la </a:t>
            </a:r>
            <a:r>
              <a:rPr lang="en-US" sz="1600" dirty="0" err="1"/>
              <a:t>cual</a:t>
            </a:r>
            <a:r>
              <a:rPr lang="en-US" sz="1600" dirty="0"/>
              <a:t> se </a:t>
            </a:r>
            <a:r>
              <a:rPr lang="en-US" sz="1600" dirty="0" err="1"/>
              <a:t>establece</a:t>
            </a:r>
            <a:r>
              <a:rPr lang="en-US" sz="1600" dirty="0"/>
              <a:t> el </a:t>
            </a:r>
            <a:r>
              <a:rPr lang="en-US" sz="1600" dirty="0" err="1"/>
              <a:t>procedimiento</a:t>
            </a:r>
            <a:r>
              <a:rPr lang="en-US" sz="1600" dirty="0"/>
              <a:t> y los </a:t>
            </a:r>
            <a:r>
              <a:rPr lang="en-US" sz="1600" dirty="0" err="1"/>
              <a:t>requisitos</a:t>
            </a:r>
            <a:r>
              <a:rPr lang="en-US" sz="1600" dirty="0"/>
              <a:t> para </a:t>
            </a:r>
            <a:r>
              <a:rPr lang="en-US" sz="1600" dirty="0" err="1"/>
              <a:t>evaluar</a:t>
            </a:r>
            <a:r>
              <a:rPr lang="en-US" sz="1600" dirty="0"/>
              <a:t> y </a:t>
            </a:r>
            <a:r>
              <a:rPr lang="en-US" sz="1600" dirty="0" err="1"/>
              <a:t>conceptuar</a:t>
            </a:r>
            <a:r>
              <a:rPr lang="en-US" sz="1600" dirty="0"/>
              <a:t> </a:t>
            </a:r>
            <a:r>
              <a:rPr lang="en-US" sz="1600" dirty="0" err="1"/>
              <a:t>sobre</a:t>
            </a:r>
            <a:r>
              <a:rPr lang="en-US" sz="1600" dirty="0"/>
              <a:t> las solicitudes </a:t>
            </a:r>
            <a:r>
              <a:rPr lang="en-US" sz="1600" dirty="0" err="1"/>
              <a:t>presentadas</a:t>
            </a:r>
            <a:r>
              <a:rPr lang="en-US" sz="1600" dirty="0"/>
              <a:t> ante el </a:t>
            </a:r>
            <a:r>
              <a:rPr lang="en-US" sz="1600" dirty="0" err="1"/>
              <a:t>Ministerio</a:t>
            </a:r>
            <a:r>
              <a:rPr lang="en-US" sz="1600" dirty="0"/>
              <a:t> de </a:t>
            </a:r>
            <a:r>
              <a:rPr lang="en-US" sz="1600" dirty="0" err="1"/>
              <a:t>Ambiente</a:t>
            </a:r>
            <a:r>
              <a:rPr lang="en-US" sz="1600" dirty="0"/>
              <a:t> y Desarrollo </a:t>
            </a:r>
            <a:r>
              <a:rPr lang="en-US" sz="1600" dirty="0" err="1"/>
              <a:t>Sostenible</a:t>
            </a:r>
            <a:r>
              <a:rPr lang="en-US" sz="1600" dirty="0"/>
              <a:t> con </a:t>
            </a:r>
            <a:r>
              <a:rPr lang="en-US" sz="1600" dirty="0" err="1"/>
              <a:t>miras</a:t>
            </a:r>
            <a:r>
              <a:rPr lang="en-US" sz="1600" dirty="0"/>
              <a:t> a </a:t>
            </a:r>
            <a:r>
              <a:rPr lang="en-US" sz="1600" dirty="0" err="1"/>
              <a:t>obtener</a:t>
            </a:r>
            <a:r>
              <a:rPr lang="en-US" sz="1600" dirty="0"/>
              <a:t> la </a:t>
            </a:r>
            <a:r>
              <a:rPr lang="en-US" sz="1600" dirty="0" err="1"/>
              <a:t>exclusión</a:t>
            </a:r>
            <a:r>
              <a:rPr lang="en-US" sz="1600" dirty="0"/>
              <a:t> de </a:t>
            </a:r>
            <a:r>
              <a:rPr lang="en-US" sz="1600" dirty="0" err="1"/>
              <a:t>impuestos</a:t>
            </a:r>
            <a:r>
              <a:rPr lang="en-US" sz="1600" dirty="0"/>
              <a:t> </a:t>
            </a:r>
            <a:r>
              <a:rPr lang="en-US" sz="1600" dirty="0" err="1"/>
              <a:t>sobre</a:t>
            </a:r>
            <a:r>
              <a:rPr lang="en-US" sz="1600" dirty="0"/>
              <a:t> las </a:t>
            </a:r>
            <a:r>
              <a:rPr lang="en-US" sz="1600" dirty="0" err="1"/>
              <a:t>ventas</a:t>
            </a:r>
            <a:r>
              <a:rPr lang="en-US" sz="1600" dirty="0"/>
              <a:t> IVA y/o </a:t>
            </a:r>
            <a:r>
              <a:rPr lang="en-US" sz="1600" dirty="0" err="1"/>
              <a:t>reducción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la </a:t>
            </a:r>
            <a:r>
              <a:rPr lang="en-US" sz="1600" dirty="0" err="1"/>
              <a:t>renta</a:t>
            </a:r>
            <a:r>
              <a:rPr lang="en-US" sz="1600" dirty="0"/>
              <a:t> de </a:t>
            </a:r>
            <a:r>
              <a:rPr lang="en-US" sz="1600" dirty="0" err="1"/>
              <a:t>elementos</a:t>
            </a:r>
            <a:r>
              <a:rPr lang="en-US" sz="1600" dirty="0"/>
              <a:t>, </a:t>
            </a:r>
            <a:r>
              <a:rPr lang="en-US" sz="1600" dirty="0" err="1"/>
              <a:t>equipos</a:t>
            </a:r>
            <a:r>
              <a:rPr lang="en-US" sz="1600" dirty="0"/>
              <a:t> y </a:t>
            </a:r>
            <a:r>
              <a:rPr lang="en-US" sz="1600" dirty="0" err="1"/>
              <a:t>maquinaria</a:t>
            </a:r>
            <a:r>
              <a:rPr lang="en-US" sz="1600" dirty="0"/>
              <a:t> </a:t>
            </a:r>
            <a:r>
              <a:rPr lang="en-US" sz="1600" dirty="0" err="1"/>
              <a:t>destinados</a:t>
            </a:r>
            <a:r>
              <a:rPr lang="en-US" sz="1600" dirty="0"/>
              <a:t> a </a:t>
            </a:r>
            <a:r>
              <a:rPr lang="en-US" sz="1600" dirty="0" err="1"/>
              <a:t>proyectos</a:t>
            </a:r>
            <a:r>
              <a:rPr lang="en-US" sz="1600" dirty="0"/>
              <a:t>, </a:t>
            </a:r>
            <a:r>
              <a:rPr lang="en-US" sz="1600" dirty="0" err="1"/>
              <a:t>programas</a:t>
            </a:r>
            <a:r>
              <a:rPr lang="en-US" sz="1600" dirty="0"/>
              <a:t> o </a:t>
            </a:r>
            <a:r>
              <a:rPr lang="en-US" sz="1600" dirty="0" err="1"/>
              <a:t>actividades</a:t>
            </a:r>
            <a:r>
              <a:rPr lang="en-US" sz="1600" dirty="0"/>
              <a:t> de </a:t>
            </a:r>
            <a:r>
              <a:rPr lang="en-US" sz="1600" dirty="0" err="1"/>
              <a:t>reducción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el </a:t>
            </a:r>
            <a:r>
              <a:rPr lang="en-US" sz="1600" dirty="0" err="1"/>
              <a:t>consumo</a:t>
            </a:r>
            <a:r>
              <a:rPr lang="en-US" sz="1600" dirty="0"/>
              <a:t> de </a:t>
            </a:r>
            <a:r>
              <a:rPr lang="en-US" sz="1600" dirty="0" err="1"/>
              <a:t>energía</a:t>
            </a:r>
            <a:r>
              <a:rPr lang="en-US" sz="1600" dirty="0"/>
              <a:t> y </a:t>
            </a:r>
            <a:r>
              <a:rPr lang="en-US" sz="1600" dirty="0" err="1"/>
              <a:t>eficiencia</a:t>
            </a:r>
            <a:r>
              <a:rPr lang="en-US" sz="1600" dirty="0"/>
              <a:t> </a:t>
            </a:r>
            <a:r>
              <a:rPr lang="en-US" sz="1600" dirty="0" err="1"/>
              <a:t>energética</a:t>
            </a:r>
            <a:r>
              <a:rPr lang="en-US" sz="1600" dirty="0"/>
              <a:t>” </a:t>
            </a:r>
          </a:p>
          <a:p>
            <a:endParaRPr lang="en-US" sz="1600" b="1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59592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13FE9996-7EAC-4679-B37D-C1045F42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61DF1FE-5CC8-43D2-A76C-93C76EED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161BEBD-A23C-409E-ABC7-73F9EDC02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3D380A-93E5-4E6C-B5DE-AB24E3A8804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2370" y="605896"/>
            <a:ext cx="3084844" cy="56462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Marco normativo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4C1FAE0-35D5-4245-8E97-1216867B871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016" y="868655"/>
            <a:ext cx="6413663" cy="5646208"/>
          </a:xfr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sz="1600" b="1" dirty="0" err="1"/>
              <a:t>Resolución</a:t>
            </a:r>
            <a:r>
              <a:rPr lang="en-US" sz="1600" b="1" dirty="0"/>
              <a:t> 520 de 2007</a:t>
            </a:r>
            <a:r>
              <a:rPr lang="en-US" sz="1600" dirty="0"/>
              <a:t> “Por medio de la </a:t>
            </a:r>
            <a:r>
              <a:rPr lang="en-US" sz="1600" dirty="0" err="1"/>
              <a:t>cual</a:t>
            </a:r>
            <a:r>
              <a:rPr lang="en-US" sz="1600" dirty="0"/>
              <a:t> se </a:t>
            </a:r>
            <a:r>
              <a:rPr lang="en-US" sz="1600" dirty="0" err="1"/>
              <a:t>establece</a:t>
            </a:r>
            <a:r>
              <a:rPr lang="en-US" sz="1600" dirty="0"/>
              <a:t> el </a:t>
            </a:r>
            <a:r>
              <a:rPr lang="en-US" sz="1600" dirty="0" err="1"/>
              <a:t>registro</a:t>
            </a:r>
            <a:r>
              <a:rPr lang="en-US" sz="1600" dirty="0"/>
              <a:t> de </a:t>
            </a:r>
            <a:r>
              <a:rPr lang="en-US" sz="1600" dirty="0" err="1"/>
              <a:t>proyectos</a:t>
            </a:r>
            <a:r>
              <a:rPr lang="en-US" sz="1600" dirty="0"/>
              <a:t> de </a:t>
            </a:r>
            <a:r>
              <a:rPr lang="en-US" sz="1600" dirty="0" err="1"/>
              <a:t>generación</a:t>
            </a:r>
            <a:r>
              <a:rPr lang="en-US" sz="1600" dirty="0"/>
              <a:t> con el </a:t>
            </a:r>
            <a:r>
              <a:rPr lang="en-US" sz="1600" dirty="0" err="1"/>
              <a:t>cual</a:t>
            </a:r>
            <a:r>
              <a:rPr lang="en-US" sz="1600" dirty="0"/>
              <a:t> </a:t>
            </a:r>
            <a:r>
              <a:rPr lang="en-US" sz="1600" dirty="0" err="1"/>
              <a:t>deben</a:t>
            </a:r>
            <a:r>
              <a:rPr lang="en-US" sz="1600" dirty="0"/>
              <a:t> ser </a:t>
            </a:r>
            <a:r>
              <a:rPr lang="en-US" sz="1600" dirty="0" err="1"/>
              <a:t>registrados</a:t>
            </a:r>
            <a:r>
              <a:rPr lang="en-US" sz="1600" dirty="0"/>
              <a:t> los </a:t>
            </a:r>
            <a:r>
              <a:rPr lang="en-US" sz="1600" dirty="0" err="1"/>
              <a:t>proyectos</a:t>
            </a:r>
            <a:r>
              <a:rPr lang="en-US" sz="1600" dirty="0"/>
              <a:t> de </a:t>
            </a:r>
            <a:r>
              <a:rPr lang="en-US" sz="1600" dirty="0" err="1"/>
              <a:t>generación</a:t>
            </a:r>
            <a:r>
              <a:rPr lang="en-US" sz="1600" dirty="0"/>
              <a:t> y </a:t>
            </a:r>
            <a:r>
              <a:rPr lang="en-US" sz="1600" dirty="0" err="1"/>
              <a:t>cogeneración</a:t>
            </a:r>
            <a:r>
              <a:rPr lang="en-US" sz="1600" dirty="0"/>
              <a:t> de </a:t>
            </a:r>
            <a:r>
              <a:rPr lang="en-US" sz="1600" dirty="0" err="1"/>
              <a:t>energía</a:t>
            </a:r>
            <a:r>
              <a:rPr lang="en-US" sz="1600" dirty="0"/>
              <a:t> </a:t>
            </a:r>
            <a:r>
              <a:rPr lang="en-US" sz="1600" dirty="0" err="1"/>
              <a:t>eléctrica</a:t>
            </a:r>
            <a:r>
              <a:rPr lang="en-US" sz="1600" dirty="0"/>
              <a:t> a </a:t>
            </a:r>
            <a:r>
              <a:rPr lang="en-US" sz="1600" dirty="0" err="1"/>
              <a:t>operar</a:t>
            </a:r>
            <a:r>
              <a:rPr lang="en-US" sz="1600" dirty="0"/>
              <a:t> en el Sistema </a:t>
            </a:r>
            <a:r>
              <a:rPr lang="en-US" sz="1600" dirty="0" err="1"/>
              <a:t>Interconectado</a:t>
            </a:r>
            <a:r>
              <a:rPr lang="en-US" sz="1600" dirty="0"/>
              <a:t> </a:t>
            </a:r>
            <a:r>
              <a:rPr lang="en-US" sz="1600"/>
              <a:t>Nacional.”</a:t>
            </a:r>
            <a:endParaRPr lang="en-US" sz="1600" b="1" dirty="0">
              <a:highlight>
                <a:srgbClr val="FF0000"/>
              </a:highlight>
              <a:cs typeface="Calibri"/>
            </a:endParaRPr>
          </a:p>
          <a:p>
            <a:r>
              <a:rPr lang="en-US" sz="1600" b="1" dirty="0" err="1">
                <a:highlight>
                  <a:srgbClr val="FFFF00"/>
                </a:highlight>
              </a:rPr>
              <a:t>Resolución</a:t>
            </a:r>
            <a:r>
              <a:rPr lang="en-US" sz="1600" b="1" dirty="0">
                <a:highlight>
                  <a:srgbClr val="FFFF00"/>
                </a:highlight>
              </a:rPr>
              <a:t> 638 de 2007</a:t>
            </a:r>
            <a:r>
              <a:rPr lang="en-US" sz="1600" dirty="0">
                <a:highlight>
                  <a:srgbClr val="FFFF00"/>
                </a:highlight>
              </a:rPr>
              <a:t> “</a:t>
            </a:r>
            <a:r>
              <a:rPr lang="en-US" sz="1600" dirty="0" err="1">
                <a:highlight>
                  <a:srgbClr val="FFFF00"/>
                </a:highlight>
              </a:rPr>
              <a:t>Por</a:t>
            </a:r>
            <a:r>
              <a:rPr lang="en-US" sz="1600" dirty="0">
                <a:highlight>
                  <a:srgbClr val="FFFF00"/>
                </a:highlight>
              </a:rPr>
              <a:t> </a:t>
            </a:r>
            <a:r>
              <a:rPr lang="en-US" sz="1600" dirty="0" err="1">
                <a:highlight>
                  <a:srgbClr val="FFFF00"/>
                </a:highlight>
              </a:rPr>
              <a:t>medio</a:t>
            </a:r>
            <a:r>
              <a:rPr lang="en-US" sz="1600" dirty="0">
                <a:highlight>
                  <a:srgbClr val="FFFF00"/>
                </a:highlight>
              </a:rPr>
              <a:t> de la </a:t>
            </a:r>
            <a:r>
              <a:rPr lang="en-US" sz="1600" dirty="0" err="1">
                <a:highlight>
                  <a:srgbClr val="FFFF00"/>
                </a:highlight>
              </a:rPr>
              <a:t>cual</a:t>
            </a:r>
            <a:r>
              <a:rPr lang="en-US" sz="1600" dirty="0">
                <a:highlight>
                  <a:srgbClr val="FFFF00"/>
                </a:highlight>
              </a:rPr>
              <a:t> se </a:t>
            </a:r>
            <a:r>
              <a:rPr lang="en-US" sz="1600" dirty="0" err="1">
                <a:highlight>
                  <a:srgbClr val="FFFF00"/>
                </a:highlight>
              </a:rPr>
              <a:t>modifica</a:t>
            </a:r>
            <a:r>
              <a:rPr lang="en-US" sz="1600" dirty="0">
                <a:highlight>
                  <a:srgbClr val="FFFF00"/>
                </a:highlight>
              </a:rPr>
              <a:t> el </a:t>
            </a:r>
            <a:r>
              <a:rPr lang="en-US" sz="1600" dirty="0" err="1">
                <a:highlight>
                  <a:srgbClr val="FFFF00"/>
                </a:highlight>
              </a:rPr>
              <a:t>artículo</a:t>
            </a:r>
            <a:r>
              <a:rPr lang="en-US" sz="1600" dirty="0">
                <a:highlight>
                  <a:srgbClr val="FFFF00"/>
                </a:highlight>
              </a:rPr>
              <a:t> 4° y </a:t>
            </a:r>
            <a:r>
              <a:rPr lang="en-US" sz="1600" dirty="0" err="1">
                <a:highlight>
                  <a:srgbClr val="FFFF00"/>
                </a:highlight>
              </a:rPr>
              <a:t>anexos</a:t>
            </a:r>
            <a:r>
              <a:rPr lang="en-US" sz="1600" dirty="0">
                <a:highlight>
                  <a:srgbClr val="FFFF00"/>
                </a:highlight>
              </a:rPr>
              <a:t> 1, 2 y 3 y se </a:t>
            </a:r>
            <a:r>
              <a:rPr lang="en-US" sz="1600" dirty="0" err="1">
                <a:highlight>
                  <a:srgbClr val="FFFF00"/>
                </a:highlight>
              </a:rPr>
              <a:t>adicionan</a:t>
            </a:r>
            <a:r>
              <a:rPr lang="en-US" sz="1600" dirty="0">
                <a:highlight>
                  <a:srgbClr val="FFFF00"/>
                </a:highlight>
              </a:rPr>
              <a:t> dos </a:t>
            </a:r>
            <a:r>
              <a:rPr lang="en-US" sz="1600" dirty="0" err="1">
                <a:highlight>
                  <a:srgbClr val="FFFF00"/>
                </a:highlight>
              </a:rPr>
              <a:t>artículos</a:t>
            </a:r>
            <a:r>
              <a:rPr lang="en-US" sz="1600" dirty="0">
                <a:highlight>
                  <a:srgbClr val="FFFF00"/>
                </a:highlight>
              </a:rPr>
              <a:t> a la </a:t>
            </a:r>
            <a:r>
              <a:rPr lang="en-US" sz="1600" dirty="0" err="1">
                <a:highlight>
                  <a:srgbClr val="FFFF00"/>
                </a:highlight>
              </a:rPr>
              <a:t>Resolución</a:t>
            </a:r>
            <a:r>
              <a:rPr lang="en-US" sz="1600" dirty="0">
                <a:highlight>
                  <a:srgbClr val="FFFF00"/>
                </a:highlight>
              </a:rPr>
              <a:t> UPME </a:t>
            </a:r>
            <a:r>
              <a:rPr lang="en-US" sz="1600" dirty="0" err="1">
                <a:highlight>
                  <a:srgbClr val="FFFF00"/>
                </a:highlight>
              </a:rPr>
              <a:t>número</a:t>
            </a:r>
            <a:r>
              <a:rPr lang="en-US" sz="1600" dirty="0">
                <a:highlight>
                  <a:srgbClr val="FFFF00"/>
                </a:highlight>
              </a:rPr>
              <a:t> 0520 del 9 de </a:t>
            </a:r>
            <a:r>
              <a:rPr lang="en-US" sz="1600" dirty="0" err="1">
                <a:highlight>
                  <a:srgbClr val="FFFF00"/>
                </a:highlight>
              </a:rPr>
              <a:t>octubre</a:t>
            </a:r>
            <a:r>
              <a:rPr lang="en-US" sz="1600" dirty="0">
                <a:highlight>
                  <a:srgbClr val="FFFF00"/>
                </a:highlight>
              </a:rPr>
              <a:t> de 2007 </a:t>
            </a:r>
            <a:r>
              <a:rPr lang="en-US" sz="1600" dirty="0" err="1">
                <a:highlight>
                  <a:srgbClr val="FFFF00"/>
                </a:highlight>
              </a:rPr>
              <a:t>que</a:t>
            </a:r>
            <a:r>
              <a:rPr lang="en-US" sz="1600" dirty="0">
                <a:highlight>
                  <a:srgbClr val="FFFF00"/>
                </a:highlight>
              </a:rPr>
              <a:t> </a:t>
            </a:r>
            <a:r>
              <a:rPr lang="en-US" sz="1600" dirty="0" err="1">
                <a:highlight>
                  <a:srgbClr val="FFFF00"/>
                </a:highlight>
              </a:rPr>
              <a:t>estableció</a:t>
            </a:r>
            <a:r>
              <a:rPr lang="en-US" sz="1600" dirty="0">
                <a:highlight>
                  <a:srgbClr val="FFFF00"/>
                </a:highlight>
              </a:rPr>
              <a:t> lo </a:t>
            </a:r>
            <a:r>
              <a:rPr lang="en-US" sz="1600" dirty="0" err="1">
                <a:highlight>
                  <a:srgbClr val="FFFF00"/>
                </a:highlight>
              </a:rPr>
              <a:t>relacionado</a:t>
            </a:r>
            <a:r>
              <a:rPr lang="en-US" sz="1600" dirty="0">
                <a:highlight>
                  <a:srgbClr val="FFFF00"/>
                </a:highlight>
              </a:rPr>
              <a:t> con el </a:t>
            </a:r>
            <a:r>
              <a:rPr lang="en-US" sz="1600" dirty="0" err="1">
                <a:highlight>
                  <a:srgbClr val="FFFF00"/>
                </a:highlight>
              </a:rPr>
              <a:t>Registro</a:t>
            </a:r>
            <a:r>
              <a:rPr lang="en-US" sz="1600" dirty="0">
                <a:highlight>
                  <a:srgbClr val="FFFF00"/>
                </a:highlight>
              </a:rPr>
              <a:t> de </a:t>
            </a:r>
            <a:r>
              <a:rPr lang="en-US" sz="1600" dirty="0" err="1">
                <a:highlight>
                  <a:srgbClr val="FFFF00"/>
                </a:highlight>
              </a:rPr>
              <a:t>Proyectos</a:t>
            </a:r>
            <a:r>
              <a:rPr lang="en-US" sz="1600" dirty="0">
                <a:highlight>
                  <a:srgbClr val="FFFF00"/>
                </a:highlight>
              </a:rPr>
              <a:t> de </a:t>
            </a:r>
            <a:r>
              <a:rPr lang="en-US" sz="1600" dirty="0" err="1">
                <a:highlight>
                  <a:srgbClr val="FFFF00"/>
                </a:highlight>
              </a:rPr>
              <a:t>Generación</a:t>
            </a:r>
            <a:r>
              <a:rPr lang="en-US" sz="1600" dirty="0">
                <a:highlight>
                  <a:srgbClr val="FFFF00"/>
                </a:highlight>
              </a:rPr>
              <a:t> y la forma </a:t>
            </a:r>
            <a:r>
              <a:rPr lang="en-US" sz="1600" dirty="0" err="1">
                <a:highlight>
                  <a:srgbClr val="FFFF00"/>
                </a:highlight>
              </a:rPr>
              <a:t>como</a:t>
            </a:r>
            <a:r>
              <a:rPr lang="en-US" sz="1600" dirty="0">
                <a:highlight>
                  <a:srgbClr val="FFFF00"/>
                </a:highlight>
              </a:rPr>
              <a:t> </a:t>
            </a:r>
            <a:r>
              <a:rPr lang="en-US" sz="1600" dirty="0" err="1">
                <a:highlight>
                  <a:srgbClr val="FFFF00"/>
                </a:highlight>
              </a:rPr>
              <a:t>deben</a:t>
            </a:r>
            <a:r>
              <a:rPr lang="en-US" sz="1600" dirty="0">
                <a:highlight>
                  <a:srgbClr val="FFFF00"/>
                </a:highlight>
              </a:rPr>
              <a:t> ser </a:t>
            </a:r>
            <a:r>
              <a:rPr lang="en-US" sz="1600" dirty="0" err="1">
                <a:highlight>
                  <a:srgbClr val="FFFF00"/>
                </a:highlight>
              </a:rPr>
              <a:t>registrados</a:t>
            </a:r>
            <a:r>
              <a:rPr lang="en-US" sz="1600" dirty="0">
                <a:highlight>
                  <a:srgbClr val="FFFF00"/>
                </a:highlight>
              </a:rPr>
              <a:t> los </a:t>
            </a:r>
            <a:r>
              <a:rPr lang="en-US" sz="1600" dirty="0" err="1">
                <a:highlight>
                  <a:srgbClr val="FFFF00"/>
                </a:highlight>
              </a:rPr>
              <a:t>proyectos</a:t>
            </a:r>
            <a:r>
              <a:rPr lang="en-US" sz="1600" dirty="0">
                <a:highlight>
                  <a:srgbClr val="FFFF00"/>
                </a:highlight>
              </a:rPr>
              <a:t> de </a:t>
            </a:r>
            <a:r>
              <a:rPr lang="en-US" sz="1600" dirty="0" err="1">
                <a:highlight>
                  <a:srgbClr val="FFFF00"/>
                </a:highlight>
              </a:rPr>
              <a:t>generación</a:t>
            </a:r>
            <a:r>
              <a:rPr lang="en-US" sz="1600" dirty="0">
                <a:highlight>
                  <a:srgbClr val="FFFF00"/>
                </a:highlight>
              </a:rPr>
              <a:t> y </a:t>
            </a:r>
            <a:r>
              <a:rPr lang="en-US" sz="1600" dirty="0" err="1">
                <a:highlight>
                  <a:srgbClr val="FFFF00"/>
                </a:highlight>
              </a:rPr>
              <a:t>cogeneración</a:t>
            </a:r>
            <a:r>
              <a:rPr lang="en-US" sz="1600" dirty="0">
                <a:highlight>
                  <a:srgbClr val="FFFF00"/>
                </a:highlight>
              </a:rPr>
              <a:t> de </a:t>
            </a:r>
            <a:r>
              <a:rPr lang="en-US" sz="1600" dirty="0" err="1">
                <a:highlight>
                  <a:srgbClr val="FFFF00"/>
                </a:highlight>
              </a:rPr>
              <a:t>energía</a:t>
            </a:r>
            <a:r>
              <a:rPr lang="en-US" sz="1600" dirty="0">
                <a:highlight>
                  <a:srgbClr val="FFFF00"/>
                </a:highlight>
              </a:rPr>
              <a:t> </a:t>
            </a:r>
            <a:r>
              <a:rPr lang="en-US" sz="1600" dirty="0" err="1">
                <a:highlight>
                  <a:srgbClr val="FFFF00"/>
                </a:highlight>
              </a:rPr>
              <a:t>eléctrica</a:t>
            </a:r>
            <a:r>
              <a:rPr lang="en-US" sz="1600" dirty="0">
                <a:highlight>
                  <a:srgbClr val="FFFF00"/>
                </a:highlight>
              </a:rPr>
              <a:t> a </a:t>
            </a:r>
            <a:r>
              <a:rPr lang="en-US" sz="1600" dirty="0" err="1">
                <a:highlight>
                  <a:srgbClr val="FFFF00"/>
                </a:highlight>
              </a:rPr>
              <a:t>operar</a:t>
            </a:r>
            <a:r>
              <a:rPr lang="en-US" sz="1600" dirty="0">
                <a:highlight>
                  <a:srgbClr val="FFFF00"/>
                </a:highlight>
              </a:rPr>
              <a:t> en el Sistema </a:t>
            </a:r>
            <a:r>
              <a:rPr lang="en-US" sz="1600" dirty="0" err="1">
                <a:highlight>
                  <a:srgbClr val="FFFF00"/>
                </a:highlight>
              </a:rPr>
              <a:t>Interconectado</a:t>
            </a:r>
            <a:r>
              <a:rPr lang="en-US" sz="1600" dirty="0">
                <a:highlight>
                  <a:srgbClr val="FFFF00"/>
                </a:highlight>
              </a:rPr>
              <a:t> </a:t>
            </a:r>
            <a:r>
              <a:rPr lang="en-US" sz="1600" dirty="0" err="1">
                <a:highlight>
                  <a:srgbClr val="FFFF00"/>
                </a:highlight>
              </a:rPr>
              <a:t>Nacional</a:t>
            </a:r>
            <a:r>
              <a:rPr lang="en-US" sz="1600" dirty="0">
                <a:highlight>
                  <a:srgbClr val="FFFF00"/>
                </a:highlight>
              </a:rPr>
              <a:t>.” </a:t>
            </a:r>
            <a:endParaRPr lang="en-US" sz="1600" dirty="0">
              <a:highlight>
                <a:srgbClr val="FFFF00"/>
              </a:highlight>
              <a:cs typeface="Calibri"/>
            </a:endParaRPr>
          </a:p>
          <a:p>
            <a:r>
              <a:rPr lang="en-US" sz="1600" b="1" dirty="0" err="1">
                <a:highlight>
                  <a:srgbClr val="FFFF00"/>
                </a:highlight>
              </a:rPr>
              <a:t>Resolución</a:t>
            </a:r>
            <a:r>
              <a:rPr lang="en-US" sz="1600" b="1" dirty="0">
                <a:highlight>
                  <a:srgbClr val="FFFF00"/>
                </a:highlight>
              </a:rPr>
              <a:t> 143 de 2016 de la UPME</a:t>
            </a:r>
            <a:r>
              <a:rPr lang="en-US" sz="1600" dirty="0">
                <a:highlight>
                  <a:srgbClr val="FFFF00"/>
                </a:highlight>
              </a:rPr>
              <a:t>-</a:t>
            </a:r>
            <a:r>
              <a:rPr lang="en-US" sz="1600" dirty="0" err="1">
                <a:highlight>
                  <a:srgbClr val="FFFF00"/>
                </a:highlight>
              </a:rPr>
              <a:t>Registro</a:t>
            </a:r>
            <a:r>
              <a:rPr lang="en-US" sz="1600" dirty="0">
                <a:highlight>
                  <a:srgbClr val="FFFF00"/>
                </a:highlight>
              </a:rPr>
              <a:t> de </a:t>
            </a:r>
            <a:r>
              <a:rPr lang="en-US" sz="1600" dirty="0" err="1">
                <a:highlight>
                  <a:srgbClr val="FFFF00"/>
                </a:highlight>
              </a:rPr>
              <a:t>proyectos</a:t>
            </a:r>
            <a:r>
              <a:rPr lang="en-US" sz="1600" dirty="0">
                <a:highlight>
                  <a:srgbClr val="FFFF00"/>
                </a:highlight>
              </a:rPr>
              <a:t> </a:t>
            </a:r>
            <a:endParaRPr lang="en-US" sz="1600" dirty="0">
              <a:highlight>
                <a:srgbClr val="FFFF00"/>
              </a:highlight>
              <a:cs typeface="Calibri"/>
            </a:endParaRPr>
          </a:p>
          <a:p>
            <a:r>
              <a:rPr lang="en-US" sz="1600" b="1" dirty="0" err="1">
                <a:highlight>
                  <a:srgbClr val="FFFF00"/>
                </a:highlight>
              </a:rPr>
              <a:t>Resolución</a:t>
            </a:r>
            <a:r>
              <a:rPr lang="en-US" sz="1600" b="1" dirty="0">
                <a:highlight>
                  <a:srgbClr val="FFFF00"/>
                </a:highlight>
              </a:rPr>
              <a:t> 045 de 2016 de la UPME</a:t>
            </a:r>
            <a:r>
              <a:rPr lang="en-US" sz="1600" dirty="0">
                <a:highlight>
                  <a:srgbClr val="FFFF00"/>
                </a:highlight>
              </a:rPr>
              <a:t> “</a:t>
            </a:r>
            <a:r>
              <a:rPr lang="en-US" sz="1600" dirty="0" err="1">
                <a:highlight>
                  <a:srgbClr val="FFFF00"/>
                </a:highlight>
              </a:rPr>
              <a:t>Por</a:t>
            </a:r>
            <a:r>
              <a:rPr lang="en-US" sz="1600" dirty="0">
                <a:highlight>
                  <a:srgbClr val="FFFF00"/>
                </a:highlight>
              </a:rPr>
              <a:t> la </a:t>
            </a:r>
            <a:r>
              <a:rPr lang="en-US" sz="1600" dirty="0" err="1">
                <a:highlight>
                  <a:srgbClr val="FFFF00"/>
                </a:highlight>
              </a:rPr>
              <a:t>cual</a:t>
            </a:r>
            <a:r>
              <a:rPr lang="en-US" sz="1600" dirty="0">
                <a:highlight>
                  <a:srgbClr val="FFFF00"/>
                </a:highlight>
              </a:rPr>
              <a:t> se </a:t>
            </a:r>
            <a:r>
              <a:rPr lang="en-US" sz="1600" dirty="0" err="1">
                <a:highlight>
                  <a:srgbClr val="FFFF00"/>
                </a:highlight>
              </a:rPr>
              <a:t>establecen</a:t>
            </a:r>
            <a:r>
              <a:rPr lang="en-US" sz="1600" dirty="0">
                <a:highlight>
                  <a:srgbClr val="FFFF00"/>
                </a:highlight>
              </a:rPr>
              <a:t> los </a:t>
            </a:r>
            <a:r>
              <a:rPr lang="en-US" sz="1600" dirty="0" err="1">
                <a:highlight>
                  <a:srgbClr val="FFFF00"/>
                </a:highlight>
              </a:rPr>
              <a:t>procedimientos</a:t>
            </a:r>
            <a:r>
              <a:rPr lang="en-US" sz="1600" dirty="0">
                <a:highlight>
                  <a:srgbClr val="FFFF00"/>
                </a:highlight>
              </a:rPr>
              <a:t> y </a:t>
            </a:r>
            <a:r>
              <a:rPr lang="en-US" sz="1600" dirty="0" err="1">
                <a:highlight>
                  <a:srgbClr val="FFFF00"/>
                </a:highlight>
              </a:rPr>
              <a:t>requisitos</a:t>
            </a:r>
            <a:r>
              <a:rPr lang="en-US" sz="1600" dirty="0">
                <a:highlight>
                  <a:srgbClr val="FFFF00"/>
                </a:highlight>
              </a:rPr>
              <a:t> para </a:t>
            </a:r>
            <a:r>
              <a:rPr lang="en-US" sz="1600" dirty="0" err="1">
                <a:highlight>
                  <a:srgbClr val="FFFF00"/>
                </a:highlight>
              </a:rPr>
              <a:t>emitir</a:t>
            </a:r>
            <a:r>
              <a:rPr lang="en-US" sz="1600" dirty="0">
                <a:highlight>
                  <a:srgbClr val="FFFF00"/>
                </a:highlight>
              </a:rPr>
              <a:t> la </a:t>
            </a:r>
            <a:r>
              <a:rPr lang="en-US" sz="1600" dirty="0" err="1">
                <a:highlight>
                  <a:srgbClr val="FFFF00"/>
                </a:highlight>
              </a:rPr>
              <a:t>certificación</a:t>
            </a:r>
            <a:r>
              <a:rPr lang="en-US" sz="1600" dirty="0">
                <a:highlight>
                  <a:srgbClr val="FFFF00"/>
                </a:highlight>
              </a:rPr>
              <a:t> y </a:t>
            </a:r>
            <a:r>
              <a:rPr lang="en-US" sz="1600" dirty="0" err="1">
                <a:highlight>
                  <a:srgbClr val="FFFF00"/>
                </a:highlight>
              </a:rPr>
              <a:t>avalar</a:t>
            </a:r>
            <a:r>
              <a:rPr lang="en-US" sz="1600" dirty="0">
                <a:highlight>
                  <a:srgbClr val="FFFF00"/>
                </a:highlight>
              </a:rPr>
              <a:t> los </a:t>
            </a:r>
            <a:r>
              <a:rPr lang="en-US" sz="1600" dirty="0" err="1">
                <a:highlight>
                  <a:srgbClr val="FFFF00"/>
                </a:highlight>
              </a:rPr>
              <a:t>Proyectos</a:t>
            </a:r>
            <a:r>
              <a:rPr lang="en-US" sz="1600" dirty="0">
                <a:highlight>
                  <a:srgbClr val="FFFF00"/>
                </a:highlight>
              </a:rPr>
              <a:t> de Fuentes No </a:t>
            </a:r>
            <a:r>
              <a:rPr lang="en-US" sz="1600" dirty="0" err="1">
                <a:highlight>
                  <a:srgbClr val="FFFF00"/>
                </a:highlight>
              </a:rPr>
              <a:t>Convencionales</a:t>
            </a:r>
            <a:r>
              <a:rPr lang="en-US" sz="1600" dirty="0">
                <a:highlight>
                  <a:srgbClr val="FFFF00"/>
                </a:highlight>
              </a:rPr>
              <a:t> de </a:t>
            </a:r>
            <a:r>
              <a:rPr lang="en-US" sz="1600" dirty="0" err="1">
                <a:highlight>
                  <a:srgbClr val="FFFF00"/>
                </a:highlight>
              </a:rPr>
              <a:t>Energía</a:t>
            </a:r>
            <a:r>
              <a:rPr lang="en-US" sz="1600" dirty="0">
                <a:highlight>
                  <a:srgbClr val="FFFF00"/>
                </a:highlight>
              </a:rPr>
              <a:t> (FNCE), con </a:t>
            </a:r>
            <a:r>
              <a:rPr lang="en-US" sz="1600" dirty="0" err="1">
                <a:highlight>
                  <a:srgbClr val="FFFF00"/>
                </a:highlight>
              </a:rPr>
              <a:t>miras</a:t>
            </a:r>
            <a:r>
              <a:rPr lang="en-US" sz="1600" dirty="0">
                <a:highlight>
                  <a:srgbClr val="FFFF00"/>
                </a:highlight>
              </a:rPr>
              <a:t> a </a:t>
            </a:r>
            <a:r>
              <a:rPr lang="en-US" sz="1600" dirty="0" err="1">
                <a:highlight>
                  <a:srgbClr val="FFFF00"/>
                </a:highlight>
              </a:rPr>
              <a:t>obtener</a:t>
            </a:r>
            <a:r>
              <a:rPr lang="en-US" sz="1600" dirty="0">
                <a:highlight>
                  <a:srgbClr val="FFFF00"/>
                </a:highlight>
              </a:rPr>
              <a:t> el </a:t>
            </a:r>
            <a:r>
              <a:rPr lang="en-US" sz="1600" dirty="0" err="1">
                <a:highlight>
                  <a:srgbClr val="FFFF00"/>
                </a:highlight>
              </a:rPr>
              <a:t>beneficio</a:t>
            </a:r>
            <a:r>
              <a:rPr lang="en-US" sz="1600" dirty="0">
                <a:highlight>
                  <a:srgbClr val="FFFF00"/>
                </a:highlight>
              </a:rPr>
              <a:t> de la </a:t>
            </a:r>
            <a:r>
              <a:rPr lang="en-US" sz="1600" dirty="0" err="1">
                <a:highlight>
                  <a:srgbClr val="FFFF00"/>
                </a:highlight>
              </a:rPr>
              <a:t>exclusión</a:t>
            </a:r>
            <a:r>
              <a:rPr lang="en-US" sz="1600" dirty="0">
                <a:highlight>
                  <a:srgbClr val="FFFF00"/>
                </a:highlight>
              </a:rPr>
              <a:t> del IVA y la </a:t>
            </a:r>
            <a:r>
              <a:rPr lang="en-US" sz="1600" dirty="0" err="1">
                <a:highlight>
                  <a:srgbClr val="FFFF00"/>
                </a:highlight>
              </a:rPr>
              <a:t>exención</a:t>
            </a:r>
            <a:r>
              <a:rPr lang="en-US" sz="1600" dirty="0">
                <a:highlight>
                  <a:srgbClr val="FFFF00"/>
                </a:highlight>
              </a:rPr>
              <a:t> de gravamen </a:t>
            </a:r>
            <a:r>
              <a:rPr lang="en-US" sz="1600" dirty="0" err="1">
                <a:highlight>
                  <a:srgbClr val="FFFF00"/>
                </a:highlight>
              </a:rPr>
              <a:t>arancelario</a:t>
            </a:r>
            <a:r>
              <a:rPr lang="en-US" sz="1600" dirty="0">
                <a:highlight>
                  <a:srgbClr val="FFFF00"/>
                </a:highlight>
              </a:rPr>
              <a:t> de </a:t>
            </a:r>
            <a:r>
              <a:rPr lang="en-US" sz="1600" dirty="0" err="1">
                <a:highlight>
                  <a:srgbClr val="FFFF00"/>
                </a:highlight>
              </a:rPr>
              <a:t>que</a:t>
            </a:r>
            <a:r>
              <a:rPr lang="en-US" sz="1600" dirty="0">
                <a:highlight>
                  <a:srgbClr val="FFFF00"/>
                </a:highlight>
              </a:rPr>
              <a:t> </a:t>
            </a:r>
            <a:r>
              <a:rPr lang="en-US" sz="1600" dirty="0" err="1">
                <a:highlight>
                  <a:srgbClr val="FFFF00"/>
                </a:highlight>
              </a:rPr>
              <a:t>tratan</a:t>
            </a:r>
            <a:r>
              <a:rPr lang="en-US" sz="1600" dirty="0">
                <a:highlight>
                  <a:srgbClr val="FFFF00"/>
                </a:highlight>
              </a:rPr>
              <a:t> los </a:t>
            </a:r>
            <a:r>
              <a:rPr lang="en-US" sz="1600" dirty="0" err="1">
                <a:highlight>
                  <a:srgbClr val="FFFF00"/>
                </a:highlight>
              </a:rPr>
              <a:t>artículos</a:t>
            </a:r>
            <a:r>
              <a:rPr lang="en-US" sz="1600" dirty="0">
                <a:highlight>
                  <a:srgbClr val="FFFF00"/>
                </a:highlight>
              </a:rPr>
              <a:t> 12 y 13 de la Ley 1715 de 2014, y se </a:t>
            </a:r>
            <a:r>
              <a:rPr lang="en-US" sz="1600" dirty="0" err="1">
                <a:highlight>
                  <a:srgbClr val="FFFF00"/>
                </a:highlight>
              </a:rPr>
              <a:t>toman</a:t>
            </a:r>
            <a:r>
              <a:rPr lang="en-US" sz="1600" dirty="0">
                <a:highlight>
                  <a:srgbClr val="FFFF00"/>
                </a:highlight>
              </a:rPr>
              <a:t> </a:t>
            </a:r>
            <a:r>
              <a:rPr lang="en-US" sz="1600" dirty="0" err="1">
                <a:highlight>
                  <a:srgbClr val="FFFF00"/>
                </a:highlight>
              </a:rPr>
              <a:t>otras</a:t>
            </a:r>
            <a:r>
              <a:rPr lang="en-US" sz="1600" dirty="0">
                <a:highlight>
                  <a:srgbClr val="FFFF00"/>
                </a:highlight>
              </a:rPr>
              <a:t> </a:t>
            </a:r>
            <a:r>
              <a:rPr lang="en-US" sz="1600" dirty="0" err="1">
                <a:highlight>
                  <a:srgbClr val="FFFF00"/>
                </a:highlight>
              </a:rPr>
              <a:t>determinaciones</a:t>
            </a:r>
            <a:r>
              <a:rPr lang="en-US" sz="1600" dirty="0">
                <a:highlight>
                  <a:srgbClr val="FFFF00"/>
                </a:highlight>
              </a:rPr>
              <a:t>” </a:t>
            </a:r>
            <a:endParaRPr lang="en-US" sz="1600" dirty="0">
              <a:highlight>
                <a:srgbClr val="FFFF00"/>
              </a:highlight>
              <a:cs typeface="Calibri"/>
            </a:endParaRPr>
          </a:p>
          <a:p>
            <a:r>
              <a:rPr lang="en-US" sz="1600" b="1" dirty="0" err="1">
                <a:highlight>
                  <a:srgbClr val="FFFF00"/>
                </a:highlight>
              </a:rPr>
              <a:t>Resolución</a:t>
            </a:r>
            <a:r>
              <a:rPr lang="en-US" sz="1600" b="1" dirty="0">
                <a:highlight>
                  <a:srgbClr val="FFFF00"/>
                </a:highlight>
              </a:rPr>
              <a:t> 1283 de 2016 del Min </a:t>
            </a:r>
            <a:r>
              <a:rPr lang="en-US" sz="1600" b="1" dirty="0" err="1">
                <a:highlight>
                  <a:srgbClr val="FFFF00"/>
                </a:highlight>
              </a:rPr>
              <a:t>Ambiente</a:t>
            </a:r>
            <a:r>
              <a:rPr lang="en-US" sz="1600" dirty="0">
                <a:highlight>
                  <a:srgbClr val="FFFF00"/>
                </a:highlight>
              </a:rPr>
              <a:t> "</a:t>
            </a:r>
            <a:r>
              <a:rPr lang="en-US" sz="1600" dirty="0" err="1">
                <a:highlight>
                  <a:srgbClr val="FFFF00"/>
                </a:highlight>
              </a:rPr>
              <a:t>Por</a:t>
            </a:r>
            <a:r>
              <a:rPr lang="en-US" sz="1600" dirty="0">
                <a:highlight>
                  <a:srgbClr val="FFFF00"/>
                </a:highlight>
              </a:rPr>
              <a:t> la </a:t>
            </a:r>
            <a:r>
              <a:rPr lang="en-US" sz="1600" dirty="0" err="1">
                <a:highlight>
                  <a:srgbClr val="FFFF00"/>
                </a:highlight>
              </a:rPr>
              <a:t>cual</a:t>
            </a:r>
            <a:r>
              <a:rPr lang="en-US" sz="1600" dirty="0">
                <a:highlight>
                  <a:srgbClr val="FFFF00"/>
                </a:highlight>
              </a:rPr>
              <a:t> se </a:t>
            </a:r>
            <a:r>
              <a:rPr lang="en-US" sz="1600" dirty="0" err="1">
                <a:highlight>
                  <a:srgbClr val="FFFF00"/>
                </a:highlight>
              </a:rPr>
              <a:t>establece</a:t>
            </a:r>
            <a:r>
              <a:rPr lang="en-US" sz="1600" dirty="0">
                <a:highlight>
                  <a:srgbClr val="FFFF00"/>
                </a:highlight>
              </a:rPr>
              <a:t> el </a:t>
            </a:r>
            <a:r>
              <a:rPr lang="en-US" sz="1600" dirty="0" err="1">
                <a:highlight>
                  <a:srgbClr val="FFFF00"/>
                </a:highlight>
              </a:rPr>
              <a:t>procedimiento</a:t>
            </a:r>
            <a:r>
              <a:rPr lang="en-US" sz="1600" dirty="0">
                <a:highlight>
                  <a:srgbClr val="FFFF00"/>
                </a:highlight>
              </a:rPr>
              <a:t> y </a:t>
            </a:r>
            <a:r>
              <a:rPr lang="en-US" sz="1600" dirty="0" err="1">
                <a:highlight>
                  <a:srgbClr val="FFFF00"/>
                </a:highlight>
              </a:rPr>
              <a:t>requisitos</a:t>
            </a:r>
            <a:r>
              <a:rPr lang="en-US" sz="1600" dirty="0">
                <a:highlight>
                  <a:srgbClr val="FFFF00"/>
                </a:highlight>
              </a:rPr>
              <a:t> para la </a:t>
            </a:r>
            <a:r>
              <a:rPr lang="en-US" sz="1600" dirty="0" err="1">
                <a:highlight>
                  <a:srgbClr val="FFFF00"/>
                </a:highlight>
              </a:rPr>
              <a:t>expedición</a:t>
            </a:r>
            <a:r>
              <a:rPr lang="en-US" sz="1600" dirty="0">
                <a:highlight>
                  <a:srgbClr val="FFFF00"/>
                </a:highlight>
              </a:rPr>
              <a:t> de la </a:t>
            </a:r>
            <a:r>
              <a:rPr lang="en-US" sz="1600" dirty="0" err="1">
                <a:highlight>
                  <a:srgbClr val="FFFF00"/>
                </a:highlight>
              </a:rPr>
              <a:t>certificación</a:t>
            </a:r>
            <a:r>
              <a:rPr lang="en-US" sz="1600" dirty="0">
                <a:highlight>
                  <a:srgbClr val="FFFF00"/>
                </a:highlight>
              </a:rPr>
              <a:t> de </a:t>
            </a:r>
            <a:r>
              <a:rPr lang="en-US" sz="1600" dirty="0" err="1">
                <a:highlight>
                  <a:srgbClr val="FFFF00"/>
                </a:highlight>
              </a:rPr>
              <a:t>beneficio</a:t>
            </a:r>
            <a:r>
              <a:rPr lang="en-US" sz="1600" dirty="0">
                <a:highlight>
                  <a:srgbClr val="FFFF00"/>
                </a:highlight>
              </a:rPr>
              <a:t> </a:t>
            </a:r>
            <a:r>
              <a:rPr lang="en-US" sz="1600" dirty="0" err="1">
                <a:highlight>
                  <a:srgbClr val="FFFF00"/>
                </a:highlight>
              </a:rPr>
              <a:t>ambiental</a:t>
            </a:r>
            <a:r>
              <a:rPr lang="en-US" sz="1600" dirty="0">
                <a:highlight>
                  <a:srgbClr val="FFFF00"/>
                </a:highlight>
              </a:rPr>
              <a:t> </a:t>
            </a:r>
            <a:r>
              <a:rPr lang="en-US" sz="1600" dirty="0" err="1">
                <a:highlight>
                  <a:srgbClr val="FFFF00"/>
                </a:highlight>
              </a:rPr>
              <a:t>por</a:t>
            </a:r>
            <a:r>
              <a:rPr lang="en-US" sz="1600" dirty="0">
                <a:highlight>
                  <a:srgbClr val="FFFF00"/>
                </a:highlight>
              </a:rPr>
              <a:t> </a:t>
            </a:r>
            <a:r>
              <a:rPr lang="en-US" sz="1600" dirty="0" err="1">
                <a:highlight>
                  <a:srgbClr val="FFFF00"/>
                </a:highlight>
              </a:rPr>
              <a:t>nuevas</a:t>
            </a:r>
            <a:r>
              <a:rPr lang="en-US" sz="1600" dirty="0">
                <a:highlight>
                  <a:srgbClr val="FFFF00"/>
                </a:highlight>
              </a:rPr>
              <a:t> </a:t>
            </a:r>
            <a:r>
              <a:rPr lang="en-US" sz="1600" dirty="0" err="1">
                <a:highlight>
                  <a:srgbClr val="FFFF00"/>
                </a:highlight>
              </a:rPr>
              <a:t>inversiones</a:t>
            </a:r>
            <a:r>
              <a:rPr lang="en-US" sz="1600" dirty="0">
                <a:highlight>
                  <a:srgbClr val="FFFF00"/>
                </a:highlight>
              </a:rPr>
              <a:t> en </a:t>
            </a:r>
            <a:r>
              <a:rPr lang="en-US" sz="1600" dirty="0" err="1">
                <a:highlight>
                  <a:srgbClr val="FFFF00"/>
                </a:highlight>
              </a:rPr>
              <a:t>proyectos</a:t>
            </a:r>
            <a:r>
              <a:rPr lang="en-US" sz="1600" dirty="0">
                <a:highlight>
                  <a:srgbClr val="FFFF00"/>
                </a:highlight>
              </a:rPr>
              <a:t> de </a:t>
            </a:r>
            <a:r>
              <a:rPr lang="en-US" sz="1600" dirty="0" err="1">
                <a:highlight>
                  <a:srgbClr val="FFFF00"/>
                </a:highlight>
              </a:rPr>
              <a:t>fuentes</a:t>
            </a:r>
            <a:r>
              <a:rPr lang="en-US" sz="1600" dirty="0">
                <a:highlight>
                  <a:srgbClr val="FFFF00"/>
                </a:highlight>
              </a:rPr>
              <a:t> no </a:t>
            </a:r>
            <a:r>
              <a:rPr lang="en-US" sz="1600" dirty="0" err="1">
                <a:highlight>
                  <a:srgbClr val="FFFF00"/>
                </a:highlight>
              </a:rPr>
              <a:t>convencionales</a:t>
            </a:r>
            <a:r>
              <a:rPr lang="en-US" sz="1600" dirty="0">
                <a:highlight>
                  <a:srgbClr val="FFFF00"/>
                </a:highlight>
              </a:rPr>
              <a:t> de </a:t>
            </a:r>
            <a:r>
              <a:rPr lang="en-US" sz="1600" dirty="0" err="1">
                <a:highlight>
                  <a:srgbClr val="FFFF00"/>
                </a:highlight>
              </a:rPr>
              <a:t>energías</a:t>
            </a:r>
            <a:r>
              <a:rPr lang="en-US" sz="1600" dirty="0">
                <a:highlight>
                  <a:srgbClr val="FFFF00"/>
                </a:highlight>
              </a:rPr>
              <a:t> </a:t>
            </a:r>
            <a:r>
              <a:rPr lang="en-US" sz="1600" dirty="0" err="1">
                <a:highlight>
                  <a:srgbClr val="FFFF00"/>
                </a:highlight>
              </a:rPr>
              <a:t>renovables</a:t>
            </a:r>
            <a:r>
              <a:rPr lang="en-US" sz="1600" dirty="0">
                <a:highlight>
                  <a:srgbClr val="FFFF00"/>
                </a:highlight>
              </a:rPr>
              <a:t> - FNCR y </a:t>
            </a:r>
            <a:r>
              <a:rPr lang="en-US" sz="1600" dirty="0" err="1">
                <a:highlight>
                  <a:srgbClr val="FFFF00"/>
                </a:highlight>
              </a:rPr>
              <a:t>gestión</a:t>
            </a:r>
            <a:r>
              <a:rPr lang="en-US" sz="1600" dirty="0">
                <a:highlight>
                  <a:srgbClr val="FFFF00"/>
                </a:highlight>
              </a:rPr>
              <a:t> </a:t>
            </a:r>
            <a:r>
              <a:rPr lang="en-US" sz="1600" dirty="0" err="1">
                <a:highlight>
                  <a:srgbClr val="FFFF00"/>
                </a:highlight>
              </a:rPr>
              <a:t>eficiente</a:t>
            </a:r>
            <a:r>
              <a:rPr lang="en-US" sz="1600" dirty="0">
                <a:highlight>
                  <a:srgbClr val="FFFF00"/>
                </a:highlight>
              </a:rPr>
              <a:t> de la </a:t>
            </a:r>
            <a:r>
              <a:rPr lang="en-US" sz="1600" dirty="0" err="1">
                <a:highlight>
                  <a:srgbClr val="FFFF00"/>
                </a:highlight>
              </a:rPr>
              <a:t>energía</a:t>
            </a:r>
            <a:r>
              <a:rPr lang="en-US" sz="1600" dirty="0">
                <a:highlight>
                  <a:srgbClr val="FFFF00"/>
                </a:highlight>
              </a:rPr>
              <a:t> para </a:t>
            </a:r>
            <a:r>
              <a:rPr lang="en-US" sz="1600" dirty="0" err="1">
                <a:highlight>
                  <a:srgbClr val="FFFF00"/>
                </a:highlight>
              </a:rPr>
              <a:t>obtener</a:t>
            </a:r>
            <a:r>
              <a:rPr lang="en-US" sz="1600" dirty="0">
                <a:highlight>
                  <a:srgbClr val="FFFF00"/>
                </a:highlight>
              </a:rPr>
              <a:t> los </a:t>
            </a:r>
            <a:r>
              <a:rPr lang="en-US" sz="1600" dirty="0" err="1">
                <a:highlight>
                  <a:srgbClr val="FFFF00"/>
                </a:highlight>
              </a:rPr>
              <a:t>beneficios</a:t>
            </a:r>
            <a:r>
              <a:rPr lang="en-US" sz="1600" dirty="0">
                <a:highlight>
                  <a:srgbClr val="FFFF00"/>
                </a:highlight>
              </a:rPr>
              <a:t> </a:t>
            </a:r>
            <a:r>
              <a:rPr lang="en-US" sz="1600" dirty="0" err="1">
                <a:highlight>
                  <a:srgbClr val="FFFF00"/>
                </a:highlight>
              </a:rPr>
              <a:t>tributarios</a:t>
            </a:r>
            <a:r>
              <a:rPr lang="en-US" sz="1600" dirty="0">
                <a:highlight>
                  <a:srgbClr val="FFFF00"/>
                </a:highlight>
              </a:rPr>
              <a:t> de </a:t>
            </a:r>
            <a:r>
              <a:rPr lang="en-US" sz="1600" dirty="0" err="1">
                <a:highlight>
                  <a:srgbClr val="FFFF00"/>
                </a:highlight>
              </a:rPr>
              <a:t>que</a:t>
            </a:r>
            <a:r>
              <a:rPr lang="en-US" sz="1600" dirty="0">
                <a:highlight>
                  <a:srgbClr val="FFFF00"/>
                </a:highlight>
              </a:rPr>
              <a:t> </a:t>
            </a:r>
            <a:r>
              <a:rPr lang="en-US" sz="1600" dirty="0" err="1">
                <a:highlight>
                  <a:srgbClr val="FFFF00"/>
                </a:highlight>
              </a:rPr>
              <a:t>tratan</a:t>
            </a:r>
            <a:r>
              <a:rPr lang="en-US" sz="1600" dirty="0">
                <a:highlight>
                  <a:srgbClr val="FFFF00"/>
                </a:highlight>
              </a:rPr>
              <a:t> los </a:t>
            </a:r>
            <a:r>
              <a:rPr lang="en-US" sz="1600" dirty="0" err="1">
                <a:highlight>
                  <a:srgbClr val="FFFF00"/>
                </a:highlight>
              </a:rPr>
              <a:t>artículos</a:t>
            </a:r>
            <a:r>
              <a:rPr lang="en-US" sz="1600" dirty="0">
                <a:highlight>
                  <a:srgbClr val="FFFF00"/>
                </a:highlight>
              </a:rPr>
              <a:t> 11, 12, y 14 de la ley 1715 de 2014 y se </a:t>
            </a:r>
            <a:r>
              <a:rPr lang="en-US" sz="1600" dirty="0" err="1">
                <a:highlight>
                  <a:srgbClr val="FFFF00"/>
                </a:highlight>
              </a:rPr>
              <a:t>adoptan</a:t>
            </a:r>
            <a:r>
              <a:rPr lang="en-US" sz="1600" dirty="0">
                <a:highlight>
                  <a:srgbClr val="FFFF00"/>
                </a:highlight>
              </a:rPr>
              <a:t> </a:t>
            </a:r>
            <a:r>
              <a:rPr lang="en-US" sz="1600" dirty="0" err="1">
                <a:highlight>
                  <a:srgbClr val="FFFF00"/>
                </a:highlight>
              </a:rPr>
              <a:t>otras</a:t>
            </a:r>
            <a:r>
              <a:rPr lang="en-US" sz="1600" dirty="0">
                <a:highlight>
                  <a:srgbClr val="FFFF00"/>
                </a:highlight>
              </a:rPr>
              <a:t> </a:t>
            </a:r>
            <a:r>
              <a:rPr lang="en-US" sz="1600" dirty="0" err="1">
                <a:highlight>
                  <a:srgbClr val="FFFF00"/>
                </a:highlight>
              </a:rPr>
              <a:t>determinaciones</a:t>
            </a:r>
            <a:r>
              <a:rPr lang="en-US" sz="1600" dirty="0">
                <a:highlight>
                  <a:srgbClr val="FFFF00"/>
                </a:highlight>
              </a:rPr>
              <a:t>"  </a:t>
            </a:r>
            <a:endParaRPr lang="en-US" sz="1600" dirty="0">
              <a:highlight>
                <a:srgbClr val="FFFF00"/>
              </a:highlight>
              <a:cs typeface="Calibri"/>
            </a:endParaRPr>
          </a:p>
          <a:p>
            <a:r>
              <a:rPr lang="en-US" sz="1600" b="1" dirty="0" err="1">
                <a:highlight>
                  <a:srgbClr val="FFFF00"/>
                </a:highlight>
              </a:rPr>
              <a:t>Resolución</a:t>
            </a:r>
            <a:r>
              <a:rPr lang="en-US" sz="1600" b="1" dirty="0">
                <a:highlight>
                  <a:srgbClr val="FFFF00"/>
                </a:highlight>
              </a:rPr>
              <a:t> 186 de 2012 del Min </a:t>
            </a:r>
            <a:r>
              <a:rPr lang="en-US" sz="1600" b="1" dirty="0" err="1">
                <a:highlight>
                  <a:srgbClr val="FFFF00"/>
                </a:highlight>
              </a:rPr>
              <a:t>Ambiente</a:t>
            </a:r>
            <a:r>
              <a:rPr lang="en-US" sz="1600" dirty="0">
                <a:highlight>
                  <a:srgbClr val="FFFF00"/>
                </a:highlight>
              </a:rPr>
              <a:t> “Por el </a:t>
            </a:r>
            <a:r>
              <a:rPr lang="en-US" sz="1600" dirty="0" err="1">
                <a:highlight>
                  <a:srgbClr val="FFFF00"/>
                </a:highlight>
              </a:rPr>
              <a:t>cual</a:t>
            </a:r>
            <a:r>
              <a:rPr lang="en-US" sz="1600" dirty="0">
                <a:highlight>
                  <a:srgbClr val="FFFF00"/>
                </a:highlight>
              </a:rPr>
              <a:t> se </a:t>
            </a:r>
            <a:r>
              <a:rPr lang="en-US" sz="1600" dirty="0" err="1">
                <a:highlight>
                  <a:srgbClr val="FFFF00"/>
                </a:highlight>
              </a:rPr>
              <a:t>adoptan</a:t>
            </a:r>
            <a:r>
              <a:rPr lang="en-US" sz="1600" dirty="0">
                <a:highlight>
                  <a:srgbClr val="FFFF00"/>
                </a:highlight>
              </a:rPr>
              <a:t> Metas </a:t>
            </a:r>
            <a:r>
              <a:rPr lang="en-US" sz="1600" dirty="0" err="1">
                <a:highlight>
                  <a:srgbClr val="FFFF00"/>
                </a:highlight>
              </a:rPr>
              <a:t>Ambientales</a:t>
            </a:r>
            <a:r>
              <a:rPr lang="en-US" sz="1600" dirty="0">
                <a:highlight>
                  <a:srgbClr val="FFFF00"/>
                </a:highlight>
              </a:rPr>
              <a:t>”</a:t>
            </a:r>
          </a:p>
          <a:p>
            <a:r>
              <a:rPr lang="en-US" sz="1600" dirty="0">
                <a:highlight>
                  <a:srgbClr val="FFFF00"/>
                </a:highlight>
                <a:cs typeface="Calibri"/>
              </a:rPr>
              <a:t>Ley 1964 2019. </a:t>
            </a:r>
            <a:r>
              <a:rPr lang="es-MX" sz="1400" b="0" i="0" dirty="0" err="1">
                <a:solidFill>
                  <a:srgbClr val="202124"/>
                </a:solidFill>
                <a:effectLst/>
                <a:latin typeface="Roboto"/>
              </a:rPr>
              <a:t>xigir</a:t>
            </a:r>
            <a:r>
              <a:rPr lang="es-MX" sz="1400" b="0" i="0" dirty="0">
                <a:solidFill>
                  <a:srgbClr val="202124"/>
                </a:solidFill>
                <a:effectLst/>
                <a:latin typeface="Roboto"/>
              </a:rPr>
              <a:t> acometida para vehículo eléctrico en todas las edificaciones nuevas (NO VIS)</a:t>
            </a:r>
            <a:endParaRPr lang="en-US" sz="1600" dirty="0">
              <a:highlight>
                <a:srgbClr val="FFFF00"/>
              </a:highlight>
              <a:cs typeface="Calibri"/>
            </a:endParaRPr>
          </a:p>
          <a:p>
            <a:endParaRPr lang="en-US" sz="1100" b="1" dirty="0"/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31127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74B11-4EA8-49E7-AAA9-F33556B6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Beneficios Tributarios a Nivel Nacional que se </a:t>
            </a:r>
            <a:r>
              <a:rPr lang="en-US">
                <a:ea typeface="+mj-lt"/>
                <a:cs typeface="+mj-lt"/>
              </a:rPr>
              <a:t>pueden certificar </a:t>
            </a:r>
            <a:endParaRPr lang="en-US"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90B7B-A421-4CF1-AB21-3A8554148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004" y="2266148"/>
            <a:ext cx="10058400" cy="4023360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sz="2800" dirty="0" err="1">
                <a:ea typeface="+mn-lt"/>
                <a:cs typeface="+mn-lt"/>
              </a:rPr>
              <a:t>Equipos</a:t>
            </a:r>
            <a:r>
              <a:rPr lang="en-US" sz="2800" dirty="0">
                <a:ea typeface="+mn-lt"/>
                <a:cs typeface="+mn-lt"/>
              </a:rPr>
              <a:t> y </a:t>
            </a:r>
            <a:r>
              <a:rPr lang="en-US" sz="2800" dirty="0" err="1">
                <a:ea typeface="+mn-lt"/>
                <a:cs typeface="+mn-lt"/>
              </a:rPr>
              <a:t>elementos</a:t>
            </a:r>
            <a:r>
              <a:rPr lang="en-US" sz="2800" dirty="0">
                <a:ea typeface="+mn-lt"/>
                <a:cs typeface="+mn-lt"/>
              </a:rPr>
              <a:t> que  no  pagan  IVA</a:t>
            </a:r>
          </a:p>
          <a:p>
            <a:r>
              <a:rPr lang="en-US" dirty="0">
                <a:ea typeface="+mn-lt"/>
                <a:cs typeface="+mn-lt"/>
              </a:rPr>
              <a:t>La  </a:t>
            </a:r>
            <a:r>
              <a:rPr lang="en-US" dirty="0" err="1">
                <a:ea typeface="+mn-lt"/>
                <a:cs typeface="+mn-lt"/>
              </a:rPr>
              <a:t>adquisición</a:t>
            </a:r>
            <a:r>
              <a:rPr lang="en-US" dirty="0">
                <a:ea typeface="+mn-lt"/>
                <a:cs typeface="+mn-lt"/>
              </a:rPr>
              <a:t>  de  </a:t>
            </a:r>
            <a:r>
              <a:rPr lang="en-US" dirty="0" err="1">
                <a:ea typeface="+mn-lt"/>
                <a:cs typeface="+mn-lt"/>
              </a:rPr>
              <a:t>equipos</a:t>
            </a:r>
            <a:r>
              <a:rPr lang="en-US" dirty="0">
                <a:ea typeface="+mn-lt"/>
                <a:cs typeface="+mn-lt"/>
              </a:rPr>
              <a:t>  y  </a:t>
            </a:r>
            <a:r>
              <a:rPr lang="en-US" dirty="0" err="1">
                <a:ea typeface="+mn-lt"/>
                <a:cs typeface="+mn-lt"/>
              </a:rPr>
              <a:t>elementos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necesarios</a:t>
            </a:r>
            <a:r>
              <a:rPr lang="en-US" dirty="0">
                <a:ea typeface="+mn-lt"/>
                <a:cs typeface="+mn-lt"/>
              </a:rPr>
              <a:t> para los </a:t>
            </a:r>
            <a:r>
              <a:rPr lang="en-US" dirty="0" err="1">
                <a:ea typeface="+mn-lt"/>
                <a:cs typeface="+mn-lt"/>
              </a:rPr>
              <a:t>sistemas</a:t>
            </a:r>
            <a:r>
              <a:rPr lang="en-US" dirty="0">
                <a:ea typeface="+mn-lt"/>
                <a:cs typeface="+mn-lt"/>
              </a:rPr>
              <a:t> de control y </a:t>
            </a:r>
            <a:r>
              <a:rPr lang="en-US" dirty="0" err="1">
                <a:ea typeface="+mn-lt"/>
                <a:cs typeface="+mn-lt"/>
              </a:rPr>
              <a:t>monitoreo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ambiental</a:t>
            </a:r>
            <a:r>
              <a:rPr lang="en-US" dirty="0">
                <a:ea typeface="+mn-lt"/>
                <a:cs typeface="+mn-lt"/>
              </a:rPr>
              <a:t>, la </a:t>
            </a:r>
            <a:r>
              <a:rPr lang="en-US" dirty="0" err="1">
                <a:ea typeface="+mn-lt"/>
                <a:cs typeface="+mn-lt"/>
              </a:rPr>
              <a:t>importación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equipos</a:t>
            </a:r>
            <a:r>
              <a:rPr lang="en-US" dirty="0">
                <a:ea typeface="+mn-lt"/>
                <a:cs typeface="+mn-lt"/>
              </a:rPr>
              <a:t> para </a:t>
            </a:r>
            <a:r>
              <a:rPr lang="en-US" dirty="0" err="1">
                <a:ea typeface="+mn-lt"/>
                <a:cs typeface="+mn-lt"/>
              </a:rPr>
              <a:t>reciclar</a:t>
            </a:r>
            <a:r>
              <a:rPr lang="en-US" dirty="0">
                <a:ea typeface="+mn-lt"/>
                <a:cs typeface="+mn-lt"/>
              </a:rPr>
              <a:t> y </a:t>
            </a:r>
            <a:r>
              <a:rPr lang="en-US" dirty="0" err="1">
                <a:ea typeface="+mn-lt"/>
                <a:cs typeface="+mn-lt"/>
              </a:rPr>
              <a:t>procesar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residuos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depuración</a:t>
            </a:r>
            <a:r>
              <a:rPr lang="en-US" dirty="0">
                <a:ea typeface="+mn-lt"/>
                <a:cs typeface="+mn-lt"/>
              </a:rPr>
              <a:t> y </a:t>
            </a:r>
            <a:r>
              <a:rPr lang="en-US" dirty="0" err="1">
                <a:ea typeface="+mn-lt"/>
                <a:cs typeface="+mn-lt"/>
              </a:rPr>
              <a:t>tratamiento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aguas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residuales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emisiones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atmosféricas</a:t>
            </a:r>
            <a:r>
              <a:rPr lang="en-US" dirty="0">
                <a:ea typeface="+mn-lt"/>
                <a:cs typeface="+mn-lt"/>
              </a:rPr>
              <a:t> o </a:t>
            </a:r>
            <a:r>
              <a:rPr lang="en-US" dirty="0" err="1">
                <a:ea typeface="+mn-lt"/>
                <a:cs typeface="+mn-lt"/>
              </a:rPr>
              <a:t>residuos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sólidos</a:t>
            </a:r>
            <a:r>
              <a:rPr lang="en-US" dirty="0">
                <a:ea typeface="+mn-lt"/>
                <a:cs typeface="+mn-lt"/>
              </a:rPr>
              <a:t> y para </a:t>
            </a:r>
            <a:r>
              <a:rPr lang="en-US" dirty="0" err="1">
                <a:ea typeface="+mn-lt"/>
                <a:cs typeface="+mn-lt"/>
              </a:rPr>
              <a:t>proyectos</a:t>
            </a:r>
            <a:r>
              <a:rPr lang="en-US" dirty="0">
                <a:ea typeface="+mn-lt"/>
                <a:cs typeface="+mn-lt"/>
              </a:rPr>
              <a:t> que </a:t>
            </a:r>
            <a:r>
              <a:rPr lang="en-US" dirty="0" err="1">
                <a:ea typeface="+mn-lt"/>
                <a:cs typeface="+mn-lt"/>
              </a:rPr>
              <a:t>reduzcan</a:t>
            </a:r>
            <a:r>
              <a:rPr lang="en-US" dirty="0">
                <a:ea typeface="+mn-lt"/>
                <a:cs typeface="+mn-lt"/>
              </a:rPr>
              <a:t> las </a:t>
            </a:r>
            <a:r>
              <a:rPr lang="en-US" dirty="0" err="1">
                <a:ea typeface="+mn-lt"/>
                <a:cs typeface="+mn-lt"/>
              </a:rPr>
              <a:t>emisiones</a:t>
            </a:r>
            <a:r>
              <a:rPr lang="en-US" dirty="0">
                <a:ea typeface="+mn-lt"/>
                <a:cs typeface="+mn-lt"/>
              </a:rPr>
              <a:t> de gases </a:t>
            </a:r>
            <a:r>
              <a:rPr lang="en-US" dirty="0" err="1">
                <a:ea typeface="+mn-lt"/>
                <a:cs typeface="+mn-lt"/>
              </a:rPr>
              <a:t>efecto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invernadero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así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como</a:t>
            </a:r>
            <a:r>
              <a:rPr lang="en-US" dirty="0">
                <a:ea typeface="+mn-lt"/>
                <a:cs typeface="+mn-lt"/>
              </a:rPr>
              <a:t> los </a:t>
            </a:r>
            <a:r>
              <a:rPr lang="en-US" dirty="0" err="1">
                <a:ea typeface="+mn-lt"/>
                <a:cs typeface="+mn-lt"/>
              </a:rPr>
              <a:t>equipos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necesarios</a:t>
            </a:r>
            <a:r>
              <a:rPr lang="en-US" dirty="0">
                <a:ea typeface="+mn-lt"/>
                <a:cs typeface="+mn-lt"/>
              </a:rPr>
              <a:t> para </a:t>
            </a:r>
            <a:r>
              <a:rPr lang="en-US" dirty="0" err="1">
                <a:ea typeface="+mn-lt"/>
                <a:cs typeface="+mn-lt"/>
              </a:rPr>
              <a:t>reconvertir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vehículos</a:t>
            </a:r>
            <a:r>
              <a:rPr lang="en-US" dirty="0">
                <a:ea typeface="+mn-lt"/>
                <a:cs typeface="+mn-lt"/>
              </a:rPr>
              <a:t> a gas natural, no </a:t>
            </a:r>
            <a:r>
              <a:rPr lang="en-US" dirty="0" err="1">
                <a:ea typeface="+mn-lt"/>
                <a:cs typeface="+mn-lt"/>
              </a:rPr>
              <a:t>causan</a:t>
            </a:r>
            <a:r>
              <a:rPr lang="en-US" dirty="0">
                <a:ea typeface="+mn-lt"/>
                <a:cs typeface="+mn-lt"/>
              </a:rPr>
              <a:t> IVA.  El </a:t>
            </a:r>
            <a:r>
              <a:rPr lang="en-US" dirty="0" err="1">
                <a:ea typeface="+mn-lt"/>
                <a:cs typeface="+mn-lt"/>
              </a:rPr>
              <a:t>ahorro</a:t>
            </a:r>
            <a:r>
              <a:rPr lang="en-US" dirty="0">
                <a:ea typeface="+mn-lt"/>
                <a:cs typeface="+mn-lt"/>
              </a:rPr>
              <a:t> para los empresarios es de 16%-19% del valor de </a:t>
            </a:r>
            <a:r>
              <a:rPr lang="en-US" dirty="0" err="1">
                <a:ea typeface="+mn-lt"/>
                <a:cs typeface="+mn-lt"/>
              </a:rPr>
              <a:t>compra</a:t>
            </a:r>
            <a:r>
              <a:rPr lang="en-US" dirty="0">
                <a:ea typeface="+mn-lt"/>
                <a:cs typeface="+mn-lt"/>
              </a:rPr>
              <a:t> de los </a:t>
            </a:r>
            <a:r>
              <a:rPr lang="en-US" dirty="0" err="1">
                <a:ea typeface="+mn-lt"/>
                <a:cs typeface="+mn-lt"/>
              </a:rPr>
              <a:t>equipos</a:t>
            </a:r>
            <a:r>
              <a:rPr lang="en-US" dirty="0">
                <a:ea typeface="+mn-lt"/>
                <a:cs typeface="+mn-lt"/>
              </a:rPr>
              <a:t> (</a:t>
            </a:r>
            <a:r>
              <a:rPr lang="en-US" dirty="0" err="1">
                <a:ea typeface="+mn-lt"/>
                <a:cs typeface="+mn-lt"/>
              </a:rPr>
              <a:t>Artículos</a:t>
            </a:r>
            <a:r>
              <a:rPr lang="en-US" dirty="0">
                <a:ea typeface="+mn-lt"/>
                <a:cs typeface="+mn-lt"/>
              </a:rPr>
              <a:t> 424-5 numeral (</a:t>
            </a:r>
            <a:r>
              <a:rPr lang="en-US" dirty="0" err="1">
                <a:ea typeface="+mn-lt"/>
                <a:cs typeface="+mn-lt"/>
              </a:rPr>
              <a:t>modificado</a:t>
            </a:r>
            <a:r>
              <a:rPr lang="en-US" dirty="0">
                <a:ea typeface="+mn-lt"/>
                <a:cs typeface="+mn-lt"/>
              </a:rPr>
              <a:t> por la ley  1607 de 2012 art 38)  y 428 </a:t>
            </a:r>
            <a:r>
              <a:rPr lang="en-US" dirty="0" err="1">
                <a:ea typeface="+mn-lt"/>
                <a:cs typeface="+mn-lt"/>
              </a:rPr>
              <a:t>literales</a:t>
            </a:r>
            <a:r>
              <a:rPr lang="en-US" dirty="0">
                <a:ea typeface="+mn-lt"/>
                <a:cs typeface="+mn-lt"/>
              </a:rPr>
              <a:t> “f" e “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" del </a:t>
            </a:r>
            <a:r>
              <a:rPr lang="en-US" dirty="0" err="1">
                <a:ea typeface="+mn-lt"/>
                <a:cs typeface="+mn-lt"/>
              </a:rPr>
              <a:t>Estatuto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Tributario</a:t>
            </a:r>
            <a:r>
              <a:rPr lang="en-US" dirty="0">
                <a:ea typeface="+mn-lt"/>
                <a:cs typeface="+mn-lt"/>
              </a:rPr>
              <a:t>).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4710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0BE17-5E5C-483F-B527-A4D1E7AACF2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08841" y="1044630"/>
            <a:ext cx="10058400" cy="4587875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sz="2800" dirty="0" err="1">
                <a:ea typeface="+mn-lt"/>
                <a:cs typeface="+mn-lt"/>
              </a:rPr>
              <a:t>Deducción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en</a:t>
            </a:r>
            <a:r>
              <a:rPr lang="en-US" sz="2800" dirty="0">
                <a:ea typeface="+mn-lt"/>
                <a:cs typeface="+mn-lt"/>
              </a:rPr>
              <a:t> la base de </a:t>
            </a:r>
            <a:r>
              <a:rPr lang="en-US" sz="2800" dirty="0" err="1">
                <a:ea typeface="+mn-lt"/>
                <a:cs typeface="+mn-lt"/>
              </a:rPr>
              <a:t>impuesto</a:t>
            </a:r>
            <a:r>
              <a:rPr lang="en-US" sz="2800" dirty="0">
                <a:ea typeface="+mn-lt"/>
                <a:cs typeface="+mn-lt"/>
              </a:rPr>
              <a:t> a la </a:t>
            </a:r>
            <a:r>
              <a:rPr lang="en-US" sz="2800" dirty="0" err="1">
                <a:ea typeface="+mn-lt"/>
                <a:cs typeface="+mn-lt"/>
              </a:rPr>
              <a:t>renta</a:t>
            </a:r>
            <a:endParaRPr lang="en-US" sz="2800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Es </a:t>
            </a:r>
            <a:r>
              <a:rPr lang="en-US" dirty="0" err="1">
                <a:ea typeface="+mn-lt"/>
                <a:cs typeface="+mn-lt"/>
              </a:rPr>
              <a:t>posible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deducir</a:t>
            </a:r>
            <a:r>
              <a:rPr lang="en-US" dirty="0">
                <a:ea typeface="+mn-lt"/>
                <a:cs typeface="+mn-lt"/>
              </a:rPr>
              <a:t> el valor de la </a:t>
            </a:r>
            <a:r>
              <a:rPr lang="en-US" dirty="0" err="1">
                <a:ea typeface="+mn-lt"/>
                <a:cs typeface="+mn-lt"/>
              </a:rPr>
              <a:t>inversión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en</a:t>
            </a:r>
            <a:r>
              <a:rPr lang="en-US" dirty="0">
                <a:ea typeface="+mn-lt"/>
                <a:cs typeface="+mn-lt"/>
              </a:rPr>
              <a:t> control y </a:t>
            </a:r>
            <a:r>
              <a:rPr lang="en-US" dirty="0" err="1">
                <a:ea typeface="+mn-lt"/>
                <a:cs typeface="+mn-lt"/>
              </a:rPr>
              <a:t>mejoramiento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ambiental</a:t>
            </a:r>
            <a:r>
              <a:rPr lang="en-US" dirty="0">
                <a:ea typeface="+mn-lt"/>
                <a:cs typeface="+mn-lt"/>
              </a:rPr>
              <a:t> de la base de </a:t>
            </a:r>
            <a:r>
              <a:rPr lang="en-US" dirty="0" err="1">
                <a:ea typeface="+mn-lt"/>
                <a:cs typeface="+mn-lt"/>
              </a:rPr>
              <a:t>liquidación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renta</a:t>
            </a:r>
            <a:r>
              <a:rPr lang="en-US" dirty="0">
                <a:ea typeface="+mn-lt"/>
                <a:cs typeface="+mn-lt"/>
              </a:rPr>
              <a:t> hasta un </a:t>
            </a:r>
            <a:r>
              <a:rPr lang="en-US" dirty="0" err="1">
                <a:ea typeface="+mn-lt"/>
                <a:cs typeface="+mn-lt"/>
              </a:rPr>
              <a:t>monto</a:t>
            </a:r>
            <a:r>
              <a:rPr lang="en-US" dirty="0">
                <a:ea typeface="+mn-lt"/>
                <a:cs typeface="+mn-lt"/>
              </a:rPr>
              <a:t> que no </a:t>
            </a:r>
            <a:r>
              <a:rPr lang="en-US" dirty="0" err="1">
                <a:ea typeface="+mn-lt"/>
                <a:cs typeface="+mn-lt"/>
              </a:rPr>
              <a:t>supere</a:t>
            </a:r>
            <a:r>
              <a:rPr lang="en-US" dirty="0">
                <a:ea typeface="+mn-lt"/>
                <a:cs typeface="+mn-lt"/>
              </a:rPr>
              <a:t> el 20% de la </a:t>
            </a:r>
            <a:r>
              <a:rPr lang="en-US" dirty="0" err="1">
                <a:ea typeface="+mn-lt"/>
                <a:cs typeface="+mn-lt"/>
              </a:rPr>
              <a:t>renta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líquida</a:t>
            </a:r>
            <a:r>
              <a:rPr lang="en-US" dirty="0">
                <a:ea typeface="+mn-lt"/>
                <a:cs typeface="+mn-lt"/>
              </a:rPr>
              <a:t> (</a:t>
            </a:r>
            <a:r>
              <a:rPr lang="en-US" dirty="0" err="1">
                <a:ea typeface="+mn-lt"/>
                <a:cs typeface="+mn-lt"/>
              </a:rPr>
              <a:t>Artículo</a:t>
            </a:r>
            <a:r>
              <a:rPr lang="en-US" dirty="0">
                <a:ea typeface="+mn-lt"/>
                <a:cs typeface="+mn-lt"/>
              </a:rPr>
              <a:t> 158-2 del </a:t>
            </a:r>
            <a:r>
              <a:rPr lang="en-US" dirty="0" err="1">
                <a:ea typeface="+mn-lt"/>
                <a:cs typeface="+mn-lt"/>
              </a:rPr>
              <a:t>Estatuto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Tributario</a:t>
            </a:r>
            <a:r>
              <a:rPr lang="en-US" dirty="0">
                <a:ea typeface="+mn-lt"/>
                <a:cs typeface="+mn-lt"/>
              </a:rPr>
              <a:t>).</a:t>
            </a:r>
            <a:br>
              <a:rPr lang="en-US" dirty="0">
                <a:ea typeface="+mn-lt"/>
                <a:cs typeface="+mn-lt"/>
              </a:rPr>
            </a:br>
            <a:endParaRPr lang="en-US" dirty="0">
              <a:ea typeface="+mn-lt"/>
              <a:cs typeface="+mn-lt"/>
            </a:endParaRPr>
          </a:p>
          <a:p>
            <a:r>
              <a:rPr lang="en-US" sz="2800" dirty="0" err="1">
                <a:ea typeface="+mn-lt"/>
                <a:cs typeface="+mn-lt"/>
              </a:rPr>
              <a:t>Rentas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exentas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La </a:t>
            </a:r>
            <a:r>
              <a:rPr lang="en-US" dirty="0" err="1">
                <a:ea typeface="+mn-lt"/>
                <a:cs typeface="+mn-lt"/>
              </a:rPr>
              <a:t>venta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energía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generada</a:t>
            </a:r>
            <a:r>
              <a:rPr lang="en-US" dirty="0">
                <a:ea typeface="+mn-lt"/>
                <a:cs typeface="+mn-lt"/>
              </a:rPr>
              <a:t> con base </a:t>
            </a:r>
            <a:r>
              <a:rPr lang="en-US" dirty="0" err="1">
                <a:ea typeface="+mn-lt"/>
                <a:cs typeface="+mn-lt"/>
              </a:rPr>
              <a:t>en</a:t>
            </a:r>
            <a:r>
              <a:rPr lang="en-US" dirty="0">
                <a:ea typeface="+mn-lt"/>
                <a:cs typeface="+mn-lt"/>
              </a:rPr>
              <a:t> los </a:t>
            </a:r>
            <a:r>
              <a:rPr lang="en-US" dirty="0" err="1">
                <a:ea typeface="+mn-lt"/>
                <a:cs typeface="+mn-lt"/>
              </a:rPr>
              <a:t>recursos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eólicos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biomasa</a:t>
            </a:r>
            <a:r>
              <a:rPr lang="en-US" dirty="0">
                <a:ea typeface="+mn-lt"/>
                <a:cs typeface="+mn-lt"/>
              </a:rPr>
              <a:t> o </a:t>
            </a:r>
            <a:r>
              <a:rPr lang="en-US" dirty="0" err="1">
                <a:ea typeface="+mn-lt"/>
                <a:cs typeface="+mn-lt"/>
              </a:rPr>
              <a:t>residuos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agrícolas</a:t>
            </a:r>
            <a:r>
              <a:rPr lang="en-US" dirty="0">
                <a:ea typeface="+mn-lt"/>
                <a:cs typeface="+mn-lt"/>
              </a:rPr>
              <a:t> que </a:t>
            </a:r>
            <a:r>
              <a:rPr lang="en-US" dirty="0" err="1">
                <a:ea typeface="+mn-lt"/>
                <a:cs typeface="+mn-lt"/>
              </a:rPr>
              <a:t>generen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reducciones</a:t>
            </a:r>
            <a:r>
              <a:rPr lang="en-US" dirty="0">
                <a:ea typeface="+mn-lt"/>
                <a:cs typeface="+mn-lt"/>
              </a:rPr>
              <a:t> de gases </a:t>
            </a:r>
            <a:r>
              <a:rPr lang="en-US" dirty="0" err="1">
                <a:ea typeface="+mn-lt"/>
                <a:cs typeface="+mn-lt"/>
              </a:rPr>
              <a:t>efecto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invernadero</a:t>
            </a:r>
            <a:r>
              <a:rPr lang="en-US" dirty="0">
                <a:ea typeface="+mn-lt"/>
                <a:cs typeface="+mn-lt"/>
              </a:rPr>
              <a:t> y </a:t>
            </a:r>
            <a:r>
              <a:rPr lang="en-US" dirty="0" err="1">
                <a:ea typeface="+mn-lt"/>
                <a:cs typeface="+mn-lt"/>
              </a:rPr>
              <a:t>vendan</a:t>
            </a:r>
            <a:r>
              <a:rPr lang="en-US" dirty="0">
                <a:ea typeface="+mn-lt"/>
                <a:cs typeface="+mn-lt"/>
              </a:rPr>
              <a:t> los </a:t>
            </a:r>
            <a:r>
              <a:rPr lang="en-US" dirty="0" err="1">
                <a:ea typeface="+mn-lt"/>
                <a:cs typeface="+mn-lt"/>
              </a:rPr>
              <a:t>certificados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reducción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emisiones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dióxido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carbono</a:t>
            </a:r>
            <a:r>
              <a:rPr lang="en-US" dirty="0">
                <a:ea typeface="+mn-lt"/>
                <a:cs typeface="+mn-lt"/>
              </a:rPr>
              <a:t>, y los </a:t>
            </a:r>
            <a:r>
              <a:rPr lang="en-US" dirty="0" err="1">
                <a:ea typeface="+mn-lt"/>
                <a:cs typeface="+mn-lt"/>
              </a:rPr>
              <a:t>ingresos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obtenidos</a:t>
            </a:r>
            <a:r>
              <a:rPr lang="en-US" dirty="0">
                <a:ea typeface="+mn-lt"/>
                <a:cs typeface="+mn-lt"/>
              </a:rPr>
              <a:t> de los </a:t>
            </a:r>
            <a:r>
              <a:rPr lang="en-US" dirty="0" err="1">
                <a:ea typeface="+mn-lt"/>
                <a:cs typeface="+mn-lt"/>
              </a:rPr>
              <a:t>servicios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ecoturismo</a:t>
            </a:r>
            <a:r>
              <a:rPr lang="en-US" dirty="0">
                <a:ea typeface="+mn-lt"/>
                <a:cs typeface="+mn-lt"/>
              </a:rPr>
              <a:t>, se </a:t>
            </a:r>
            <a:r>
              <a:rPr lang="en-US" dirty="0" err="1">
                <a:ea typeface="+mn-lt"/>
                <a:cs typeface="+mn-lt"/>
              </a:rPr>
              <a:t>consideran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exentos</a:t>
            </a:r>
            <a:r>
              <a:rPr lang="en-US" dirty="0">
                <a:ea typeface="+mn-lt"/>
                <a:cs typeface="+mn-lt"/>
              </a:rPr>
              <a:t> del </a:t>
            </a:r>
            <a:r>
              <a:rPr lang="en-US" dirty="0" err="1">
                <a:ea typeface="+mn-lt"/>
                <a:cs typeface="+mn-lt"/>
              </a:rPr>
              <a:t>pago</a:t>
            </a:r>
            <a:r>
              <a:rPr lang="en-US" dirty="0">
                <a:ea typeface="+mn-lt"/>
                <a:cs typeface="+mn-lt"/>
              </a:rPr>
              <a:t> del </a:t>
            </a:r>
            <a:r>
              <a:rPr lang="en-US" dirty="0" err="1">
                <a:ea typeface="+mn-lt"/>
                <a:cs typeface="+mn-lt"/>
              </a:rPr>
              <a:t>impuesto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renta</a:t>
            </a:r>
            <a:r>
              <a:rPr lang="en-US" dirty="0">
                <a:ea typeface="+mn-lt"/>
                <a:cs typeface="+mn-lt"/>
              </a:rPr>
              <a:t> (</a:t>
            </a:r>
            <a:r>
              <a:rPr lang="en-US" dirty="0" err="1">
                <a:ea typeface="+mn-lt"/>
                <a:cs typeface="+mn-lt"/>
              </a:rPr>
              <a:t>Artículos</a:t>
            </a:r>
            <a:r>
              <a:rPr lang="en-US" dirty="0">
                <a:ea typeface="+mn-lt"/>
                <a:cs typeface="+mn-lt"/>
              </a:rPr>
              <a:t> 207-2 </a:t>
            </a:r>
            <a:r>
              <a:rPr lang="en-US" dirty="0" err="1">
                <a:ea typeface="+mn-lt"/>
                <a:cs typeface="+mn-lt"/>
              </a:rPr>
              <a:t>numerales</a:t>
            </a:r>
            <a:r>
              <a:rPr lang="en-US" dirty="0">
                <a:ea typeface="+mn-lt"/>
                <a:cs typeface="+mn-lt"/>
              </a:rPr>
              <a:t> 1 y 5 del </a:t>
            </a:r>
            <a:r>
              <a:rPr lang="en-US" dirty="0" err="1">
                <a:ea typeface="+mn-lt"/>
                <a:cs typeface="+mn-lt"/>
              </a:rPr>
              <a:t>Estatuto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Tributario</a:t>
            </a:r>
            <a:r>
              <a:rPr lang="en-US" dirty="0">
                <a:ea typeface="+mn-lt"/>
                <a:cs typeface="+mn-lt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290425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0453F0-5A56-44D4-A68A-F72BB6B4A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 sz="4400">
                <a:ea typeface="+mj-lt"/>
                <a:cs typeface="+mj-lt"/>
              </a:rPr>
              <a:t>Incentivos tributarios Ley 1715 de 2014</a:t>
            </a:r>
            <a:endParaRPr lang="en-US" sz="4400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6358916B-9B16-4971-A239-5241DB76D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92" y="754416"/>
            <a:ext cx="5451627" cy="502912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61B7F-B400-4945-88D2-1ADB62E80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La Ley 1715 de 2014 </a:t>
            </a:r>
            <a:r>
              <a:rPr lang="en-US" dirty="0" err="1">
                <a:ea typeface="+mn-lt"/>
                <a:cs typeface="+mn-lt"/>
              </a:rPr>
              <a:t>tiene</a:t>
            </a:r>
            <a:r>
              <a:rPr lang="en-US" dirty="0">
                <a:ea typeface="+mn-lt"/>
                <a:cs typeface="+mn-lt"/>
              </a:rPr>
              <a:t> por </a:t>
            </a:r>
            <a:r>
              <a:rPr lang="en-US" dirty="0" err="1">
                <a:ea typeface="+mn-lt"/>
                <a:cs typeface="+mn-lt"/>
              </a:rPr>
              <a:t>objeto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promover</a:t>
            </a:r>
            <a:r>
              <a:rPr lang="en-US" dirty="0">
                <a:ea typeface="+mn-lt"/>
                <a:cs typeface="+mn-lt"/>
              </a:rPr>
              <a:t> el </a:t>
            </a:r>
            <a:r>
              <a:rPr lang="en-US" dirty="0" err="1">
                <a:ea typeface="+mn-lt"/>
                <a:cs typeface="+mn-lt"/>
              </a:rPr>
              <a:t>desarrollo</a:t>
            </a:r>
            <a:r>
              <a:rPr lang="en-US" dirty="0">
                <a:ea typeface="+mn-lt"/>
                <a:cs typeface="+mn-lt"/>
              </a:rPr>
              <a:t> y la </a:t>
            </a:r>
            <a:r>
              <a:rPr lang="en-US" dirty="0" err="1">
                <a:ea typeface="+mn-lt"/>
                <a:cs typeface="+mn-lt"/>
              </a:rPr>
              <a:t>utilización</a:t>
            </a:r>
            <a:r>
              <a:rPr lang="en-US" dirty="0">
                <a:ea typeface="+mn-lt"/>
                <a:cs typeface="+mn-lt"/>
              </a:rPr>
              <a:t> de las Fuentes No </a:t>
            </a:r>
            <a:r>
              <a:rPr lang="en-US" dirty="0" err="1">
                <a:ea typeface="+mn-lt"/>
                <a:cs typeface="+mn-lt"/>
              </a:rPr>
              <a:t>Convencionales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Energía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principalmente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aquellas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carácter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renovable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en</a:t>
            </a:r>
            <a:r>
              <a:rPr lang="en-US" dirty="0">
                <a:ea typeface="+mn-lt"/>
                <a:cs typeface="+mn-lt"/>
              </a:rPr>
              <a:t> el </a:t>
            </a:r>
            <a:r>
              <a:rPr lang="en-US" dirty="0" err="1">
                <a:ea typeface="+mn-lt"/>
                <a:cs typeface="+mn-lt"/>
              </a:rPr>
              <a:t>sistema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energético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nacional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mediante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integración</a:t>
            </a:r>
            <a:r>
              <a:rPr lang="en-US" dirty="0">
                <a:ea typeface="+mn-lt"/>
                <a:cs typeface="+mn-lt"/>
              </a:rPr>
              <a:t> al mercado </a:t>
            </a:r>
            <a:r>
              <a:rPr lang="en-US" dirty="0" err="1">
                <a:ea typeface="+mn-lt"/>
                <a:cs typeface="+mn-lt"/>
              </a:rPr>
              <a:t>eléctrico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su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participación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en</a:t>
            </a:r>
            <a:r>
              <a:rPr lang="en-US" dirty="0">
                <a:ea typeface="+mn-lt"/>
                <a:cs typeface="+mn-lt"/>
              </a:rPr>
              <a:t> las Zonas No </a:t>
            </a:r>
            <a:r>
              <a:rPr lang="en-US" dirty="0" err="1">
                <a:ea typeface="+mn-lt"/>
                <a:cs typeface="+mn-lt"/>
              </a:rPr>
              <a:t>Interconectadas</a:t>
            </a:r>
            <a:r>
              <a:rPr lang="en-US" dirty="0">
                <a:ea typeface="+mn-lt"/>
                <a:cs typeface="+mn-lt"/>
              </a:rPr>
              <a:t> y </a:t>
            </a:r>
            <a:r>
              <a:rPr lang="en-US" dirty="0" err="1">
                <a:ea typeface="+mn-lt"/>
                <a:cs typeface="+mn-lt"/>
              </a:rPr>
              <a:t>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otros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usos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energéticos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como</a:t>
            </a:r>
            <a:r>
              <a:rPr lang="en-US" dirty="0">
                <a:ea typeface="+mn-lt"/>
                <a:cs typeface="+mn-lt"/>
              </a:rPr>
              <a:t> medio </a:t>
            </a:r>
            <a:r>
              <a:rPr lang="en-US" dirty="0" err="1">
                <a:ea typeface="+mn-lt"/>
                <a:cs typeface="+mn-lt"/>
              </a:rPr>
              <a:t>necesario</a:t>
            </a:r>
            <a:r>
              <a:rPr lang="en-US" dirty="0">
                <a:ea typeface="+mn-lt"/>
                <a:cs typeface="+mn-lt"/>
              </a:rPr>
              <a:t> para el </a:t>
            </a:r>
            <a:r>
              <a:rPr lang="en-US" dirty="0" err="1">
                <a:ea typeface="+mn-lt"/>
                <a:cs typeface="+mn-lt"/>
              </a:rPr>
              <a:t>desarrollo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económico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sostenible</a:t>
            </a:r>
            <a:r>
              <a:rPr lang="en-US" dirty="0">
                <a:ea typeface="+mn-lt"/>
                <a:cs typeface="+mn-lt"/>
              </a:rPr>
              <a:t>, la </a:t>
            </a:r>
            <a:r>
              <a:rPr lang="en-US" dirty="0" err="1">
                <a:ea typeface="+mn-lt"/>
                <a:cs typeface="+mn-lt"/>
              </a:rPr>
              <a:t>reducción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emisiones</a:t>
            </a:r>
            <a:r>
              <a:rPr lang="en-US" dirty="0">
                <a:ea typeface="+mn-lt"/>
                <a:cs typeface="+mn-lt"/>
              </a:rPr>
              <a:t> de gases de </a:t>
            </a:r>
            <a:r>
              <a:rPr lang="en-US" dirty="0" err="1">
                <a:ea typeface="+mn-lt"/>
                <a:cs typeface="+mn-lt"/>
              </a:rPr>
              <a:t>efecto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invernadero</a:t>
            </a:r>
            <a:r>
              <a:rPr lang="en-US" dirty="0">
                <a:ea typeface="+mn-lt"/>
                <a:cs typeface="+mn-lt"/>
              </a:rPr>
              <a:t> y la </a:t>
            </a:r>
            <a:r>
              <a:rPr lang="en-US" dirty="0" err="1">
                <a:ea typeface="+mn-lt"/>
                <a:cs typeface="+mn-lt"/>
              </a:rPr>
              <a:t>seguridad</a:t>
            </a:r>
            <a:r>
              <a:rPr lang="en-US" dirty="0">
                <a:ea typeface="+mn-lt"/>
                <a:cs typeface="+mn-lt"/>
              </a:rPr>
              <a:t> del </a:t>
            </a:r>
            <a:r>
              <a:rPr lang="en-US" dirty="0" err="1">
                <a:ea typeface="+mn-lt"/>
                <a:cs typeface="+mn-lt"/>
              </a:rPr>
              <a:t>abastecimiento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energético</a:t>
            </a:r>
            <a:r>
              <a:rPr lang="en-US" dirty="0">
                <a:ea typeface="+mn-lt"/>
                <a:cs typeface="+mn-lt"/>
              </a:rPr>
              <a:t>.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718A68-D9AB-4085-8D0C-7EF9700B951A}"/>
              </a:ext>
            </a:extLst>
          </p:cNvPr>
          <p:cNvSpPr txBox="1"/>
          <p:nvPr/>
        </p:nvSpPr>
        <p:spPr>
          <a:xfrm>
            <a:off x="7125419" y="5932098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333333"/>
                </a:solidFill>
                <a:cs typeface="Calibri"/>
              </a:rPr>
              <a:t> (UPME, 2020)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14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5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5" name="Straight Connector 29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31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F28950-5DC2-478D-A9A9-B7EDA9480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>
                <a:solidFill>
                  <a:schemeClr val="tx1">
                    <a:lumMod val="85000"/>
                    <a:lumOff val="15000"/>
                  </a:schemeClr>
                </a:solidFill>
              </a:rPr>
              <a:t>Incentivos </a:t>
            </a:r>
          </a:p>
        </p:txBody>
      </p:sp>
      <p:pic>
        <p:nvPicPr>
          <p:cNvPr id="7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F3A96E39-81D0-4D54-B2F6-B332B86ADE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3487" y="180006"/>
            <a:ext cx="6863279" cy="6175589"/>
          </a:xfrm>
          <a:prstGeom prst="rect">
            <a:avLst/>
          </a:prstGeom>
        </p:spPr>
      </p:pic>
      <p:cxnSp>
        <p:nvCxnSpPr>
          <p:cNvPr id="29" name="Straight Connector 33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5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37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06E6C4-09D8-49D6-9157-715F22F7ED37}"/>
              </a:ext>
            </a:extLst>
          </p:cNvPr>
          <p:cNvSpPr txBox="1"/>
          <p:nvPr/>
        </p:nvSpPr>
        <p:spPr>
          <a:xfrm>
            <a:off x="8031192" y="5946475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333333"/>
                </a:solidFill>
                <a:cs typeface="Calibri"/>
              </a:rPr>
              <a:t> (UPME, 2020)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5448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2743</TotalTime>
  <Words>2569</Words>
  <Application>Microsoft Office PowerPoint</Application>
  <PresentationFormat>Panorámica</PresentationFormat>
  <Paragraphs>153</Paragraphs>
  <Slides>28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Roboto</vt:lpstr>
      <vt:lpstr>Retrospect</vt:lpstr>
      <vt:lpstr>INCENTIVOS TRIBUTARIOS Y FINANCIEROS PARA  EMPRESAS QUE USEN TECNOLOGIAS MÁS EFICIENTES EN PRO DE LA SOSTENIBILIDAD</vt:lpstr>
      <vt:lpstr>Presentación de PowerPoint</vt:lpstr>
      <vt:lpstr>Marco normativo</vt:lpstr>
      <vt:lpstr>Marco normativo</vt:lpstr>
      <vt:lpstr>Marco normativo</vt:lpstr>
      <vt:lpstr>Beneficios Tributarios a Nivel Nacional que se pueden certificar </vt:lpstr>
      <vt:lpstr>Presentación de PowerPoint</vt:lpstr>
      <vt:lpstr>Incentivos tributarios Ley 1715 de 2014</vt:lpstr>
      <vt:lpstr>Incentivos </vt:lpstr>
      <vt:lpstr>Presentación de PowerPoint</vt:lpstr>
      <vt:lpstr>Etapas del proyecto y la aplicación a los incentivos</vt:lpstr>
      <vt:lpstr>Presentación de PowerPoint</vt:lpstr>
      <vt:lpstr>Formatos solicitud </vt:lpstr>
      <vt:lpstr>Presentación de PowerPoint</vt:lpstr>
      <vt:lpstr>Presentación de PowerPoint</vt:lpstr>
      <vt:lpstr>Presentación de PowerPoint</vt:lpstr>
      <vt:lpstr>Descuento en el impuesto de Renta por Inversiones en Control del Medio Ambiente o en Conservación y Mejoramiento del Medio Ambiente </vt:lpstr>
      <vt:lpstr>Formato solicitud beneficios tributarios </vt:lpstr>
      <vt:lpstr>Presentación de PowerPoint</vt:lpstr>
      <vt:lpstr>Presentación de PowerPoint</vt:lpstr>
      <vt:lpstr>Presentación de PowerPoint</vt:lpstr>
      <vt:lpstr>Incentivos Financieros </vt:lpstr>
      <vt:lpstr>BANCOLDEX LÍNEA DESARROLLO SOSTENIBLE Y EFICIENCIA ENERGÉTICA 2019 </vt:lpstr>
      <vt:lpstr>Presentación de PowerPoint</vt:lpstr>
      <vt:lpstr>Línea Sostenible Bancolombia </vt:lpstr>
      <vt:lpstr>Línea Desarrollo Sostenible Banco de Bogotá </vt:lpstr>
      <vt:lpstr>Presentación de PowerPoint</vt:lpstr>
      <vt:lpstr>Referencias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INCENTIVOS TRIBUTARIOS Y FINANCIEROS PARA EMPRESAS QUE USENTECNOLOGIAS MÁS EFICIENTES</dc:title>
  <dc:creator/>
  <cp:lastModifiedBy>Alvaro Martín Gutiérrez Malaxechebarria</cp:lastModifiedBy>
  <cp:revision>394</cp:revision>
  <dcterms:created xsi:type="dcterms:W3CDTF">2012-07-30T22:48:03Z</dcterms:created>
  <dcterms:modified xsi:type="dcterms:W3CDTF">2022-01-31T22:46:42Z</dcterms:modified>
</cp:coreProperties>
</file>