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539" r:id="rId4"/>
    <p:sldId id="534" r:id="rId5"/>
    <p:sldId id="535" r:id="rId6"/>
    <p:sldId id="538" r:id="rId7"/>
    <p:sldId id="53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8" r:id="rId18"/>
    <p:sldId id="267" r:id="rId19"/>
    <p:sldId id="270" r:id="rId20"/>
    <p:sldId id="269" r:id="rId21"/>
    <p:sldId id="271" r:id="rId22"/>
    <p:sldId id="272" r:id="rId23"/>
    <p:sldId id="274" r:id="rId24"/>
    <p:sldId id="273" r:id="rId25"/>
    <p:sldId id="275" r:id="rId2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08B09-E8C1-43AF-A083-4DDA5E8F3722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7DE9F-CFE0-445F-8E21-FF98CBF6E1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16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3375C6E-5EE9-40E4-986E-C68A1C365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499B34-696F-41E4-91A9-30147F317585}" type="slidenum">
              <a:rPr lang="es-ES_tradnl" altLang="es-CO" sz="1200" b="0">
                <a:latin typeface="Times New Roman" panose="02020603050405020304" pitchFamily="18" charset="0"/>
              </a:rPr>
              <a:pPr/>
              <a:t>4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F2EE803-D689-425E-B079-12D452625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24340D58-C7D9-44D2-8EDF-4E6927A41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2E267A7F-BD89-4472-854E-FCFCF57751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0303144-571E-4AF5-A84A-FA3918A86D71}" type="slidenum">
              <a:rPr lang="es-ES_tradnl" altLang="es-CO" sz="1200" b="0">
                <a:latin typeface="Times New Roman" panose="02020603050405020304" pitchFamily="18" charset="0"/>
              </a:rPr>
              <a:pPr/>
              <a:t>5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5A6DDD3F-F376-416C-922E-84E70F69D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5F01D11F-8F29-4DCA-A8EE-A0CC0DA5B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1524817-D29D-4558-A853-D9A34D914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57FFE30-E382-4C1F-94ED-D1D507A470A2}" type="slidenum">
              <a:rPr lang="es-ES_tradnl" altLang="es-CO" sz="1200" b="0">
                <a:latin typeface="Times New Roman" panose="02020603050405020304" pitchFamily="18" charset="0"/>
              </a:rPr>
              <a:pPr/>
              <a:t>6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E19A480-8B46-4636-A16C-B41219BFD2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56AB761E-27DA-40E9-8F3F-48025719D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77E643C6-A866-464D-9D98-F7846AE573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5F83883-296E-4D6D-8625-41BD753846ED}" type="slidenum">
              <a:rPr lang="es-ES_tradnl" altLang="es-CO" sz="1200" b="0">
                <a:latin typeface="Times New Roman" panose="02020603050405020304" pitchFamily="18" charset="0"/>
              </a:rPr>
              <a:pPr/>
              <a:t>7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B7B6EFC2-24FA-4220-BDD8-8784C75E29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9A435DE9-C6BA-41EF-8FF5-4DD452AFE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DC5B-6C57-4A00-A057-B1B77DC8C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579CB4-B198-42C4-AD74-E7BA53A9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53BD06-91B5-4469-8DFE-FB14D88E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9D316E-4126-4E05-88CC-3ADEBC9A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30A92E-3803-4F1D-A154-EB2B1D80E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267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3B92E-F9F8-43EB-AA08-880E11B3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4ED856-4DB9-4E39-942A-14E49D0B0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E7F55B-543B-4100-8FCE-19B97384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D6BDEE-B870-468A-87BA-671C209C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9BA050-73D7-4523-984E-A44E0F6A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360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E06FA2-5463-41C3-A9F3-B2942D8CD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2CE219-9A22-44CB-B4A0-CD3DA6A0B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49E260-B7BD-4F8E-A2D1-1AE7B190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967921-77D7-4579-BA02-97AE7ADD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BBA50A-3201-4B55-8B04-016D02C3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632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57202-728B-4136-843F-C0DC1F6D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E95C0-1E22-49DA-842C-AFD8C467E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33417D-AF13-409F-ACA6-5F67697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FF5837-857E-4FC5-B67F-BD380B6D1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80325D-5096-4A54-BF24-0B523138F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57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60EA4-FC34-48F1-93FA-748F7DC8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3B9337-362A-42E3-98C5-798EA1C3E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78DF4-2650-4649-88B7-254378A1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6E46D0-C865-49FB-80F6-B5E55D75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73A92D-B112-4161-8C99-464E762A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65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F59DA-4E42-4AE0-98EF-EE31492CC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B325F-200A-4AC0-94DE-AC56B5DB1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EC16EF-D5E6-4A01-89AD-CEC6B2D68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658BF3-50B5-436C-97D6-B55B1943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859C80-99D6-4E82-A3A4-DF70B2AC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C71AD5-A033-425B-B88B-DCB1F42E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14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D3833-D225-47E2-9E5F-5609CB825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8A8498-F4DA-4FAB-9F33-0D66509E2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F4A796-CEFE-47E3-A36B-8E8BE8219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138697-FE2F-45BB-9985-3DCE78F97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5FCD91-44C5-4DB3-A4B0-31B4F6DED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CECAB2-A12A-42E8-89A1-7C21C26D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0B9A525-BDDA-4C05-98FD-00FE2400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092B03-BC67-4E41-AD49-A9A1858E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239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EC0EE-1FDA-4D8F-981E-2EF7C677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656D74-8A7B-4719-8B7B-3664E419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F32E7A-68C5-4E4C-850E-A4429299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BDAC60-FF5D-4248-9BC7-10B57222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46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19B49C-092A-4567-9022-886398A2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4364D2-3E32-4126-800F-9DF8AEE9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CBCC8E-9980-4206-BFB3-0B4EE7ED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25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B0367-FA11-4D79-8221-DBDD25EF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065495-B192-4FF0-B150-FC3423F4E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7171FF-EA67-44FA-B50E-81FCE56A9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F8017D-8508-4AED-BD95-1BF80DE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926F3-0D08-49E0-9981-3686EF16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94A732-EAB8-4220-9A54-9DB88FD1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2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76DD3-B065-4B51-B5D9-4539DFFF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CC02E4-8A06-4D06-9C20-6E8920FD7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922E3E-4D5D-4C7F-B7E4-E198FC19A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E1C2EC-7218-48D4-A892-D306D1BA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D498C9-5403-45F1-B576-B4D3EBE8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C0A74F-07EE-4EFD-9F08-9780A1BF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930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F2A8B2-188F-45E6-9ED1-C5D9D335F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0A150D-B9F0-4D9B-A091-4E605535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6AF960-005A-4565-A475-C3EAA6CB7B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BC4A-F695-464B-9265-21F89992BC66}" type="datetimeFigureOut">
              <a:rPr lang="es-CO" smtClean="0"/>
              <a:t>27/09/2023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7E96A-79A6-407A-8351-BF4CF1FD7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BD05A1-E9D2-45EF-BAE4-3A6916C8E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93A5A-C704-4845-8DD2-342412D66C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3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6BE8F-BF2D-4FF9-8641-33FCEC7EA2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loops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491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536660-C4D4-4C19-84D8-D52E2B97C44D}"/>
              </a:ext>
            </a:extLst>
          </p:cNvPr>
          <p:cNvSpPr txBox="1"/>
          <p:nvPr/>
        </p:nvSpPr>
        <p:spPr>
          <a:xfrm>
            <a:off x="2142565" y="450573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1;i &lt;=10;i++)</a:t>
            </a: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E9603CF9-F4DB-4A45-82AA-646BCA7CAA50}"/>
              </a:ext>
            </a:extLst>
          </p:cNvPr>
          <p:cNvCxnSpPr/>
          <p:nvPr/>
        </p:nvCxnSpPr>
        <p:spPr>
          <a:xfrm>
            <a:off x="1237129" y="2330824"/>
            <a:ext cx="1819836" cy="1255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D242A544-326B-4C73-8E6B-ACFF685F92D9}"/>
              </a:ext>
            </a:extLst>
          </p:cNvPr>
          <p:cNvSpPr txBox="1"/>
          <p:nvPr/>
        </p:nvSpPr>
        <p:spPr>
          <a:xfrm>
            <a:off x="277906" y="2054698"/>
            <a:ext cx="17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Loop</a:t>
            </a:r>
            <a:r>
              <a:rPr lang="es-CO" dirty="0"/>
              <a:t> control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2CD4F855-AABD-41DA-BA60-22FDF0624A68}"/>
              </a:ext>
            </a:extLst>
          </p:cNvPr>
          <p:cNvCxnSpPr>
            <a:cxnSpLocks/>
          </p:cNvCxnSpPr>
          <p:nvPr/>
        </p:nvCxnSpPr>
        <p:spPr>
          <a:xfrm flipH="1">
            <a:off x="4607860" y="1629431"/>
            <a:ext cx="4536141" cy="1799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5E6CD1D6-B45A-413C-82E5-2C1F41FE50E7}"/>
              </a:ext>
            </a:extLst>
          </p:cNvPr>
          <p:cNvSpPr txBox="1"/>
          <p:nvPr/>
        </p:nvSpPr>
        <p:spPr>
          <a:xfrm>
            <a:off x="8399930" y="1167192"/>
            <a:ext cx="170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Loop</a:t>
            </a:r>
            <a:r>
              <a:rPr lang="es-CO" dirty="0"/>
              <a:t> </a:t>
            </a:r>
            <a:r>
              <a:rPr lang="es-CO" dirty="0" err="1"/>
              <a:t>condition</a:t>
            </a:r>
            <a:endParaRPr lang="es-CO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011AF52-84CC-432C-9D6A-313A2DE69F29}"/>
              </a:ext>
            </a:extLst>
          </p:cNvPr>
          <p:cNvCxnSpPr/>
          <p:nvPr/>
        </p:nvCxnSpPr>
        <p:spPr>
          <a:xfrm flipH="1">
            <a:off x="5593976" y="3648635"/>
            <a:ext cx="3998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3E6163A-CAB0-4125-BD17-1734FE1A0EF3}"/>
              </a:ext>
            </a:extLst>
          </p:cNvPr>
          <p:cNvSpPr txBox="1"/>
          <p:nvPr/>
        </p:nvSpPr>
        <p:spPr>
          <a:xfrm>
            <a:off x="8937813" y="3429000"/>
            <a:ext cx="331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Incrementing</a:t>
            </a:r>
            <a:r>
              <a:rPr lang="es-CO" dirty="0"/>
              <a:t> </a:t>
            </a:r>
            <a:r>
              <a:rPr lang="es-CO" dirty="0" err="1"/>
              <a:t>one</a:t>
            </a:r>
            <a:r>
              <a:rPr lang="es-CO" dirty="0"/>
              <a:t> in </a:t>
            </a:r>
            <a:r>
              <a:rPr lang="es-CO" dirty="0" err="1"/>
              <a:t>each</a:t>
            </a:r>
            <a:r>
              <a:rPr lang="es-CO" dirty="0"/>
              <a:t> </a:t>
            </a:r>
            <a:r>
              <a:rPr lang="es-CO" dirty="0" err="1"/>
              <a:t>loop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29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F76081E-5947-4B10-997D-FAF2FB34D74D}"/>
              </a:ext>
            </a:extLst>
          </p:cNvPr>
          <p:cNvSpPr txBox="1"/>
          <p:nvPr/>
        </p:nvSpPr>
        <p:spPr>
          <a:xfrm>
            <a:off x="2142565" y="450573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31435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A28E594-8F23-43FA-A4D6-2543AA19A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770" y="460924"/>
            <a:ext cx="5903137" cy="49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853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1E13E00-D8AF-4DFD-ABA9-91F1DFEF06FE}"/>
              </a:ext>
            </a:extLst>
          </p:cNvPr>
          <p:cNvSpPr txBox="1"/>
          <p:nvPr/>
        </p:nvSpPr>
        <p:spPr>
          <a:xfrm>
            <a:off x="1004047" y="705613"/>
            <a:ext cx="1048870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number of squares to print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"How many squares do you want to print (1-10)?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0287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D30AE1B-89C1-4FB6-AA69-D1B12701A0D2}"/>
              </a:ext>
            </a:extLst>
          </p:cNvPr>
          <p:cNvSpPr txBox="1"/>
          <p:nvPr/>
        </p:nvSpPr>
        <p:spPr>
          <a:xfrm>
            <a:off x="1030941" y="562179"/>
            <a:ext cx="108204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number of squares to print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squares do you want to print (1-10)?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7423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F770933-FA02-46CB-A4F7-E56F06C1C95D}"/>
              </a:ext>
            </a:extLst>
          </p:cNvPr>
          <p:cNvSpPr txBox="1"/>
          <p:nvPr/>
        </p:nvSpPr>
        <p:spPr>
          <a:xfrm>
            <a:off x="842220" y="1037308"/>
            <a:ext cx="1015701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number of squares to print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squares do you want to print (1-10)?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squares from 1 to n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n;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6056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9463D51-D91E-463D-BE7D-27646984E32D}"/>
              </a:ext>
            </a:extLst>
          </p:cNvPr>
          <p:cNvSpPr txBox="1"/>
          <p:nvPr/>
        </p:nvSpPr>
        <p:spPr>
          <a:xfrm>
            <a:off x="1434353" y="251012"/>
            <a:ext cx="9126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Other</a:t>
            </a:r>
            <a:r>
              <a:rPr lang="es-CO" dirty="0"/>
              <a:t> alternative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D75D42-2980-4727-AFBC-6544EE50969E}"/>
              </a:ext>
            </a:extLst>
          </p:cNvPr>
          <p:cNvSpPr txBox="1"/>
          <p:nvPr/>
        </p:nvSpPr>
        <p:spPr>
          <a:xfrm>
            <a:off x="1434353" y="1377967"/>
            <a:ext cx="89378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number of squares to print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squares do you want to print (1-10)?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n;)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i++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998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9463D51-D91E-463D-BE7D-27646984E32D}"/>
              </a:ext>
            </a:extLst>
          </p:cNvPr>
          <p:cNvSpPr txBox="1"/>
          <p:nvPr/>
        </p:nvSpPr>
        <p:spPr>
          <a:xfrm>
            <a:off x="1434353" y="251012"/>
            <a:ext cx="9126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err="1"/>
              <a:t>Other</a:t>
            </a:r>
            <a:r>
              <a:rPr lang="es-CO" dirty="0"/>
              <a:t> alternative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D75D42-2980-4727-AFBC-6544EE50969E}"/>
              </a:ext>
            </a:extLst>
          </p:cNvPr>
          <p:cNvSpPr txBox="1"/>
          <p:nvPr/>
        </p:nvSpPr>
        <p:spPr>
          <a:xfrm>
            <a:off x="1434353" y="1377967"/>
            <a:ext cx="89378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number of squares to print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squares do you want to print (1-10)?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n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(; i &lt;= n;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"The square of %d is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0394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64B54B8-01BA-475C-AA44-A75EBC82653A}"/>
              </a:ext>
            </a:extLst>
          </p:cNvPr>
          <p:cNvSpPr txBox="1"/>
          <p:nvPr/>
        </p:nvSpPr>
        <p:spPr>
          <a:xfrm>
            <a:off x="2725270" y="24115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 err="1"/>
              <a:t>Nested</a:t>
            </a:r>
            <a:r>
              <a:rPr lang="es-CO" sz="2400" dirty="0"/>
              <a:t> </a:t>
            </a:r>
            <a:r>
              <a:rPr lang="es-CO" sz="2400" dirty="0" err="1"/>
              <a:t>For</a:t>
            </a:r>
            <a:r>
              <a:rPr lang="es-CO" sz="2400" dirty="0"/>
              <a:t> </a:t>
            </a:r>
            <a:r>
              <a:rPr lang="es-CO" sz="2400" dirty="0" err="1"/>
              <a:t>Loops</a:t>
            </a:r>
            <a:endParaRPr lang="es-CO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D92FBC-3A35-474E-8EF1-346109E78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923" y="1011880"/>
            <a:ext cx="5593565" cy="542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2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B38E080-8CD9-4DC8-BAB2-83107B16AB0C}"/>
              </a:ext>
            </a:extLst>
          </p:cNvPr>
          <p:cNvSpPr txBox="1"/>
          <p:nvPr/>
        </p:nvSpPr>
        <p:spPr>
          <a:xfrm>
            <a:off x="1308847" y="58847"/>
            <a:ext cx="78351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: Dr. 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nested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header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    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B9C3AD5-B5D3-4EF4-840B-2A59DCE1C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52408"/>
            <a:ext cx="5918797" cy="237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7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AA02625-479C-45E8-B81E-E9BBAA55C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32" y="1025008"/>
            <a:ext cx="9843243" cy="375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56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B3693C9-9BBC-468E-850C-7841DAE28C54}"/>
              </a:ext>
            </a:extLst>
          </p:cNvPr>
          <p:cNvSpPr txBox="1"/>
          <p:nvPr/>
        </p:nvSpPr>
        <p:spPr>
          <a:xfrm>
            <a:off x="510988" y="0"/>
            <a:ext cx="969981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: Dr. 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nested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header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    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68255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5C59B55-1EBA-49E4-B627-899C45647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10" y="2069678"/>
            <a:ext cx="9868755" cy="11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19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95177AB-49C2-4F10-A78C-E760FACC5FD7}"/>
              </a:ext>
            </a:extLst>
          </p:cNvPr>
          <p:cNvSpPr txBox="1"/>
          <p:nvPr/>
        </p:nvSpPr>
        <p:spPr>
          <a:xfrm>
            <a:off x="1159958" y="104250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header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    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table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74145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DD6463-935F-4089-81C5-D9C3D2BD82B9}"/>
              </a:ext>
            </a:extLst>
          </p:cNvPr>
          <p:cNvSpPr txBox="1"/>
          <p:nvPr/>
        </p:nvSpPr>
        <p:spPr>
          <a:xfrm>
            <a:off x="977153" y="751344"/>
            <a:ext cx="816684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header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    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table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79A094-8D91-41D3-BF28-3EE7083C6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765" y="499619"/>
            <a:ext cx="6222422" cy="244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7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7B8716F-813D-4F65-8146-181C50932621}"/>
              </a:ext>
            </a:extLst>
          </p:cNvPr>
          <p:cNvSpPr txBox="1"/>
          <p:nvPr/>
        </p:nvSpPr>
        <p:spPr>
          <a:xfrm>
            <a:off x="815788" y="751344"/>
            <a:ext cx="903642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header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    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table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10;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j = 1; j &lt;= 10;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j++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"%5d"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i*j);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33424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F7BC134-BB42-48E8-BE9C-6558E8905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030" y="1797136"/>
            <a:ext cx="7394035" cy="29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CFD569ED-E56A-4D6C-8E52-5D4620A2FCEA}"/>
              </a:ext>
            </a:extLst>
          </p:cNvPr>
          <p:cNvSpPr/>
          <p:nvPr/>
        </p:nvSpPr>
        <p:spPr>
          <a:xfrm>
            <a:off x="3686346" y="887422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sz="1400" b="1" kern="1200" dirty="0"/>
              <a:t>Para</a:t>
            </a:r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B7AB4C05-429A-49B2-807E-2F3C58192E22}"/>
              </a:ext>
            </a:extLst>
          </p:cNvPr>
          <p:cNvSpPr/>
          <p:nvPr/>
        </p:nvSpPr>
        <p:spPr>
          <a:xfrm>
            <a:off x="3686346" y="3112148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altLang="es-CO" sz="1400" b="0" kern="1200" dirty="0"/>
              <a:t>Ejecuta un conjunto de instrucciones </a:t>
            </a:r>
            <a:r>
              <a:rPr lang="es-CO" altLang="es-CO" sz="1400" kern="1200" dirty="0"/>
              <a:t>un número determinado de veces. </a:t>
            </a:r>
            <a:r>
              <a:rPr lang="es-CO" altLang="es-CO" sz="1400" b="0" kern="1200" dirty="0"/>
              <a:t>Ese número es controlado por una variable</a:t>
            </a:r>
            <a:r>
              <a:rPr lang="es-CO" altLang="es-CO" sz="1400" b="0" i="1" kern="1200" dirty="0"/>
              <a:t> contadora </a:t>
            </a:r>
            <a:r>
              <a:rPr lang="es-CO" altLang="es-CO" sz="1400" b="0" kern="1200" dirty="0"/>
              <a:t>(entera),</a:t>
            </a:r>
            <a:r>
              <a:rPr lang="es-CO" altLang="es-CO" sz="1400" b="0" i="1" kern="1200" dirty="0"/>
              <a:t> </a:t>
            </a:r>
            <a:r>
              <a:rPr lang="es-CO" altLang="es-CO" sz="1400" b="0" kern="1200" dirty="0"/>
              <a:t>que toma valores desde un </a:t>
            </a:r>
            <a:r>
              <a:rPr lang="es-CO" altLang="es-CO" sz="1400" i="1" kern="1200" dirty="0"/>
              <a:t>límite inferior </a:t>
            </a:r>
            <a:r>
              <a:rPr lang="es-CO" altLang="es-CO" sz="1400" b="0" kern="1200" dirty="0"/>
              <a:t>hasta un </a:t>
            </a:r>
            <a:r>
              <a:rPr lang="es-CO" altLang="es-CO" sz="1400" i="1" kern="1200" dirty="0"/>
              <a:t>límite superior</a:t>
            </a:r>
            <a:r>
              <a:rPr lang="es-ES_tradnl" altLang="es-CO" sz="1400" kern="1200" dirty="0"/>
              <a:t>.</a:t>
            </a:r>
            <a:endParaRPr lang="es-CO" sz="1400" kern="1200" dirty="0"/>
          </a:p>
        </p:txBody>
      </p:sp>
    </p:spTree>
    <p:extLst>
      <p:ext uri="{BB962C8B-B14F-4D97-AF65-F5344CB8AC3E}">
        <p14:creationId xmlns:p14="http://schemas.microsoft.com/office/powerpoint/2010/main" val="185346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3891" name="Group 19">
            <a:extLst>
              <a:ext uri="{FF2B5EF4-FFF2-40B4-BE49-F238E27FC236}">
                <a16:creationId xmlns:a16="http://schemas.microsoft.com/office/drawing/2014/main" id="{7109F2AC-9173-432A-BC3C-47B109F5860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2171701" y="1989138"/>
          <a:ext cx="7847013" cy="4065654"/>
        </p:xfrm>
        <a:graphic>
          <a:graphicData uri="http://schemas.openxmlformats.org/drawingml/2006/table">
            <a:tbl>
              <a:tblPr/>
              <a:tblGrid>
                <a:gridCol w="363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 </a:t>
                      </a:r>
                      <a:r>
                        <a:rPr kumimoji="0" lang="es-CO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DIAGRAMA DE FLUJO 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PSEUDOCODIGO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7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s-C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para (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&lt;variable&gt; := &lt;</a:t>
                      </a:r>
                      <a:r>
                        <a:rPr kumimoji="0" lang="es-CO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lim_inf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&gt;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 hasta 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&lt;</a:t>
                      </a:r>
                      <a:r>
                        <a:rPr kumimoji="0" lang="es-CO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lim_sup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&gt;</a:t>
                      </a: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) hacer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  </a:t>
                      </a:r>
                      <a:endParaRPr kumimoji="0" lang="es-C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        </a:t>
                      </a:r>
                      <a:r>
                        <a:rPr kumimoji="0" lang="es-C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&lt;bloque instrucciones&gt;</a:t>
                      </a:r>
                      <a:endParaRPr kumimoji="0" lang="es-C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itchFamily="34" charset="0"/>
                        </a:rPr>
                        <a:t>fin_para</a:t>
                      </a: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 </a:t>
                      </a:r>
                      <a:endParaRPr kumimoji="0" lang="es-C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35" name="Rectangle 15">
            <a:extLst>
              <a:ext uri="{FF2B5EF4-FFF2-40B4-BE49-F238E27FC236}">
                <a16:creationId xmlns:a16="http://schemas.microsoft.com/office/drawing/2014/main" id="{49CB30A1-2D24-406A-A3C3-5104069C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D7AE6F9B-63F5-473B-BD05-A8FBA992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graphicFrame>
        <p:nvGraphicFramePr>
          <p:cNvPr id="5122" name="Object 17">
            <a:extLst>
              <a:ext uri="{FF2B5EF4-FFF2-40B4-BE49-F238E27FC236}">
                <a16:creationId xmlns:a16="http://schemas.microsoft.com/office/drawing/2014/main" id="{4D1A2D66-7534-4B52-9080-F336EABEB1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6200" y="2636838"/>
          <a:ext cx="2832100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4" imgW="2193476" imgH="2620499" progId="Visio.Drawing.6">
                  <p:embed/>
                </p:oleObj>
              </mc:Choice>
              <mc:Fallback>
                <p:oleObj name="Visio" r:id="rId4" imgW="2193476" imgH="2620499" progId="Visio.Drawing.6">
                  <p:embed/>
                  <p:pic>
                    <p:nvPicPr>
                      <p:cNvPr id="5122" name="Object 17">
                        <a:extLst>
                          <a:ext uri="{FF2B5EF4-FFF2-40B4-BE49-F238E27FC236}">
                            <a16:creationId xmlns:a16="http://schemas.microsoft.com/office/drawing/2014/main" id="{4D1A2D66-7534-4B52-9080-F336EABEB1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636838"/>
                        <a:ext cx="2832100" cy="338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ítulo 1">
            <a:extLst>
              <a:ext uri="{FF2B5EF4-FFF2-40B4-BE49-F238E27FC236}">
                <a16:creationId xmlns:a16="http://schemas.microsoft.com/office/drawing/2014/main" id="{BB84B33B-B610-412D-87B1-923879F8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063389"/>
          </a:xfrm>
        </p:spPr>
        <p:txBody>
          <a:bodyPr/>
          <a:lstStyle/>
          <a:p>
            <a:r>
              <a:rPr lang="es-CO" dirty="0"/>
              <a:t>CICLO PARA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4" name="AutoShape 4">
            <a:extLst>
              <a:ext uri="{FF2B5EF4-FFF2-40B4-BE49-F238E27FC236}">
                <a16:creationId xmlns:a16="http://schemas.microsoft.com/office/drawing/2014/main" id="{E25283F9-F2DE-4D75-ADAA-46A6C19B9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636839"/>
            <a:ext cx="7921625" cy="21605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CCFF">
                  <a:alpha val="50000"/>
                </a:srgbClr>
              </a:gs>
              <a:gs pos="100000">
                <a:srgbClr val="6600FF">
                  <a:alpha val="89999"/>
                </a:srgbClr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Realizar la suma de los números</a:t>
            </a:r>
          </a:p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del 1 hasta el N e imprimirla en </a:t>
            </a:r>
          </a:p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pantalla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BC814B3-86C5-49F1-97FE-4646EEF6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/>
              <a:t>EJEMPLO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>
            <a:extLst>
              <a:ext uri="{FF2B5EF4-FFF2-40B4-BE49-F238E27FC236}">
                <a16:creationId xmlns:a16="http://schemas.microsoft.com/office/drawing/2014/main" id="{3C12E3F8-1AF8-4D87-B145-F8CB7368B4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05851" y="1158239"/>
          <a:ext cx="3780297" cy="5556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4" imgW="2181194" imgH="4151286" progId="Visio.Drawing.6">
                  <p:embed/>
                </p:oleObj>
              </mc:Choice>
              <mc:Fallback>
                <p:oleObj name="Visio" r:id="rId4" imgW="2181194" imgH="4151286" progId="Visio.Drawing.6">
                  <p:embed/>
                  <p:pic>
                    <p:nvPicPr>
                      <p:cNvPr id="6146" name="Object 5">
                        <a:extLst>
                          <a:ext uri="{FF2B5EF4-FFF2-40B4-BE49-F238E27FC236}">
                            <a16:creationId xmlns:a16="http://schemas.microsoft.com/office/drawing/2014/main" id="{3C12E3F8-1AF8-4D87-B145-F8CB7368B4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851" y="1158239"/>
                        <a:ext cx="3780297" cy="5556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10">
            <a:extLst>
              <a:ext uri="{FF2B5EF4-FFF2-40B4-BE49-F238E27FC236}">
                <a16:creationId xmlns:a16="http://schemas.microsoft.com/office/drawing/2014/main" id="{2FA1F362-6B24-49D9-B51D-4D2B97C95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764" y="4354513"/>
            <a:ext cx="3587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CO" sz="800">
                <a:solidFill>
                  <a:schemeClr val="tx2"/>
                </a:solidFill>
              </a:rPr>
              <a:t>:=</a:t>
            </a:r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id="{59DEA7A9-0881-4369-A447-AC9F8914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150162"/>
          </a:xfrm>
        </p:spPr>
        <p:txBody>
          <a:bodyPr/>
          <a:lstStyle/>
          <a:p>
            <a:r>
              <a:rPr lang="es-CO" sz="5400" dirty="0"/>
              <a:t>EJEMPLO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80CF782D-5136-42DE-9774-320C4E1E85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1876" y="4508501"/>
          <a:ext cx="16668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Imagen" r:id="rId4" imgW="4755600" imgH="4827960" progId="MS_ClipArt_Gallery.2">
                  <p:embed/>
                </p:oleObj>
              </mc:Choice>
              <mc:Fallback>
                <p:oleObj name="Imagen" r:id="rId4" imgW="4755600" imgH="4827960" progId="MS_ClipArt_Gallery.2">
                  <p:embed/>
                  <p:pic>
                    <p:nvPicPr>
                      <p:cNvPr id="7170" name="Object 2">
                        <a:extLst>
                          <a:ext uri="{FF2B5EF4-FFF2-40B4-BE49-F238E27FC236}">
                            <a16:creationId xmlns:a16="http://schemas.microsoft.com/office/drawing/2014/main" id="{80CF782D-5136-42DE-9774-320C4E1E85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6" y="4508501"/>
                        <a:ext cx="16668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7971" name="Text Box 3">
            <a:extLst>
              <a:ext uri="{FF2B5EF4-FFF2-40B4-BE49-F238E27FC236}">
                <a16:creationId xmlns:a16="http://schemas.microsoft.com/office/drawing/2014/main" id="{56D55A14-D7FB-4E61-BBB4-A684F5C2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665414"/>
            <a:ext cx="3429000" cy="3539430"/>
          </a:xfrm>
          <a:prstGeom prst="rect">
            <a:avLst/>
          </a:prstGeom>
          <a:noFill/>
          <a:ln w="635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suma, n, i: entero</a:t>
            </a:r>
          </a:p>
          <a:p>
            <a:pPr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</a:p>
          <a:p>
            <a:pPr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leer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  <a:p>
            <a:pPr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hasta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</a:t>
            </a:r>
            <a:endParaRPr lang="es-ES_tradnl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suma+i</a:t>
            </a:r>
            <a:endParaRPr lang="es-ES_tradnl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s-ES_tradnl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fin_para</a:t>
            </a:r>
            <a:endParaRPr lang="es-ES_tradnl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escribir   suma</a:t>
            </a:r>
            <a:endParaRPr lang="es-ES_tradnl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816A6D81-22C8-4D2F-8F7A-FFD0C2DD4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0" y="3352801"/>
            <a:ext cx="2286000" cy="5191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CO" sz="2400">
                <a:solidFill>
                  <a:srgbClr val="FFFF00"/>
                </a:solidFill>
                <a:latin typeface="Times New Roman" panose="02020603050405020304" pitchFamily="18" charset="0"/>
              </a:rPr>
              <a:t>      </a:t>
            </a:r>
            <a:r>
              <a:rPr lang="es-ES_tradnl" altLang="es-CO">
                <a:solidFill>
                  <a:srgbClr val="FFFF00"/>
                </a:solidFill>
                <a:latin typeface="Times New Roman" panose="02020603050405020304" pitchFamily="18" charset="0"/>
              </a:rPr>
              <a:t>X          </a:t>
            </a:r>
            <a:r>
              <a:rPr lang="es-ES_tradnl" altLang="es-CO" b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s-ES_tradnl" altLang="es-CO" sz="2400" b="0">
                <a:solidFill>
                  <a:srgbClr val="FFFF00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467973" name="Text Box 5">
            <a:extLst>
              <a:ext uri="{FF2B5EF4-FFF2-40B4-BE49-F238E27FC236}">
                <a16:creationId xmlns:a16="http://schemas.microsoft.com/office/drawing/2014/main" id="{F4491C78-E498-4279-AEA1-0FC600175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4888" y="190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Memoria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83B7E1E-329E-4DD0-93B6-222FAD111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600" y="2743200"/>
            <a:ext cx="990600" cy="685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ES_tradnl" altLang="es-CO" sz="3200" b="0">
                <a:solidFill>
                  <a:schemeClr val="bg1"/>
                </a:solidFill>
                <a:latin typeface="Times New Roman" panose="02020603050405020304" pitchFamily="18" charset="0"/>
              </a:rPr>
              <a:t>???</a:t>
            </a:r>
            <a:endParaRPr lang="es-ES_tradnl" altLang="es-CO" sz="20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7AC9E7A6-C795-4F8F-903F-5486ED3AC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7400" y="281940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CO">
                <a:solidFill>
                  <a:srgbClr val="FFFF00"/>
                </a:solidFill>
                <a:latin typeface="Times New Roman" panose="02020603050405020304" pitchFamily="18" charset="0"/>
              </a:rPr>
              <a:t>      </a:t>
            </a:r>
            <a:r>
              <a:rPr lang="es-ES_tradnl" altLang="es-CO" sz="3200">
                <a:solidFill>
                  <a:srgbClr val="FFFF00"/>
                </a:solidFill>
                <a:latin typeface="Times New Roman" panose="02020603050405020304" pitchFamily="18" charset="0"/>
              </a:rPr>
              <a:t>S</a:t>
            </a:r>
            <a:r>
              <a:rPr lang="es-ES_tradnl" altLang="es-CO">
                <a:solidFill>
                  <a:srgbClr val="FFFF00"/>
                </a:solidFill>
                <a:latin typeface="Times New Roman" panose="02020603050405020304" pitchFamily="18" charset="0"/>
              </a:rPr>
              <a:t>          </a:t>
            </a:r>
            <a:r>
              <a:rPr lang="es-ES_tradnl" altLang="es-CO" b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s-ES_tradnl" altLang="es-CO" sz="2400" b="0">
                <a:solidFill>
                  <a:srgbClr val="FFFF00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467976" name="Rectangle 8">
            <a:extLst>
              <a:ext uri="{FF2B5EF4-FFF2-40B4-BE49-F238E27FC236}">
                <a16:creationId xmlns:a16="http://schemas.microsoft.com/office/drawing/2014/main" id="{16AFFD73-D115-46DD-BBBC-0848C0796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2438400"/>
            <a:ext cx="3733800" cy="1828800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CO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67977" name="Rectangle 9">
            <a:extLst>
              <a:ext uri="{FF2B5EF4-FFF2-40B4-BE49-F238E27FC236}">
                <a16:creationId xmlns:a16="http://schemas.microsoft.com/office/drawing/2014/main" id="{40B05AA2-B370-449E-B579-D3386F258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xxx</a:t>
            </a:r>
          </a:p>
        </p:txBody>
      </p:sp>
      <p:sp>
        <p:nvSpPr>
          <p:cNvPr id="467978" name="Rectangle 10">
            <a:extLst>
              <a:ext uri="{FF2B5EF4-FFF2-40B4-BE49-F238E27FC236}">
                <a16:creationId xmlns:a16="http://schemas.microsoft.com/office/drawing/2014/main" id="{56F9B13D-2923-4F56-B6EA-BB4BD590C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2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xxx</a:t>
            </a:r>
          </a:p>
        </p:txBody>
      </p:sp>
      <p:sp>
        <p:nvSpPr>
          <p:cNvPr id="467981" name="Text Box 13">
            <a:extLst>
              <a:ext uri="{FF2B5EF4-FFF2-40B4-BE49-F238E27FC236}">
                <a16:creationId xmlns:a16="http://schemas.microsoft.com/office/drawing/2014/main" id="{56D0F4AD-6570-4873-BE52-92C09A96A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0200" y="25908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suma    i        n                  </a:t>
            </a:r>
          </a:p>
        </p:txBody>
      </p:sp>
      <p:sp>
        <p:nvSpPr>
          <p:cNvPr id="467982" name="Rectangle 14">
            <a:extLst>
              <a:ext uri="{FF2B5EF4-FFF2-40B4-BE49-F238E27FC236}">
                <a16:creationId xmlns:a16="http://schemas.microsoft.com/office/drawing/2014/main" id="{DE90CAE0-2F5C-46B5-8195-BBB9B7DB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xxx</a:t>
            </a:r>
          </a:p>
        </p:txBody>
      </p:sp>
      <p:sp>
        <p:nvSpPr>
          <p:cNvPr id="467983" name="Line 15">
            <a:extLst>
              <a:ext uri="{FF2B5EF4-FFF2-40B4-BE49-F238E27FC236}">
                <a16:creationId xmlns:a16="http://schemas.microsoft.com/office/drawing/2014/main" id="{5B859F98-EFA6-411D-92C4-0234B008C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4274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4" name="Line 16">
            <a:extLst>
              <a:ext uri="{FF2B5EF4-FFF2-40B4-BE49-F238E27FC236}">
                <a16:creationId xmlns:a16="http://schemas.microsoft.com/office/drawing/2014/main" id="{089C5F08-7B81-4E43-86E5-F559D298C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084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5" name="Line 17">
            <a:extLst>
              <a:ext uri="{FF2B5EF4-FFF2-40B4-BE49-F238E27FC236}">
                <a16:creationId xmlns:a16="http://schemas.microsoft.com/office/drawing/2014/main" id="{3E1D9DC4-00DB-4F33-9D3C-4D5A2F711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56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6" name="Line 18">
            <a:extLst>
              <a:ext uri="{FF2B5EF4-FFF2-40B4-BE49-F238E27FC236}">
                <a16:creationId xmlns:a16="http://schemas.microsoft.com/office/drawing/2014/main" id="{DB6B11F5-6BC8-4D4C-BE03-5D398B81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00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7" name="Line 19">
            <a:extLst>
              <a:ext uri="{FF2B5EF4-FFF2-40B4-BE49-F238E27FC236}">
                <a16:creationId xmlns:a16="http://schemas.microsoft.com/office/drawing/2014/main" id="{59861B26-1C21-4469-8E92-CFED9E010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56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8" name="Line 20">
            <a:extLst>
              <a:ext uri="{FF2B5EF4-FFF2-40B4-BE49-F238E27FC236}">
                <a16:creationId xmlns:a16="http://schemas.microsoft.com/office/drawing/2014/main" id="{81C21E6A-99F4-4E21-9903-22296D32DC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00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89" name="Line 21">
            <a:extLst>
              <a:ext uri="{FF2B5EF4-FFF2-40B4-BE49-F238E27FC236}">
                <a16:creationId xmlns:a16="http://schemas.microsoft.com/office/drawing/2014/main" id="{17886C66-8278-4C69-AB30-CFA315C9E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56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90" name="Line 22">
            <a:extLst>
              <a:ext uri="{FF2B5EF4-FFF2-40B4-BE49-F238E27FC236}">
                <a16:creationId xmlns:a16="http://schemas.microsoft.com/office/drawing/2014/main" id="{4EE3D097-5D36-4ED5-8623-544AFC45B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00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91" name="Line 23">
            <a:extLst>
              <a:ext uri="{FF2B5EF4-FFF2-40B4-BE49-F238E27FC236}">
                <a16:creationId xmlns:a16="http://schemas.microsoft.com/office/drawing/2014/main" id="{311BD8E7-AF7C-4BAF-B2D2-92B446379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56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92" name="Line 24">
            <a:extLst>
              <a:ext uri="{FF2B5EF4-FFF2-40B4-BE49-F238E27FC236}">
                <a16:creationId xmlns:a16="http://schemas.microsoft.com/office/drawing/2014/main" id="{C7527631-6D31-4CFC-A14E-315D3AF67A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5610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93" name="Line 25">
            <a:extLst>
              <a:ext uri="{FF2B5EF4-FFF2-40B4-BE49-F238E27FC236}">
                <a16:creationId xmlns:a16="http://schemas.microsoft.com/office/drawing/2014/main" id="{64CB846F-41A6-4304-A8E3-C19B0B66B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601821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67994" name="Text Box 26">
            <a:extLst>
              <a:ext uri="{FF2B5EF4-FFF2-40B4-BE49-F238E27FC236}">
                <a16:creationId xmlns:a16="http://schemas.microsoft.com/office/drawing/2014/main" id="{D8EC290F-4891-4495-8A22-DD5AC759B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76800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dirty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endParaRPr lang="es-ES_tradnl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7995" name="Rectangle 27">
            <a:extLst>
              <a:ext uri="{FF2B5EF4-FFF2-40B4-BE49-F238E27FC236}">
                <a16:creationId xmlns:a16="http://schemas.microsoft.com/office/drawing/2014/main" id="{849D6D02-F416-4385-9EB7-0CF8B347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467996" name="Rectangle 28">
            <a:extLst>
              <a:ext uri="{FF2B5EF4-FFF2-40B4-BE49-F238E27FC236}">
                <a16:creationId xmlns:a16="http://schemas.microsoft.com/office/drawing/2014/main" id="{815E2462-B194-47BB-886A-82C0A9E81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467997" name="Rectangle 29">
            <a:extLst>
              <a:ext uri="{FF2B5EF4-FFF2-40B4-BE49-F238E27FC236}">
                <a16:creationId xmlns:a16="http://schemas.microsoft.com/office/drawing/2014/main" id="{6A5732B8-42BD-42D8-A019-D472BFFA6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2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467998" name="Rectangle 30">
            <a:extLst>
              <a:ext uri="{FF2B5EF4-FFF2-40B4-BE49-F238E27FC236}">
                <a16:creationId xmlns:a16="http://schemas.microsoft.com/office/drawing/2014/main" id="{A38BE556-6977-49C2-A4E9-C29DE800E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467999" name="Rectangle 31">
            <a:extLst>
              <a:ext uri="{FF2B5EF4-FFF2-40B4-BE49-F238E27FC236}">
                <a16:creationId xmlns:a16="http://schemas.microsoft.com/office/drawing/2014/main" id="{8D42B574-3D6E-46B6-8079-EC5996CA7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468000" name="Rectangle 32">
            <a:extLst>
              <a:ext uri="{FF2B5EF4-FFF2-40B4-BE49-F238E27FC236}">
                <a16:creationId xmlns:a16="http://schemas.microsoft.com/office/drawing/2014/main" id="{39804EAE-5256-405D-AE75-5604B2C2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468001" name="Rectangle 33">
            <a:extLst>
              <a:ext uri="{FF2B5EF4-FFF2-40B4-BE49-F238E27FC236}">
                <a16:creationId xmlns:a16="http://schemas.microsoft.com/office/drawing/2014/main" id="{889149B9-3F1F-4B06-AF03-5626AFFC5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468002" name="Rectangle 34">
            <a:extLst>
              <a:ext uri="{FF2B5EF4-FFF2-40B4-BE49-F238E27FC236}">
                <a16:creationId xmlns:a16="http://schemas.microsoft.com/office/drawing/2014/main" id="{DFADE699-6428-40CF-A078-A2F3148DF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468003" name="Rectangle 35">
            <a:extLst>
              <a:ext uri="{FF2B5EF4-FFF2-40B4-BE49-F238E27FC236}">
                <a16:creationId xmlns:a16="http://schemas.microsoft.com/office/drawing/2014/main" id="{949C3290-274F-4769-AE18-3A461FC27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76600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468004" name="Text Box 36">
            <a:extLst>
              <a:ext uri="{FF2B5EF4-FFF2-40B4-BE49-F238E27FC236}">
                <a16:creationId xmlns:a16="http://schemas.microsoft.com/office/drawing/2014/main" id="{FA7A033B-89CB-4B51-B8C6-02B016D16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1844676"/>
            <a:ext cx="4543425" cy="74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Programa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(pseudocódigo)</a:t>
            </a:r>
            <a:endParaRPr lang="es-ES_tradnl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Título 2">
            <a:extLst>
              <a:ext uri="{FF2B5EF4-FFF2-40B4-BE49-F238E27FC236}">
                <a16:creationId xmlns:a16="http://schemas.microsoft.com/office/drawing/2014/main" id="{CA276377-221D-4418-B1A6-12FDE699D5A8}"/>
              </a:ext>
            </a:extLst>
          </p:cNvPr>
          <p:cNvSpPr txBox="1">
            <a:spLocks/>
          </p:cNvSpPr>
          <p:nvPr/>
        </p:nvSpPr>
        <p:spPr>
          <a:xfrm>
            <a:off x="2006952" y="12619"/>
            <a:ext cx="10181906" cy="1150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/>
              <a:t>EJEMPLO</a:t>
            </a:r>
            <a:endParaRPr lang="es-CO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95" grpId="0" animBg="1" autoUpdateAnimBg="0"/>
      <p:bldP spid="467996" grpId="0" animBg="1" autoUpdateAnimBg="0"/>
      <p:bldP spid="467997" grpId="0" animBg="1" autoUpdateAnimBg="0"/>
      <p:bldP spid="467998" grpId="0" animBg="1" autoUpdateAnimBg="0"/>
      <p:bldP spid="467999" grpId="0" animBg="1" autoUpdateAnimBg="0"/>
      <p:bldP spid="468000" grpId="0" animBg="1" autoUpdateAnimBg="0"/>
      <p:bldP spid="468001" grpId="0" animBg="1" autoUpdateAnimBg="0"/>
      <p:bldP spid="468002" grpId="0" animBg="1" autoUpdateAnimBg="0"/>
      <p:bldP spid="46800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000A2C2-B85C-4292-BC1A-EB5CB972F9BC}"/>
              </a:ext>
            </a:extLst>
          </p:cNvPr>
          <p:cNvSpPr txBox="1"/>
          <p:nvPr/>
        </p:nvSpPr>
        <p:spPr>
          <a:xfrm>
            <a:off x="1353672" y="892565"/>
            <a:ext cx="664284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6521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CC5ED2B-B8BC-4064-91D0-B0ECD2415EFC}"/>
              </a:ext>
            </a:extLst>
          </p:cNvPr>
          <p:cNvSpPr txBox="1"/>
          <p:nvPr/>
        </p:nvSpPr>
        <p:spPr>
          <a:xfrm>
            <a:off x="2626659" y="811376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squares from 1 to 10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()</a:t>
            </a: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47845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1170</Words>
  <Application>Microsoft Office PowerPoint</Application>
  <PresentationFormat>Panorámica</PresentationFormat>
  <Paragraphs>285</Paragraphs>
  <Slides>25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6" baseType="lpstr">
      <vt:lpstr>Arial</vt:lpstr>
      <vt:lpstr>Calibri</vt:lpstr>
      <vt:lpstr>Calibri Light</vt:lpstr>
      <vt:lpstr>Cascadia Mono</vt:lpstr>
      <vt:lpstr>Lucida Sans Unicode</vt:lpstr>
      <vt:lpstr>Monotype Sorts</vt:lpstr>
      <vt:lpstr>Tahoma</vt:lpstr>
      <vt:lpstr>Times New Roman</vt:lpstr>
      <vt:lpstr>Tema de Office</vt:lpstr>
      <vt:lpstr>Visio</vt:lpstr>
      <vt:lpstr>Imagen</vt:lpstr>
      <vt:lpstr>For loops</vt:lpstr>
      <vt:lpstr>Presentación de PowerPoint</vt:lpstr>
      <vt:lpstr>Presentación de PowerPoint</vt:lpstr>
      <vt:lpstr>CICLO PARA</vt:lpstr>
      <vt:lpstr>EJEMPLO</vt:lpstr>
      <vt:lpstr>EJEMPLO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loops</dc:title>
  <dc:creator>Jose Guillermo Guarnizo Marin</dc:creator>
  <cp:lastModifiedBy>Jose Guillermo Guarnizo Marin</cp:lastModifiedBy>
  <cp:revision>15</cp:revision>
  <dcterms:created xsi:type="dcterms:W3CDTF">2022-10-24T16:07:36Z</dcterms:created>
  <dcterms:modified xsi:type="dcterms:W3CDTF">2023-09-27T16:21:45Z</dcterms:modified>
</cp:coreProperties>
</file>