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539" r:id="rId4"/>
    <p:sldId id="534" r:id="rId5"/>
    <p:sldId id="535" r:id="rId6"/>
    <p:sldId id="538" r:id="rId7"/>
    <p:sldId id="536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8" r:id="rId18"/>
    <p:sldId id="267" r:id="rId19"/>
    <p:sldId id="270" r:id="rId20"/>
    <p:sldId id="269" r:id="rId21"/>
    <p:sldId id="271" r:id="rId22"/>
    <p:sldId id="272" r:id="rId23"/>
    <p:sldId id="274" r:id="rId24"/>
    <p:sldId id="273" r:id="rId25"/>
    <p:sldId id="275" r:id="rId2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08B09-E8C1-43AF-A083-4DDA5E8F3722}" type="datetimeFigureOut">
              <a:rPr lang="es-CO" smtClean="0"/>
              <a:t>27/09/2023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7DE9F-CFE0-445F-8E21-FF98CBF6E1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1642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C3375C6E-5EE9-40E4-986E-C68A1C3652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6499B34-696F-41E4-91A9-30147F317585}" type="slidenum">
              <a:rPr lang="es-ES_tradnl" altLang="es-CO" sz="1200" b="0">
                <a:latin typeface="Times New Roman" panose="02020603050405020304" pitchFamily="18" charset="0"/>
              </a:rPr>
              <a:pPr/>
              <a:t>4</a:t>
            </a:fld>
            <a:endParaRPr lang="es-ES_tradnl" altLang="es-CO" sz="1200" b="0">
              <a:latin typeface="Times New Roman" panose="02020603050405020304" pitchFamily="18" charset="0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0F2EE803-D689-425E-B079-12D452625C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24340D58-C7D9-44D2-8EDF-4E6927A418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2E267A7F-BD89-4472-854E-FCFCF57751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0303144-571E-4AF5-A84A-FA3918A86D71}" type="slidenum">
              <a:rPr lang="es-ES_tradnl" altLang="es-CO" sz="1200" b="0">
                <a:latin typeface="Times New Roman" panose="02020603050405020304" pitchFamily="18" charset="0"/>
              </a:rPr>
              <a:pPr/>
              <a:t>5</a:t>
            </a:fld>
            <a:endParaRPr lang="es-ES_tradnl" altLang="es-CO" sz="1200" b="0">
              <a:latin typeface="Times New Roman" panose="02020603050405020304" pitchFamily="18" charset="0"/>
            </a:endParaRPr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5A6DDD3F-F376-416C-922E-84E70F69D8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5F01D11F-8F29-4DCA-A8EE-A0CC0DA5B0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F1524817-D29D-4558-A853-D9A34D9142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57FFE30-E382-4C1F-94ED-D1D507A470A2}" type="slidenum">
              <a:rPr lang="es-ES_tradnl" altLang="es-CO" sz="1200" b="0">
                <a:latin typeface="Times New Roman" panose="02020603050405020304" pitchFamily="18" charset="0"/>
              </a:rPr>
              <a:pPr/>
              <a:t>6</a:t>
            </a:fld>
            <a:endParaRPr lang="es-ES_tradnl" altLang="es-CO" sz="1200" b="0">
              <a:latin typeface="Times New Roman" panose="02020603050405020304" pitchFamily="18" charset="0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0E19A480-8B46-4636-A16C-B41219BFD2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56AB761E-27DA-40E9-8F3F-48025719D3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77E643C6-A866-464D-9D98-F7846AE573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5F83883-296E-4D6D-8625-41BD753846ED}" type="slidenum">
              <a:rPr lang="es-ES_tradnl" altLang="es-CO" sz="1200" b="0">
                <a:latin typeface="Times New Roman" panose="02020603050405020304" pitchFamily="18" charset="0"/>
              </a:rPr>
              <a:pPr/>
              <a:t>7</a:t>
            </a:fld>
            <a:endParaRPr lang="es-ES_tradnl" altLang="es-CO" sz="1200" b="0">
              <a:latin typeface="Times New Roman" panose="02020603050405020304" pitchFamily="18" charset="0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B7B6EFC2-24FA-4220-BDD8-8784C75E29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9A435DE9-C6BA-41EF-8FF5-4DD452AFE4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F3DC5B-6C57-4A00-A057-B1B77DC8C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8579CB4-B198-42C4-AD74-E7BA53A95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53BD06-91B5-4469-8DFE-FB14D88E2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BC4A-F695-464B-9265-21F89992BC66}" type="datetimeFigureOut">
              <a:rPr lang="es-CO" smtClean="0"/>
              <a:t>27/09/2023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9D316E-4126-4E05-88CC-3ADEBC9A2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30A92E-3803-4F1D-A154-EB2B1D80E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3A5A-C704-4845-8DD2-342412D66C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2676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3B92E-F9F8-43EB-AA08-880E11B3B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B4ED856-4DB9-4E39-942A-14E49D0B07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E7F55B-543B-4100-8FCE-19B973847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BC4A-F695-464B-9265-21F89992BC66}" type="datetimeFigureOut">
              <a:rPr lang="es-CO" smtClean="0"/>
              <a:t>27/09/2023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D6BDEE-B870-468A-87BA-671C209C7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9BA050-73D7-4523-984E-A44E0F6AD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3A5A-C704-4845-8DD2-342412D66C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3609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4E06FA2-5463-41C3-A9F3-B2942D8CDB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22CE219-9A22-44CB-B4A0-CD3DA6A0BC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49E260-B7BD-4F8E-A2D1-1AE7B1904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BC4A-F695-464B-9265-21F89992BC66}" type="datetimeFigureOut">
              <a:rPr lang="es-CO" smtClean="0"/>
              <a:t>27/09/2023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967921-77D7-4579-BA02-97AE7ADD4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BBA50A-3201-4B55-8B04-016D02C33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3A5A-C704-4845-8DD2-342412D66C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632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057202-728B-4136-843F-C0DC1F6D5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3E95C0-1E22-49DA-842C-AFD8C467E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33417D-AF13-409F-ACA6-5F676978D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BC4A-F695-464B-9265-21F89992BC66}" type="datetimeFigureOut">
              <a:rPr lang="es-CO" smtClean="0"/>
              <a:t>27/09/2023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FF5837-857E-4FC5-B67F-BD380B6D1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80325D-5096-4A54-BF24-0B523138F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3A5A-C704-4845-8DD2-342412D66C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57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C60EA4-FC34-48F1-93FA-748F7DC83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3B9337-362A-42E3-98C5-798EA1C3E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778DF4-2650-4649-88B7-254378A17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BC4A-F695-464B-9265-21F89992BC66}" type="datetimeFigureOut">
              <a:rPr lang="es-CO" smtClean="0"/>
              <a:t>27/09/2023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6E46D0-C865-49FB-80F6-B5E55D752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73A92D-B112-4161-8C99-464E762A9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3A5A-C704-4845-8DD2-342412D66C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7659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3F59DA-4E42-4AE0-98EF-EE31492CC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8B325F-200A-4AC0-94DE-AC56B5DB15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4EC16EF-D5E6-4A01-89AD-CEC6B2D680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2658BF3-50B5-436C-97D6-B55B1943C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BC4A-F695-464B-9265-21F89992BC66}" type="datetimeFigureOut">
              <a:rPr lang="es-CO" smtClean="0"/>
              <a:t>27/09/2023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E859C80-99D6-4E82-A3A4-DF70B2AC9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C71AD5-A033-425B-B88B-DCB1F42E4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3A5A-C704-4845-8DD2-342412D66C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314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6D3833-D225-47E2-9E5F-5609CB825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F8A8498-F4DA-4FAB-9F33-0D66509E2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F4A796-CEFE-47E3-A36B-8E8BE8219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A138697-FE2F-45BB-9985-3DCE78F970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A5FCD91-44C5-4DB3-A4B0-31B4F6DEDE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6CECAB2-A12A-42E8-89A1-7C21C26D1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BC4A-F695-464B-9265-21F89992BC66}" type="datetimeFigureOut">
              <a:rPr lang="es-CO" smtClean="0"/>
              <a:t>27/09/2023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0B9A525-BDDA-4C05-98FD-00FE24004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1092B03-BC67-4E41-AD49-A9A1858E3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3A5A-C704-4845-8DD2-342412D66C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239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7EC0EE-1FDA-4D8F-981E-2EF7C6776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B656D74-8A7B-4719-8B7B-3664E4192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BC4A-F695-464B-9265-21F89992BC66}" type="datetimeFigureOut">
              <a:rPr lang="es-CO" smtClean="0"/>
              <a:t>27/09/2023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EF32E7A-68C5-4E4C-850E-A44292992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CBDAC60-FF5D-4248-9BC7-10B572226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3A5A-C704-4845-8DD2-342412D66C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7462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C19B49C-092A-4567-9022-886398A28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BC4A-F695-464B-9265-21F89992BC66}" type="datetimeFigureOut">
              <a:rPr lang="es-CO" smtClean="0"/>
              <a:t>27/09/2023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A4364D2-3E32-4126-800F-9DF8AEE93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FCBCC8E-9980-4206-BFB3-0B4EE7EDD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3A5A-C704-4845-8DD2-342412D66C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2529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2B0367-FA11-4D79-8221-DBDD25EFA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065495-B192-4FF0-B150-FC3423F4E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97171FF-EA67-44FA-B50E-81FCE56A9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F8017D-8508-4AED-BD95-1BF80DE49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BC4A-F695-464B-9265-21F89992BC66}" type="datetimeFigureOut">
              <a:rPr lang="es-CO" smtClean="0"/>
              <a:t>27/09/2023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6926F3-0D08-49E0-9981-3686EF166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694A732-EAB8-4220-9A54-9DB88FD1B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3A5A-C704-4845-8DD2-342412D66C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926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A76DD3-B065-4B51-B5D9-4539DFFF0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DCC02E4-8A06-4D06-9C20-6E8920FD79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9922E3E-4D5D-4C7F-B7E4-E198FC19A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FE1C2EC-7218-48D4-A892-D306D1BA8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BC4A-F695-464B-9265-21F89992BC66}" type="datetimeFigureOut">
              <a:rPr lang="es-CO" smtClean="0"/>
              <a:t>27/09/2023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D498C9-5403-45F1-B576-B4D3EBE83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C0A74F-07EE-4EFD-9F08-9780A1BFA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3A5A-C704-4845-8DD2-342412D66C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930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2F2A8B2-188F-45E6-9ED1-C5D9D335F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0A150D-B9F0-4D9B-A091-4E6055358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6AF960-005A-4565-A475-C3EAA6CB7B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0BC4A-F695-464B-9265-21F89992BC66}" type="datetimeFigureOut">
              <a:rPr lang="es-CO" smtClean="0"/>
              <a:t>27/09/2023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E7E96A-79A6-407A-8351-BF4CF1FD7B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BD05A1-E9D2-45EF-BAE4-3A6916C8E2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93A5A-C704-4845-8DD2-342412D66C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3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16BE8F-BF2D-4FF9-8641-33FCEC7EA2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err="1"/>
              <a:t>For</a:t>
            </a:r>
            <a:r>
              <a:rPr lang="es-CO" dirty="0"/>
              <a:t> </a:t>
            </a:r>
            <a:r>
              <a:rPr lang="es-CO" dirty="0" err="1"/>
              <a:t>loops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249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B536660-C4D4-4C19-84D8-D52E2B97C44D}"/>
              </a:ext>
            </a:extLst>
          </p:cNvPr>
          <p:cNvSpPr txBox="1"/>
          <p:nvPr/>
        </p:nvSpPr>
        <p:spPr>
          <a:xfrm>
            <a:off x="2142565" y="450573"/>
            <a:ext cx="609600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 *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for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loops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 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print squares from 1 to 10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es-CO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es-CO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 = 1;i &lt;=10;i++)</a:t>
            </a:r>
          </a:p>
          <a:p>
            <a:r>
              <a:rPr lang="es-CO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endParaRPr lang="es-CO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E9603CF9-F4DB-4A45-82AA-646BCA7CAA50}"/>
              </a:ext>
            </a:extLst>
          </p:cNvPr>
          <p:cNvCxnSpPr/>
          <p:nvPr/>
        </p:nvCxnSpPr>
        <p:spPr>
          <a:xfrm>
            <a:off x="1237129" y="2330824"/>
            <a:ext cx="1819836" cy="1255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D242A544-326B-4C73-8E6B-ACFF685F92D9}"/>
              </a:ext>
            </a:extLst>
          </p:cNvPr>
          <p:cNvSpPr txBox="1"/>
          <p:nvPr/>
        </p:nvSpPr>
        <p:spPr>
          <a:xfrm>
            <a:off x="277906" y="2054698"/>
            <a:ext cx="1703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err="1"/>
              <a:t>Loop</a:t>
            </a:r>
            <a:r>
              <a:rPr lang="es-CO" dirty="0"/>
              <a:t> control</a:t>
            </a: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2CD4F855-AABD-41DA-BA60-22FDF0624A68}"/>
              </a:ext>
            </a:extLst>
          </p:cNvPr>
          <p:cNvCxnSpPr>
            <a:cxnSpLocks/>
          </p:cNvCxnSpPr>
          <p:nvPr/>
        </p:nvCxnSpPr>
        <p:spPr>
          <a:xfrm flipH="1">
            <a:off x="4607860" y="1629431"/>
            <a:ext cx="4536141" cy="17995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5E6CD1D6-B45A-413C-82E5-2C1F41FE50E7}"/>
              </a:ext>
            </a:extLst>
          </p:cNvPr>
          <p:cNvSpPr txBox="1"/>
          <p:nvPr/>
        </p:nvSpPr>
        <p:spPr>
          <a:xfrm>
            <a:off x="8399930" y="1167192"/>
            <a:ext cx="1703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err="1"/>
              <a:t>Loop</a:t>
            </a:r>
            <a:r>
              <a:rPr lang="es-CO" dirty="0"/>
              <a:t> </a:t>
            </a:r>
            <a:r>
              <a:rPr lang="es-CO" dirty="0" err="1"/>
              <a:t>condition</a:t>
            </a:r>
            <a:endParaRPr lang="es-CO" dirty="0"/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4011AF52-84CC-432C-9D6A-313A2DE69F29}"/>
              </a:ext>
            </a:extLst>
          </p:cNvPr>
          <p:cNvCxnSpPr/>
          <p:nvPr/>
        </p:nvCxnSpPr>
        <p:spPr>
          <a:xfrm flipH="1">
            <a:off x="5593976" y="3648635"/>
            <a:ext cx="39982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3E6163A-CAB0-4125-BD17-1734FE1A0EF3}"/>
              </a:ext>
            </a:extLst>
          </p:cNvPr>
          <p:cNvSpPr txBox="1"/>
          <p:nvPr/>
        </p:nvSpPr>
        <p:spPr>
          <a:xfrm>
            <a:off x="8937813" y="3429000"/>
            <a:ext cx="3316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err="1"/>
              <a:t>Incrementing</a:t>
            </a:r>
            <a:r>
              <a:rPr lang="es-CO" dirty="0"/>
              <a:t> </a:t>
            </a:r>
            <a:r>
              <a:rPr lang="es-CO" dirty="0" err="1"/>
              <a:t>one</a:t>
            </a:r>
            <a:r>
              <a:rPr lang="es-CO" dirty="0"/>
              <a:t> in </a:t>
            </a:r>
            <a:r>
              <a:rPr lang="es-CO" dirty="0" err="1"/>
              <a:t>each</a:t>
            </a:r>
            <a:r>
              <a:rPr lang="es-CO" dirty="0"/>
              <a:t> </a:t>
            </a:r>
            <a:r>
              <a:rPr lang="es-CO" dirty="0" err="1"/>
              <a:t>loop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33297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F76081E-5947-4B10-997D-FAF2FB34D74D}"/>
              </a:ext>
            </a:extLst>
          </p:cNvPr>
          <p:cNvSpPr txBox="1"/>
          <p:nvPr/>
        </p:nvSpPr>
        <p:spPr>
          <a:xfrm>
            <a:off x="2142565" y="450573"/>
            <a:ext cx="609600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 *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for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loops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 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print squares from 1 to 10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i = 1; i &lt;= 10; i++)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"The square of %d is %d\n"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31435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A28E594-8F23-43FA-A4D6-2543AA19A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4770" y="460924"/>
            <a:ext cx="5903137" cy="498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853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B1E13E00-D8AF-4DFD-ABA9-91F1DFEF06FE}"/>
              </a:ext>
            </a:extLst>
          </p:cNvPr>
          <p:cNvSpPr txBox="1"/>
          <p:nvPr/>
        </p:nvSpPr>
        <p:spPr>
          <a:xfrm>
            <a:off x="1004047" y="705613"/>
            <a:ext cx="1048870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prompt for and get number of squares to print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"How many squares do you want to print (1-10)? 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print squares from 1 to 10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i = 1; i &lt;= 10; i++)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"The square of %d is %d\n"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10287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D30AE1B-89C1-4FB6-AA69-D1B12701A0D2}"/>
              </a:ext>
            </a:extLst>
          </p:cNvPr>
          <p:cNvSpPr txBox="1"/>
          <p:nvPr/>
        </p:nvSpPr>
        <p:spPr>
          <a:xfrm>
            <a:off x="1030941" y="562179"/>
            <a:ext cx="1082040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n;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prompt for and get number of squares to print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"How many squares do you want to print (1-10)? 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"%d"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&amp;n);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print squares from 1 to 10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i = 1; i &lt;= 10; i++)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"The square of %d is %d\n"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07423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F770933-FA02-46CB-A4F7-E56F06C1C95D}"/>
              </a:ext>
            </a:extLst>
          </p:cNvPr>
          <p:cNvSpPr txBox="1"/>
          <p:nvPr/>
        </p:nvSpPr>
        <p:spPr>
          <a:xfrm>
            <a:off x="842220" y="1037308"/>
            <a:ext cx="10157012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n;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prompt for and get number of squares to print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"How many squares do you want to print (1-10)? 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"%d"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&amp;n);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print squares from 1 to n</a:t>
            </a:r>
            <a:endParaRPr lang="en-US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 = 1; i &lt;= n; i++)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"The square of %d is %d\n"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86056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9463D51-D91E-463D-BE7D-27646984E32D}"/>
              </a:ext>
            </a:extLst>
          </p:cNvPr>
          <p:cNvSpPr txBox="1"/>
          <p:nvPr/>
        </p:nvSpPr>
        <p:spPr>
          <a:xfrm>
            <a:off x="1434353" y="251012"/>
            <a:ext cx="9126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err="1"/>
              <a:t>Other</a:t>
            </a:r>
            <a:r>
              <a:rPr lang="es-CO" dirty="0"/>
              <a:t> alternative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DD75D42-2980-4727-AFBC-6544EE50969E}"/>
              </a:ext>
            </a:extLst>
          </p:cNvPr>
          <p:cNvSpPr txBox="1"/>
          <p:nvPr/>
        </p:nvSpPr>
        <p:spPr>
          <a:xfrm>
            <a:off x="1434353" y="1377967"/>
            <a:ext cx="893781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n;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prompt for and get number of squares to print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"How many squares do you want to print (1-10)? 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&amp;n);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print squares from 1 to n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 = 1; i &lt;= n;)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"The square of %d is %d\n"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i++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3998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9463D51-D91E-463D-BE7D-27646984E32D}"/>
              </a:ext>
            </a:extLst>
          </p:cNvPr>
          <p:cNvSpPr txBox="1"/>
          <p:nvPr/>
        </p:nvSpPr>
        <p:spPr>
          <a:xfrm>
            <a:off x="1434353" y="251012"/>
            <a:ext cx="9126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err="1"/>
              <a:t>Other</a:t>
            </a:r>
            <a:r>
              <a:rPr lang="es-CO" dirty="0"/>
              <a:t> alternative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DD75D42-2980-4727-AFBC-6544EE50969E}"/>
              </a:ext>
            </a:extLst>
          </p:cNvPr>
          <p:cNvSpPr txBox="1"/>
          <p:nvPr/>
        </p:nvSpPr>
        <p:spPr>
          <a:xfrm>
            <a:off x="1434353" y="1377967"/>
            <a:ext cx="893781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n;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prompt for and get number of squares to print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"How many squares do you want to print (1-10)? 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&amp;n);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print squares from 1 to n</a:t>
            </a:r>
          </a:p>
          <a:p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 = 1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(; i &lt;= n; i++)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"The square of %d is %d\n"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50394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64B54B8-01BA-475C-AA44-A75EBC82653A}"/>
              </a:ext>
            </a:extLst>
          </p:cNvPr>
          <p:cNvSpPr txBox="1"/>
          <p:nvPr/>
        </p:nvSpPr>
        <p:spPr>
          <a:xfrm>
            <a:off x="2725270" y="241157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2400" dirty="0" err="1"/>
              <a:t>Nested</a:t>
            </a:r>
            <a:r>
              <a:rPr lang="es-CO" sz="2400" dirty="0"/>
              <a:t> </a:t>
            </a:r>
            <a:r>
              <a:rPr lang="es-CO" sz="2400" dirty="0" err="1"/>
              <a:t>For</a:t>
            </a:r>
            <a:r>
              <a:rPr lang="es-CO" sz="2400" dirty="0"/>
              <a:t> </a:t>
            </a:r>
            <a:r>
              <a:rPr lang="es-CO" sz="2400" dirty="0" err="1"/>
              <a:t>Loops</a:t>
            </a:r>
            <a:endParaRPr lang="es-CO" sz="24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3D92FBC-3A35-474E-8EF1-346109E78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923" y="1011880"/>
            <a:ext cx="5593565" cy="542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729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B38E080-8CD9-4DC8-BAB2-83107B16AB0C}"/>
              </a:ext>
            </a:extLst>
          </p:cNvPr>
          <p:cNvSpPr txBox="1"/>
          <p:nvPr/>
        </p:nvSpPr>
        <p:spPr>
          <a:xfrm>
            <a:off x="1308847" y="58847"/>
            <a:ext cx="7835153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* File:  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main.c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*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Author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: Dr. T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 *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nested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for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loops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 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header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     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B9C3AD5-B5D3-4EF4-840B-2A59DCE1C2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52408"/>
            <a:ext cx="5918797" cy="2370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670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AA02625-479C-45E8-B81E-E9BBAA55C2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432" y="1025008"/>
            <a:ext cx="9843243" cy="375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9563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B3693C9-9BBC-468E-850C-7841DAE28C54}"/>
              </a:ext>
            </a:extLst>
          </p:cNvPr>
          <p:cNvSpPr txBox="1"/>
          <p:nvPr/>
        </p:nvSpPr>
        <p:spPr>
          <a:xfrm>
            <a:off x="510988" y="0"/>
            <a:ext cx="9699812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* File:  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main.c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*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Author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: Dr. T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 *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nested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for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loops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 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header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     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 = 1; i &lt;= 10; i++)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"%5d"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i);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682553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5C59B55-1EBA-49E4-B627-899C45647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210" y="2069678"/>
            <a:ext cx="9868755" cy="110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1199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95177AB-49C2-4F10-A78C-E760FACC5FD7}"/>
              </a:ext>
            </a:extLst>
          </p:cNvPr>
          <p:cNvSpPr txBox="1"/>
          <p:nvPr/>
        </p:nvSpPr>
        <p:spPr>
          <a:xfrm>
            <a:off x="1159958" y="1042505"/>
            <a:ext cx="60960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header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     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i = 1; i &lt;= 10; i++)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"%5d"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i);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table</a:t>
            </a:r>
            <a:endParaRPr lang="es-CO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741454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7DD6463-935F-4089-81C5-D9C3D2BD82B9}"/>
              </a:ext>
            </a:extLst>
          </p:cNvPr>
          <p:cNvSpPr txBox="1"/>
          <p:nvPr/>
        </p:nvSpPr>
        <p:spPr>
          <a:xfrm>
            <a:off x="977153" y="751344"/>
            <a:ext cx="8166847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header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     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i = 1; i &lt;= 10; i++)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"%5d"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i);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table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 = 1; i &lt;= 10; i++)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"%5d"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i);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endParaRPr lang="es-CO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  <a:endParaRPr lang="es-CO" dirty="0">
              <a:highlight>
                <a:srgbClr val="FFFF00"/>
              </a:highlight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279A094-8D91-41D3-BF28-3EE7083C6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3765" y="499619"/>
            <a:ext cx="6222422" cy="244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2277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7B8716F-813D-4F65-8146-181C50932621}"/>
              </a:ext>
            </a:extLst>
          </p:cNvPr>
          <p:cNvSpPr txBox="1"/>
          <p:nvPr/>
        </p:nvSpPr>
        <p:spPr>
          <a:xfrm>
            <a:off x="815788" y="751344"/>
            <a:ext cx="903642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header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     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i = 1; i &lt;= 10; i++)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"%5d"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i);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table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i = 1; i &lt;= 10; i++)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"%5d"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i);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j = 1; j &lt;= 10;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j++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"%5d"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i*j);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334248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F7BC134-BB42-48E8-BE9C-6558E89056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5030" y="1797136"/>
            <a:ext cx="7394035" cy="2918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57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bre: forma 1">
            <a:extLst>
              <a:ext uri="{FF2B5EF4-FFF2-40B4-BE49-F238E27FC236}">
                <a16:creationId xmlns:a16="http://schemas.microsoft.com/office/drawing/2014/main" id="{CFD569ED-E56A-4D6C-8E52-5D4620A2FCEA}"/>
              </a:ext>
            </a:extLst>
          </p:cNvPr>
          <p:cNvSpPr/>
          <p:nvPr/>
        </p:nvSpPr>
        <p:spPr>
          <a:xfrm>
            <a:off x="3686346" y="887422"/>
            <a:ext cx="3376913" cy="1029546"/>
          </a:xfrm>
          <a:custGeom>
            <a:avLst/>
            <a:gdLst>
              <a:gd name="connsiteX0" fmla="*/ 0 w 3376913"/>
              <a:gd name="connsiteY0" fmla="*/ 0 h 1029546"/>
              <a:gd name="connsiteX1" fmla="*/ 3376913 w 3376913"/>
              <a:gd name="connsiteY1" fmla="*/ 0 h 1029546"/>
              <a:gd name="connsiteX2" fmla="*/ 3376913 w 3376913"/>
              <a:gd name="connsiteY2" fmla="*/ 1029546 h 1029546"/>
              <a:gd name="connsiteX3" fmla="*/ 0 w 3376913"/>
              <a:gd name="connsiteY3" fmla="*/ 1029546 h 1029546"/>
              <a:gd name="connsiteX4" fmla="*/ 0 w 3376913"/>
              <a:gd name="connsiteY4" fmla="*/ 0 h 102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913" h="1029546">
                <a:moveTo>
                  <a:pt x="0" y="0"/>
                </a:moveTo>
                <a:lnTo>
                  <a:pt x="3376913" y="0"/>
                </a:lnTo>
                <a:lnTo>
                  <a:pt x="3376913" y="1029546"/>
                </a:lnTo>
                <a:lnTo>
                  <a:pt x="0" y="102954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CO" sz="1400" b="1" kern="1200" dirty="0"/>
              <a:t>Para</a:t>
            </a:r>
          </a:p>
        </p:txBody>
      </p:sp>
      <p:sp>
        <p:nvSpPr>
          <p:cNvPr id="3" name="Forma libre: forma 2">
            <a:extLst>
              <a:ext uri="{FF2B5EF4-FFF2-40B4-BE49-F238E27FC236}">
                <a16:creationId xmlns:a16="http://schemas.microsoft.com/office/drawing/2014/main" id="{B7AB4C05-429A-49B2-807E-2F3C58192E22}"/>
              </a:ext>
            </a:extLst>
          </p:cNvPr>
          <p:cNvSpPr/>
          <p:nvPr/>
        </p:nvSpPr>
        <p:spPr>
          <a:xfrm>
            <a:off x="3686346" y="3112148"/>
            <a:ext cx="3376913" cy="1029546"/>
          </a:xfrm>
          <a:custGeom>
            <a:avLst/>
            <a:gdLst>
              <a:gd name="connsiteX0" fmla="*/ 0 w 3376913"/>
              <a:gd name="connsiteY0" fmla="*/ 0 h 1029546"/>
              <a:gd name="connsiteX1" fmla="*/ 3376913 w 3376913"/>
              <a:gd name="connsiteY1" fmla="*/ 0 h 1029546"/>
              <a:gd name="connsiteX2" fmla="*/ 3376913 w 3376913"/>
              <a:gd name="connsiteY2" fmla="*/ 1029546 h 1029546"/>
              <a:gd name="connsiteX3" fmla="*/ 0 w 3376913"/>
              <a:gd name="connsiteY3" fmla="*/ 1029546 h 1029546"/>
              <a:gd name="connsiteX4" fmla="*/ 0 w 3376913"/>
              <a:gd name="connsiteY4" fmla="*/ 0 h 102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913" h="1029546">
                <a:moveTo>
                  <a:pt x="0" y="0"/>
                </a:moveTo>
                <a:lnTo>
                  <a:pt x="3376913" y="0"/>
                </a:lnTo>
                <a:lnTo>
                  <a:pt x="3376913" y="1029546"/>
                </a:lnTo>
                <a:lnTo>
                  <a:pt x="0" y="102954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CO" altLang="es-CO" sz="1400" b="0" kern="1200" dirty="0"/>
              <a:t>Ejecuta un conjunto de instrucciones </a:t>
            </a:r>
            <a:r>
              <a:rPr lang="es-CO" altLang="es-CO" sz="1400" kern="1200" dirty="0"/>
              <a:t>un número determinado de veces. </a:t>
            </a:r>
            <a:r>
              <a:rPr lang="es-CO" altLang="es-CO" sz="1400" b="0" kern="1200" dirty="0"/>
              <a:t>Ese número es controlado por una variable</a:t>
            </a:r>
            <a:r>
              <a:rPr lang="es-CO" altLang="es-CO" sz="1400" b="0" i="1" kern="1200" dirty="0"/>
              <a:t> contadora </a:t>
            </a:r>
            <a:r>
              <a:rPr lang="es-CO" altLang="es-CO" sz="1400" b="0" kern="1200" dirty="0"/>
              <a:t>(entera),</a:t>
            </a:r>
            <a:r>
              <a:rPr lang="es-CO" altLang="es-CO" sz="1400" b="0" i="1" kern="1200" dirty="0"/>
              <a:t> </a:t>
            </a:r>
            <a:r>
              <a:rPr lang="es-CO" altLang="es-CO" sz="1400" b="0" kern="1200" dirty="0"/>
              <a:t>que toma valores desde un </a:t>
            </a:r>
            <a:r>
              <a:rPr lang="es-CO" altLang="es-CO" sz="1400" i="1" kern="1200" dirty="0"/>
              <a:t>límite inferior </a:t>
            </a:r>
            <a:r>
              <a:rPr lang="es-CO" altLang="es-CO" sz="1400" b="0" kern="1200" dirty="0"/>
              <a:t>hasta un </a:t>
            </a:r>
            <a:r>
              <a:rPr lang="es-CO" altLang="es-CO" sz="1400" i="1" kern="1200" dirty="0"/>
              <a:t>límite superior</a:t>
            </a:r>
            <a:r>
              <a:rPr lang="es-ES_tradnl" altLang="es-CO" sz="1400" kern="1200" dirty="0"/>
              <a:t>.</a:t>
            </a:r>
            <a:endParaRPr lang="es-CO" sz="1400" kern="1200" dirty="0"/>
          </a:p>
        </p:txBody>
      </p:sp>
    </p:spTree>
    <p:extLst>
      <p:ext uri="{BB962C8B-B14F-4D97-AF65-F5344CB8AC3E}">
        <p14:creationId xmlns:p14="http://schemas.microsoft.com/office/powerpoint/2010/main" val="185346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3891" name="Group 19">
            <a:extLst>
              <a:ext uri="{FF2B5EF4-FFF2-40B4-BE49-F238E27FC236}">
                <a16:creationId xmlns:a16="http://schemas.microsoft.com/office/drawing/2014/main" id="{7109F2AC-9173-432A-BC3C-47B109F58605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2171701" y="1989138"/>
          <a:ext cx="7847013" cy="4065654"/>
        </p:xfrm>
        <a:graphic>
          <a:graphicData uri="http://schemas.openxmlformats.org/drawingml/2006/table">
            <a:tbl>
              <a:tblPr/>
              <a:tblGrid>
                <a:gridCol w="3636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0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 </a:t>
                      </a:r>
                      <a:r>
                        <a:rPr kumimoji="0" lang="es-CO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DIAGRAMA DE FLUJO 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PSEUDOCODIGO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75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s-CO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Lucida Sans Unicode" pitchFamily="34" charset="0"/>
                        </a:rPr>
                        <a:t>para (</a:t>
                      </a:r>
                      <a:r>
                        <a:rPr kumimoji="0" lang="es-C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Lucida Sans Unicode" pitchFamily="34" charset="0"/>
                        </a:rPr>
                        <a:t>&lt;variable&gt; := &lt;</a:t>
                      </a:r>
                      <a:r>
                        <a:rPr kumimoji="0" lang="es-CO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Lucida Sans Unicode" pitchFamily="34" charset="0"/>
                        </a:rPr>
                        <a:t>lim_inf</a:t>
                      </a:r>
                      <a:r>
                        <a:rPr kumimoji="0" lang="es-C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Lucida Sans Unicode" pitchFamily="34" charset="0"/>
                        </a:rPr>
                        <a:t>&gt;</a:t>
                      </a:r>
                      <a:r>
                        <a:rPr kumimoji="0" 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Lucida Sans Unicode" pitchFamily="34" charset="0"/>
                        </a:rPr>
                        <a:t> hasta </a:t>
                      </a:r>
                      <a:r>
                        <a:rPr kumimoji="0" lang="es-C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Lucida Sans Unicode" pitchFamily="34" charset="0"/>
                        </a:rPr>
                        <a:t>&lt;</a:t>
                      </a:r>
                      <a:r>
                        <a:rPr kumimoji="0" lang="es-CO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Lucida Sans Unicode" pitchFamily="34" charset="0"/>
                        </a:rPr>
                        <a:t>lim_sup</a:t>
                      </a:r>
                      <a:r>
                        <a:rPr kumimoji="0" lang="es-C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Lucida Sans Unicode" pitchFamily="34" charset="0"/>
                        </a:rPr>
                        <a:t>&gt;</a:t>
                      </a:r>
                      <a:r>
                        <a:rPr kumimoji="0" 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Lucida Sans Unicode" pitchFamily="34" charset="0"/>
                        </a:rPr>
                        <a:t>) hacer</a:t>
                      </a:r>
                      <a:r>
                        <a:rPr kumimoji="0" lang="es-C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Lucida Sans Unicode" pitchFamily="34" charset="0"/>
                        </a:rPr>
                        <a:t>  </a:t>
                      </a:r>
                      <a:endParaRPr kumimoji="0" lang="es-CO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Lucida Sans Unicode" pitchFamily="34" charset="0"/>
                        </a:rPr>
                        <a:t>        </a:t>
                      </a:r>
                      <a:r>
                        <a:rPr kumimoji="0" lang="es-C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Lucida Sans Unicode" pitchFamily="34" charset="0"/>
                        </a:rPr>
                        <a:t>&lt;bloque instrucciones&gt;</a:t>
                      </a:r>
                      <a:endParaRPr kumimoji="0" lang="es-CO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s-CO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Lucida Sans Unicode" pitchFamily="34" charset="0"/>
                        </a:rPr>
                        <a:t>fin_para</a:t>
                      </a:r>
                      <a:r>
                        <a:rPr kumimoji="0" lang="es-MX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 </a:t>
                      </a:r>
                      <a:endParaRPr kumimoji="0" lang="es-C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35" name="Rectangle 15">
            <a:extLst>
              <a:ext uri="{FF2B5EF4-FFF2-40B4-BE49-F238E27FC236}">
                <a16:creationId xmlns:a16="http://schemas.microsoft.com/office/drawing/2014/main" id="{49CB30A1-2D24-406A-A3C3-5104069CB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1" y="-2025323"/>
            <a:ext cx="184731" cy="5232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s-CO" altLang="es-CO"/>
          </a:p>
        </p:txBody>
      </p:sp>
      <p:sp>
        <p:nvSpPr>
          <p:cNvPr id="5136" name="Rectangle 16">
            <a:extLst>
              <a:ext uri="{FF2B5EF4-FFF2-40B4-BE49-F238E27FC236}">
                <a16:creationId xmlns:a16="http://schemas.microsoft.com/office/drawing/2014/main" id="{D7AE6F9B-63F5-473B-BD05-A8FBA9924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1" y="-2025323"/>
            <a:ext cx="184731" cy="5232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s-CO" altLang="es-CO"/>
          </a:p>
        </p:txBody>
      </p:sp>
      <p:graphicFrame>
        <p:nvGraphicFramePr>
          <p:cNvPr id="5122" name="Object 17">
            <a:extLst>
              <a:ext uri="{FF2B5EF4-FFF2-40B4-BE49-F238E27FC236}">
                <a16:creationId xmlns:a16="http://schemas.microsoft.com/office/drawing/2014/main" id="{4D1A2D66-7534-4B52-9080-F336EABEB1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16200" y="2636838"/>
          <a:ext cx="2832100" cy="338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Visio" r:id="rId4" imgW="2193476" imgH="2620499" progId="Visio.Drawing.6">
                  <p:embed/>
                </p:oleObj>
              </mc:Choice>
              <mc:Fallback>
                <p:oleObj name="Visio" r:id="rId4" imgW="2193476" imgH="2620499" progId="Visio.Drawing.6">
                  <p:embed/>
                  <p:pic>
                    <p:nvPicPr>
                      <p:cNvPr id="5122" name="Object 17">
                        <a:extLst>
                          <a:ext uri="{FF2B5EF4-FFF2-40B4-BE49-F238E27FC236}">
                            <a16:creationId xmlns:a16="http://schemas.microsoft.com/office/drawing/2014/main" id="{4D1A2D66-7534-4B52-9080-F336EABEB11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200" y="2636838"/>
                        <a:ext cx="2832100" cy="338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ítulo 1">
            <a:extLst>
              <a:ext uri="{FF2B5EF4-FFF2-40B4-BE49-F238E27FC236}">
                <a16:creationId xmlns:a16="http://schemas.microsoft.com/office/drawing/2014/main" id="{BB84B33B-B610-412D-87B1-923879F8B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6952" y="12619"/>
            <a:ext cx="10181906" cy="1063389"/>
          </a:xfrm>
        </p:spPr>
        <p:txBody>
          <a:bodyPr/>
          <a:lstStyle/>
          <a:p>
            <a:r>
              <a:rPr lang="es-CO" dirty="0"/>
              <a:t>CICLO PARA</a:t>
            </a: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4" name="AutoShape 4">
            <a:extLst>
              <a:ext uri="{FF2B5EF4-FFF2-40B4-BE49-F238E27FC236}">
                <a16:creationId xmlns:a16="http://schemas.microsoft.com/office/drawing/2014/main" id="{E25283F9-F2DE-4D75-ADAA-46A6C19B9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9" y="2636839"/>
            <a:ext cx="7921625" cy="21605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CCFF">
                  <a:alpha val="50000"/>
                </a:srgbClr>
              </a:gs>
              <a:gs pos="100000">
                <a:srgbClr val="6600FF">
                  <a:alpha val="89999"/>
                </a:srgbClr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6600FF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es-ES_tradnl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 Realizar la suma de los números</a:t>
            </a:r>
          </a:p>
          <a:p>
            <a:pPr algn="ctr">
              <a:defRPr/>
            </a:pPr>
            <a:r>
              <a:rPr lang="es-ES_tradnl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del 1 hasta el N e imprimirla en </a:t>
            </a:r>
          </a:p>
          <a:p>
            <a:pPr algn="ctr">
              <a:defRPr/>
            </a:pPr>
            <a:r>
              <a:rPr lang="es-ES_tradnl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pantalla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CBC814B3-86C5-49F1-97FE-4646EEF6A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5400" dirty="0"/>
              <a:t>EJEMPLO</a:t>
            </a: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5">
            <a:extLst>
              <a:ext uri="{FF2B5EF4-FFF2-40B4-BE49-F238E27FC236}">
                <a16:creationId xmlns:a16="http://schemas.microsoft.com/office/drawing/2014/main" id="{3C12E3F8-1AF8-4D87-B145-F8CB7368B4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05851" y="1158239"/>
          <a:ext cx="3780297" cy="5556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Visio" r:id="rId4" imgW="2181194" imgH="4151286" progId="Visio.Drawing.6">
                  <p:embed/>
                </p:oleObj>
              </mc:Choice>
              <mc:Fallback>
                <p:oleObj name="Visio" r:id="rId4" imgW="2181194" imgH="4151286" progId="Visio.Drawing.6">
                  <p:embed/>
                  <p:pic>
                    <p:nvPicPr>
                      <p:cNvPr id="6146" name="Object 5">
                        <a:extLst>
                          <a:ext uri="{FF2B5EF4-FFF2-40B4-BE49-F238E27FC236}">
                            <a16:creationId xmlns:a16="http://schemas.microsoft.com/office/drawing/2014/main" id="{3C12E3F8-1AF8-4D87-B145-F8CB7368B4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5851" y="1158239"/>
                        <a:ext cx="3780297" cy="55560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Text Box 10">
            <a:extLst>
              <a:ext uri="{FF2B5EF4-FFF2-40B4-BE49-F238E27FC236}">
                <a16:creationId xmlns:a16="http://schemas.microsoft.com/office/drawing/2014/main" id="{2FA1F362-6B24-49D9-B51D-4D2B97C95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6764" y="4354513"/>
            <a:ext cx="358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" altLang="es-CO" sz="800">
                <a:solidFill>
                  <a:schemeClr val="tx2"/>
                </a:solidFill>
              </a:rPr>
              <a:t>:=</a:t>
            </a:r>
          </a:p>
        </p:txBody>
      </p:sp>
      <p:sp>
        <p:nvSpPr>
          <p:cNvPr id="12" name="Título 2">
            <a:extLst>
              <a:ext uri="{FF2B5EF4-FFF2-40B4-BE49-F238E27FC236}">
                <a16:creationId xmlns:a16="http://schemas.microsoft.com/office/drawing/2014/main" id="{59DEA7A9-0881-4369-A447-AC9F8914D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6952" y="12619"/>
            <a:ext cx="10181906" cy="1150162"/>
          </a:xfrm>
        </p:spPr>
        <p:txBody>
          <a:bodyPr/>
          <a:lstStyle/>
          <a:p>
            <a:r>
              <a:rPr lang="es-CO" sz="5400" dirty="0"/>
              <a:t>EJEMPLO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>
            <a:extLst>
              <a:ext uri="{FF2B5EF4-FFF2-40B4-BE49-F238E27FC236}">
                <a16:creationId xmlns:a16="http://schemas.microsoft.com/office/drawing/2014/main" id="{80CF782D-5136-42DE-9774-320C4E1E85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81876" y="4508501"/>
          <a:ext cx="1666875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Imagen" r:id="rId4" imgW="4755600" imgH="4827960" progId="MS_ClipArt_Gallery.2">
                  <p:embed/>
                </p:oleObj>
              </mc:Choice>
              <mc:Fallback>
                <p:oleObj name="Imagen" r:id="rId4" imgW="4755600" imgH="4827960" progId="MS_ClipArt_Gallery.2">
                  <p:embed/>
                  <p:pic>
                    <p:nvPicPr>
                      <p:cNvPr id="7170" name="Object 2">
                        <a:extLst>
                          <a:ext uri="{FF2B5EF4-FFF2-40B4-BE49-F238E27FC236}">
                            <a16:creationId xmlns:a16="http://schemas.microsoft.com/office/drawing/2014/main" id="{80CF782D-5136-42DE-9774-320C4E1E85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76" y="4508501"/>
                        <a:ext cx="1666875" cy="169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7971" name="Text Box 3">
            <a:extLst>
              <a:ext uri="{FF2B5EF4-FFF2-40B4-BE49-F238E27FC236}">
                <a16:creationId xmlns:a16="http://schemas.microsoft.com/office/drawing/2014/main" id="{56D55A14-D7FB-4E61-BBB4-A684F5C29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665414"/>
            <a:ext cx="3429000" cy="3539430"/>
          </a:xfrm>
          <a:prstGeom prst="rect">
            <a:avLst/>
          </a:prstGeom>
          <a:noFill/>
          <a:ln w="635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ES_tradnl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suma, n, i: entero</a:t>
            </a:r>
          </a:p>
          <a:p>
            <a:pPr>
              <a:defRPr/>
            </a:pPr>
            <a:r>
              <a:rPr lang="es-ES_tradnl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suma </a:t>
            </a:r>
            <a:r>
              <a:rPr lang="es-ES_tradnl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=</a:t>
            </a:r>
            <a:r>
              <a:rPr lang="es-ES_tradnl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0</a:t>
            </a:r>
          </a:p>
          <a:p>
            <a:pPr>
              <a:defRPr/>
            </a:pPr>
            <a:r>
              <a:rPr lang="es-ES_tradnl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leer</a:t>
            </a:r>
            <a:r>
              <a:rPr lang="es-ES_tradnl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s-ES_tradnl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</a:p>
          <a:p>
            <a:pPr>
              <a:defRPr/>
            </a:pPr>
            <a:r>
              <a:rPr lang="es-ES_tradnl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</a:t>
            </a:r>
            <a:r>
              <a:rPr lang="es-ES_tradnl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_tradnl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s-ES_tradnl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=</a:t>
            </a:r>
            <a:r>
              <a:rPr lang="es-ES_tradnl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ES_tradnl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_tradnl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hasta</a:t>
            </a:r>
            <a:r>
              <a:rPr lang="es-ES_tradnl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_tradnl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s-ES_tradnl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_tradnl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hacer</a:t>
            </a:r>
            <a:endParaRPr lang="es-ES_tradnl" sz="2800" dirty="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es-ES_tradnl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_tradnl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suma </a:t>
            </a:r>
            <a:r>
              <a:rPr lang="es-ES_tradnl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=</a:t>
            </a:r>
            <a:r>
              <a:rPr lang="es-ES_tradnl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_tradnl" sz="2800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suma+i</a:t>
            </a:r>
            <a:endParaRPr lang="es-ES_tradnl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es-ES_tradnl" sz="28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fin_para</a:t>
            </a:r>
            <a:endParaRPr lang="es-ES_tradnl" sz="28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es-ES_tradnl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escribir   suma</a:t>
            </a:r>
            <a:endParaRPr lang="es-ES_tradnl" sz="2800" dirty="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816A6D81-22C8-4D2F-8F7A-FFD0C2DD4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4600" y="3352801"/>
            <a:ext cx="2286000" cy="519113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CO" sz="2400">
                <a:solidFill>
                  <a:srgbClr val="FFFF00"/>
                </a:solidFill>
                <a:latin typeface="Times New Roman" panose="02020603050405020304" pitchFamily="18" charset="0"/>
              </a:rPr>
              <a:t>      </a:t>
            </a:r>
            <a:r>
              <a:rPr lang="es-ES_tradnl" altLang="es-CO">
                <a:solidFill>
                  <a:srgbClr val="FFFF00"/>
                </a:solidFill>
                <a:latin typeface="Times New Roman" panose="02020603050405020304" pitchFamily="18" charset="0"/>
              </a:rPr>
              <a:t>X          </a:t>
            </a:r>
            <a:r>
              <a:rPr lang="es-ES_tradnl" altLang="es-CO" b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s-ES_tradnl" altLang="es-CO" sz="2400" b="0">
                <a:solidFill>
                  <a:srgbClr val="FFFF00"/>
                </a:solidFill>
                <a:latin typeface="Times New Roman" panose="02020603050405020304" pitchFamily="18" charset="0"/>
              </a:rPr>
              <a:t>        </a:t>
            </a:r>
          </a:p>
        </p:txBody>
      </p:sp>
      <p:sp>
        <p:nvSpPr>
          <p:cNvPr id="467973" name="Text Box 5">
            <a:extLst>
              <a:ext uri="{FF2B5EF4-FFF2-40B4-BE49-F238E27FC236}">
                <a16:creationId xmlns:a16="http://schemas.microsoft.com/office/drawing/2014/main" id="{F4491C78-E498-4279-AEA1-0FC600175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4888" y="19050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Memoria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283B7E1E-329E-4DD0-93B6-222FAD111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6600" y="2743200"/>
            <a:ext cx="990600" cy="685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s-ES_tradnl" altLang="es-CO" sz="3200" b="0">
                <a:solidFill>
                  <a:schemeClr val="bg1"/>
                </a:solidFill>
                <a:latin typeface="Times New Roman" panose="02020603050405020304" pitchFamily="18" charset="0"/>
              </a:rPr>
              <a:t>???</a:t>
            </a:r>
            <a:endParaRPr lang="es-ES_tradnl" altLang="es-CO" sz="2000" b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7AC9E7A6-C795-4F8F-903F-5486ED3AC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7400" y="2819400"/>
            <a:ext cx="2286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CO">
                <a:solidFill>
                  <a:srgbClr val="FFFF00"/>
                </a:solidFill>
                <a:latin typeface="Times New Roman" panose="02020603050405020304" pitchFamily="18" charset="0"/>
              </a:rPr>
              <a:t>      </a:t>
            </a:r>
            <a:r>
              <a:rPr lang="es-ES_tradnl" altLang="es-CO" sz="3200">
                <a:solidFill>
                  <a:srgbClr val="FFFF00"/>
                </a:solidFill>
                <a:latin typeface="Times New Roman" panose="02020603050405020304" pitchFamily="18" charset="0"/>
              </a:rPr>
              <a:t>S</a:t>
            </a:r>
            <a:r>
              <a:rPr lang="es-ES_tradnl" altLang="es-CO">
                <a:solidFill>
                  <a:srgbClr val="FFFF00"/>
                </a:solidFill>
                <a:latin typeface="Times New Roman" panose="02020603050405020304" pitchFamily="18" charset="0"/>
              </a:rPr>
              <a:t>          </a:t>
            </a:r>
            <a:r>
              <a:rPr lang="es-ES_tradnl" altLang="es-CO" b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s-ES_tradnl" altLang="es-CO" sz="2400" b="0">
                <a:solidFill>
                  <a:srgbClr val="FFFF00"/>
                </a:solidFill>
                <a:latin typeface="Times New Roman" panose="02020603050405020304" pitchFamily="18" charset="0"/>
              </a:rPr>
              <a:t>        </a:t>
            </a:r>
          </a:p>
        </p:txBody>
      </p:sp>
      <p:sp>
        <p:nvSpPr>
          <p:cNvPr id="467976" name="Rectangle 8">
            <a:extLst>
              <a:ext uri="{FF2B5EF4-FFF2-40B4-BE49-F238E27FC236}">
                <a16:creationId xmlns:a16="http://schemas.microsoft.com/office/drawing/2014/main" id="{16AFFD73-D115-46DD-BBBC-0848C0796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7800" y="2438400"/>
            <a:ext cx="3733800" cy="1828800"/>
          </a:xfrm>
          <a:prstGeom prst="rect">
            <a:avLst/>
          </a:prstGeom>
          <a:gradFill rotWithShape="0">
            <a:gsLst>
              <a:gs pos="0">
                <a:srgbClr val="9999FF"/>
              </a:gs>
              <a:gs pos="100000">
                <a:srgbClr val="6600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O" sz="24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67977" name="Rectangle 9">
            <a:extLst>
              <a:ext uri="{FF2B5EF4-FFF2-40B4-BE49-F238E27FC236}">
                <a16:creationId xmlns:a16="http://schemas.microsoft.com/office/drawing/2014/main" id="{40B05AA2-B370-449E-B579-D3386F258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9400" y="3276600"/>
            <a:ext cx="990600" cy="685800"/>
          </a:xfrm>
          <a:prstGeom prst="rect">
            <a:avLst/>
          </a:prstGeom>
          <a:solidFill>
            <a:srgbClr val="000099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xxx</a:t>
            </a:r>
          </a:p>
        </p:txBody>
      </p:sp>
      <p:sp>
        <p:nvSpPr>
          <p:cNvPr id="467978" name="Rectangle 10">
            <a:extLst>
              <a:ext uri="{FF2B5EF4-FFF2-40B4-BE49-F238E27FC236}">
                <a16:creationId xmlns:a16="http://schemas.microsoft.com/office/drawing/2014/main" id="{56F9B13D-2923-4F56-B6EA-BB4BD590C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6200" y="3276600"/>
            <a:ext cx="990600" cy="685800"/>
          </a:xfrm>
          <a:prstGeom prst="rect">
            <a:avLst/>
          </a:prstGeom>
          <a:solidFill>
            <a:srgbClr val="000099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xxx</a:t>
            </a:r>
          </a:p>
        </p:txBody>
      </p:sp>
      <p:sp>
        <p:nvSpPr>
          <p:cNvPr id="467981" name="Text Box 13">
            <a:extLst>
              <a:ext uri="{FF2B5EF4-FFF2-40B4-BE49-F238E27FC236}">
                <a16:creationId xmlns:a16="http://schemas.microsoft.com/office/drawing/2014/main" id="{56D0F4AD-6570-4873-BE52-92C09A96A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0200" y="2590800"/>
            <a:ext cx="335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suma    i        n                  </a:t>
            </a:r>
          </a:p>
        </p:txBody>
      </p:sp>
      <p:sp>
        <p:nvSpPr>
          <p:cNvPr id="467982" name="Rectangle 14">
            <a:extLst>
              <a:ext uri="{FF2B5EF4-FFF2-40B4-BE49-F238E27FC236}">
                <a16:creationId xmlns:a16="http://schemas.microsoft.com/office/drawing/2014/main" id="{DE90CAE0-2F5C-46B5-8195-BBB9B7DB8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2600" y="3276600"/>
            <a:ext cx="990600" cy="685800"/>
          </a:xfrm>
          <a:prstGeom prst="rect">
            <a:avLst/>
          </a:prstGeom>
          <a:solidFill>
            <a:srgbClr val="000099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xxx</a:t>
            </a:r>
          </a:p>
        </p:txBody>
      </p:sp>
      <p:sp>
        <p:nvSpPr>
          <p:cNvPr id="467983" name="Line 15">
            <a:extLst>
              <a:ext uri="{FF2B5EF4-FFF2-40B4-BE49-F238E27FC236}">
                <a16:creationId xmlns:a16="http://schemas.microsoft.com/office/drawing/2014/main" id="{5B859F98-EFA6-411D-92C4-0234B008C0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427413"/>
            <a:ext cx="6096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467984" name="Line 16">
            <a:extLst>
              <a:ext uri="{FF2B5EF4-FFF2-40B4-BE49-F238E27FC236}">
                <a16:creationId xmlns:a16="http://schemas.microsoft.com/office/drawing/2014/main" id="{089C5F08-7B81-4E43-86E5-F559D298C8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808413"/>
            <a:ext cx="6096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467985" name="Line 17">
            <a:extLst>
              <a:ext uri="{FF2B5EF4-FFF2-40B4-BE49-F238E27FC236}">
                <a16:creationId xmlns:a16="http://schemas.microsoft.com/office/drawing/2014/main" id="{3E1D9DC4-00DB-4F33-9D3C-4D5A2F711A7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4265613"/>
            <a:ext cx="6096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467986" name="Line 18">
            <a:extLst>
              <a:ext uri="{FF2B5EF4-FFF2-40B4-BE49-F238E27FC236}">
                <a16:creationId xmlns:a16="http://schemas.microsoft.com/office/drawing/2014/main" id="{DB6B11F5-6BC8-4D4C-BE03-5D398B81FB6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180013"/>
            <a:ext cx="6096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467987" name="Line 19">
            <a:extLst>
              <a:ext uri="{FF2B5EF4-FFF2-40B4-BE49-F238E27FC236}">
                <a16:creationId xmlns:a16="http://schemas.microsoft.com/office/drawing/2014/main" id="{59861B26-1C21-4469-8E92-CFED9E010E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4265613"/>
            <a:ext cx="6096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467988" name="Line 20">
            <a:extLst>
              <a:ext uri="{FF2B5EF4-FFF2-40B4-BE49-F238E27FC236}">
                <a16:creationId xmlns:a16="http://schemas.microsoft.com/office/drawing/2014/main" id="{81C21E6A-99F4-4E21-9903-22296D32DC9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180013"/>
            <a:ext cx="6096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467989" name="Line 21">
            <a:extLst>
              <a:ext uri="{FF2B5EF4-FFF2-40B4-BE49-F238E27FC236}">
                <a16:creationId xmlns:a16="http://schemas.microsoft.com/office/drawing/2014/main" id="{17886C66-8278-4C69-AB30-CFA315C9E3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4265613"/>
            <a:ext cx="6096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467990" name="Line 22">
            <a:extLst>
              <a:ext uri="{FF2B5EF4-FFF2-40B4-BE49-F238E27FC236}">
                <a16:creationId xmlns:a16="http://schemas.microsoft.com/office/drawing/2014/main" id="{4EE3D097-5D36-4ED5-8623-544AFC45B9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180013"/>
            <a:ext cx="6096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467991" name="Line 23">
            <a:extLst>
              <a:ext uri="{FF2B5EF4-FFF2-40B4-BE49-F238E27FC236}">
                <a16:creationId xmlns:a16="http://schemas.microsoft.com/office/drawing/2014/main" id="{311BD8E7-AF7C-4BAF-B2D2-92B4463798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4265613"/>
            <a:ext cx="6096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467992" name="Line 24">
            <a:extLst>
              <a:ext uri="{FF2B5EF4-FFF2-40B4-BE49-F238E27FC236}">
                <a16:creationId xmlns:a16="http://schemas.microsoft.com/office/drawing/2014/main" id="{C7527631-6D31-4CFC-A14E-315D3AF67A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561013"/>
            <a:ext cx="6096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467993" name="Line 25">
            <a:extLst>
              <a:ext uri="{FF2B5EF4-FFF2-40B4-BE49-F238E27FC236}">
                <a16:creationId xmlns:a16="http://schemas.microsoft.com/office/drawing/2014/main" id="{64CB846F-41A6-4304-A8E3-C19B0B66B3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6018213"/>
            <a:ext cx="6096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467994" name="Text Box 26">
            <a:extLst>
              <a:ext uri="{FF2B5EF4-FFF2-40B4-BE49-F238E27FC236}">
                <a16:creationId xmlns:a16="http://schemas.microsoft.com/office/drawing/2014/main" id="{D8EC290F-4891-4495-8A22-DD5AC759B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4876800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dirty="0">
                <a:solidFill>
                  <a:srgbClr val="FFFF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endParaRPr lang="es-ES_tradnl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67995" name="Rectangle 27">
            <a:extLst>
              <a:ext uri="{FF2B5EF4-FFF2-40B4-BE49-F238E27FC236}">
                <a16:creationId xmlns:a16="http://schemas.microsoft.com/office/drawing/2014/main" id="{849D6D02-F416-4385-9EB7-0CF8B3471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2600" y="3276600"/>
            <a:ext cx="990600" cy="685800"/>
          </a:xfrm>
          <a:prstGeom prst="rect">
            <a:avLst/>
          </a:prstGeom>
          <a:solidFill>
            <a:srgbClr val="000099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467996" name="Rectangle 28">
            <a:extLst>
              <a:ext uri="{FF2B5EF4-FFF2-40B4-BE49-F238E27FC236}">
                <a16:creationId xmlns:a16="http://schemas.microsoft.com/office/drawing/2014/main" id="{815E2462-B194-47BB-886A-82C0A9E81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9400" y="3276600"/>
            <a:ext cx="990600" cy="685800"/>
          </a:xfrm>
          <a:prstGeom prst="rect">
            <a:avLst/>
          </a:prstGeom>
          <a:solidFill>
            <a:srgbClr val="000099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467997" name="Rectangle 29">
            <a:extLst>
              <a:ext uri="{FF2B5EF4-FFF2-40B4-BE49-F238E27FC236}">
                <a16:creationId xmlns:a16="http://schemas.microsoft.com/office/drawing/2014/main" id="{6A5732B8-42BD-42D8-A019-D472BFFA6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6200" y="3276600"/>
            <a:ext cx="990600" cy="685800"/>
          </a:xfrm>
          <a:prstGeom prst="rect">
            <a:avLst/>
          </a:prstGeom>
          <a:solidFill>
            <a:srgbClr val="000099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467998" name="Rectangle 30">
            <a:extLst>
              <a:ext uri="{FF2B5EF4-FFF2-40B4-BE49-F238E27FC236}">
                <a16:creationId xmlns:a16="http://schemas.microsoft.com/office/drawing/2014/main" id="{A38BE556-6977-49C2-A4E9-C29DE800E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2600" y="3276600"/>
            <a:ext cx="990600" cy="685800"/>
          </a:xfrm>
          <a:prstGeom prst="rect">
            <a:avLst/>
          </a:prstGeom>
          <a:solidFill>
            <a:srgbClr val="000099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467999" name="Rectangle 31">
            <a:extLst>
              <a:ext uri="{FF2B5EF4-FFF2-40B4-BE49-F238E27FC236}">
                <a16:creationId xmlns:a16="http://schemas.microsoft.com/office/drawing/2014/main" id="{8D42B574-3D6E-46B6-8079-EC5996CA7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9400" y="3276600"/>
            <a:ext cx="990600" cy="685800"/>
          </a:xfrm>
          <a:prstGeom prst="rect">
            <a:avLst/>
          </a:prstGeom>
          <a:solidFill>
            <a:srgbClr val="000099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468000" name="Rectangle 32">
            <a:extLst>
              <a:ext uri="{FF2B5EF4-FFF2-40B4-BE49-F238E27FC236}">
                <a16:creationId xmlns:a16="http://schemas.microsoft.com/office/drawing/2014/main" id="{39804EAE-5256-405D-AE75-5604B2C21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2600" y="3276600"/>
            <a:ext cx="990600" cy="685800"/>
          </a:xfrm>
          <a:prstGeom prst="rect">
            <a:avLst/>
          </a:prstGeom>
          <a:solidFill>
            <a:srgbClr val="000099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468001" name="Rectangle 33">
            <a:extLst>
              <a:ext uri="{FF2B5EF4-FFF2-40B4-BE49-F238E27FC236}">
                <a16:creationId xmlns:a16="http://schemas.microsoft.com/office/drawing/2014/main" id="{889149B9-3F1F-4B06-AF03-5626AFFC5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9400" y="3276600"/>
            <a:ext cx="990600" cy="685800"/>
          </a:xfrm>
          <a:prstGeom prst="rect">
            <a:avLst/>
          </a:prstGeom>
          <a:solidFill>
            <a:srgbClr val="000099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468002" name="Rectangle 34">
            <a:extLst>
              <a:ext uri="{FF2B5EF4-FFF2-40B4-BE49-F238E27FC236}">
                <a16:creationId xmlns:a16="http://schemas.microsoft.com/office/drawing/2014/main" id="{DFADE699-6428-40CF-A078-A2F3148DF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2600" y="3276600"/>
            <a:ext cx="990600" cy="685800"/>
          </a:xfrm>
          <a:prstGeom prst="rect">
            <a:avLst/>
          </a:prstGeom>
          <a:solidFill>
            <a:srgbClr val="000099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468003" name="Rectangle 35">
            <a:extLst>
              <a:ext uri="{FF2B5EF4-FFF2-40B4-BE49-F238E27FC236}">
                <a16:creationId xmlns:a16="http://schemas.microsoft.com/office/drawing/2014/main" id="{949C3290-274F-4769-AE18-3A461FC27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9400" y="3276600"/>
            <a:ext cx="990600" cy="685800"/>
          </a:xfrm>
          <a:prstGeom prst="rect">
            <a:avLst/>
          </a:prstGeom>
          <a:solidFill>
            <a:srgbClr val="000099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468004" name="Text Box 36">
            <a:extLst>
              <a:ext uri="{FF2B5EF4-FFF2-40B4-BE49-F238E27FC236}">
                <a16:creationId xmlns:a16="http://schemas.microsoft.com/office/drawing/2014/main" id="{FA7A033B-89CB-4B51-B8C6-02B016D16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1" y="1844676"/>
            <a:ext cx="4543425" cy="74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defRPr/>
            </a:pPr>
            <a:r>
              <a:rPr lang="es-ES_tradnl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Programa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defRPr/>
            </a:pPr>
            <a:r>
              <a:rPr lang="es-ES_tradnl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(pseudocódigo)</a:t>
            </a:r>
            <a:endParaRPr lang="es-ES_tradnl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0" name="Título 2">
            <a:extLst>
              <a:ext uri="{FF2B5EF4-FFF2-40B4-BE49-F238E27FC236}">
                <a16:creationId xmlns:a16="http://schemas.microsoft.com/office/drawing/2014/main" id="{CA276377-221D-4418-B1A6-12FDE699D5A8}"/>
              </a:ext>
            </a:extLst>
          </p:cNvPr>
          <p:cNvSpPr txBox="1">
            <a:spLocks/>
          </p:cNvSpPr>
          <p:nvPr/>
        </p:nvSpPr>
        <p:spPr>
          <a:xfrm>
            <a:off x="2006952" y="12619"/>
            <a:ext cx="10181906" cy="1150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i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/>
              <a:t>EJEMPLO</a:t>
            </a:r>
            <a:endParaRPr lang="es-CO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7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7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7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95" grpId="0" animBg="1" autoUpdateAnimBg="0"/>
      <p:bldP spid="467996" grpId="0" animBg="1" autoUpdateAnimBg="0"/>
      <p:bldP spid="467997" grpId="0" animBg="1" autoUpdateAnimBg="0"/>
      <p:bldP spid="467998" grpId="0" animBg="1" autoUpdateAnimBg="0"/>
      <p:bldP spid="467999" grpId="0" animBg="1" autoUpdateAnimBg="0"/>
      <p:bldP spid="468000" grpId="0" animBg="1" autoUpdateAnimBg="0"/>
      <p:bldP spid="468001" grpId="0" animBg="1" autoUpdateAnimBg="0"/>
      <p:bldP spid="468002" grpId="0" animBg="1" autoUpdateAnimBg="0"/>
      <p:bldP spid="468003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000A2C2-B85C-4292-BC1A-EB5CB972F9BC}"/>
              </a:ext>
            </a:extLst>
          </p:cNvPr>
          <p:cNvSpPr txBox="1"/>
          <p:nvPr/>
        </p:nvSpPr>
        <p:spPr>
          <a:xfrm>
            <a:off x="1353672" y="892565"/>
            <a:ext cx="664284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 *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for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loops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 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print squares from 1 to 10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65219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CC5ED2B-B8BC-4064-91D0-B0ECD2415EFC}"/>
              </a:ext>
            </a:extLst>
          </p:cNvPr>
          <p:cNvSpPr txBox="1"/>
          <p:nvPr/>
        </p:nvSpPr>
        <p:spPr>
          <a:xfrm>
            <a:off x="2626659" y="811376"/>
            <a:ext cx="609600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 *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for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loops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 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print squares from 1 to 10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es-CO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()</a:t>
            </a:r>
          </a:p>
          <a:p>
            <a:r>
              <a:rPr lang="es-CO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endParaRPr lang="es-CO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478454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1170</Words>
  <Application>Microsoft Office PowerPoint</Application>
  <PresentationFormat>Panorámica</PresentationFormat>
  <Paragraphs>285</Paragraphs>
  <Slides>25</Slides>
  <Notes>4</Notes>
  <HiddenSlides>0</HiddenSlides>
  <MMClips>0</MMClips>
  <ScaleCrop>false</ScaleCrop>
  <HeadingPairs>
    <vt:vector size="8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25</vt:i4>
      </vt:variant>
    </vt:vector>
  </HeadingPairs>
  <TitlesOfParts>
    <vt:vector size="36" baseType="lpstr">
      <vt:lpstr>Arial</vt:lpstr>
      <vt:lpstr>Calibri</vt:lpstr>
      <vt:lpstr>Calibri Light</vt:lpstr>
      <vt:lpstr>Cascadia Mono</vt:lpstr>
      <vt:lpstr>Lucida Sans Unicode</vt:lpstr>
      <vt:lpstr>Monotype Sorts</vt:lpstr>
      <vt:lpstr>Tahoma</vt:lpstr>
      <vt:lpstr>Times New Roman</vt:lpstr>
      <vt:lpstr>Tema de Office</vt:lpstr>
      <vt:lpstr>Visio</vt:lpstr>
      <vt:lpstr>Imagen</vt:lpstr>
      <vt:lpstr>For loops</vt:lpstr>
      <vt:lpstr>Presentación de PowerPoint</vt:lpstr>
      <vt:lpstr>Presentación de PowerPoint</vt:lpstr>
      <vt:lpstr>CICLO PARA</vt:lpstr>
      <vt:lpstr>EJEMPLO</vt:lpstr>
      <vt:lpstr>EJEMPLO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loops</dc:title>
  <dc:creator>Jose Guillermo Guarnizo Marin</dc:creator>
  <cp:lastModifiedBy>Jose Guillermo Guarnizo Marin</cp:lastModifiedBy>
  <cp:revision>15</cp:revision>
  <dcterms:created xsi:type="dcterms:W3CDTF">2022-10-24T16:07:36Z</dcterms:created>
  <dcterms:modified xsi:type="dcterms:W3CDTF">2023-09-27T16:21:45Z</dcterms:modified>
</cp:coreProperties>
</file>