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2"/>
  </p:handoutMasterIdLst>
  <p:sldIdLst>
    <p:sldId id="256" r:id="rId5"/>
    <p:sldId id="277" r:id="rId6"/>
    <p:sldId id="274" r:id="rId7"/>
    <p:sldId id="275" r:id="rId8"/>
    <p:sldId id="287" r:id="rId9"/>
    <p:sldId id="271" r:id="rId10"/>
    <p:sldId id="278" r:id="rId11"/>
    <p:sldId id="279" r:id="rId12"/>
    <p:sldId id="273" r:id="rId13"/>
    <p:sldId id="272" r:id="rId14"/>
    <p:sldId id="280" r:id="rId15"/>
    <p:sldId id="265" r:id="rId16"/>
    <p:sldId id="286" r:id="rId17"/>
    <p:sldId id="282" r:id="rId18"/>
    <p:sldId id="283" r:id="rId19"/>
    <p:sldId id="284" r:id="rId20"/>
    <p:sldId id="28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477C"/>
    <a:srgbClr val="D1D1D1"/>
    <a:srgbClr val="676767"/>
    <a:srgbClr val="E2E2E2"/>
    <a:srgbClr val="024C96"/>
    <a:srgbClr val="008DF7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6E08-9BDE-4A43-AEDA-5CF573FF2C19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8A53-8B9D-43F0-BD7B-F74897699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30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770" y="277090"/>
            <a:ext cx="5597236" cy="3996000"/>
          </a:xfrm>
        </p:spPr>
        <p:txBody>
          <a:bodyPr anchor="ctr" anchorCtr="0"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/>
              <a:t>Haga clic para editar o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0078" y="4742512"/>
            <a:ext cx="5597236" cy="969818"/>
          </a:xfrm>
          <a:solidFill>
            <a:schemeClr val="bg2">
              <a:lumMod val="10000"/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86986" y="5917767"/>
            <a:ext cx="5645727" cy="27709"/>
          </a:xfrm>
          <a:prstGeom prst="line">
            <a:avLst/>
          </a:prstGeom>
          <a:ln w="53975">
            <a:solidFill>
              <a:schemeClr val="tx1">
                <a:alpha val="50000"/>
              </a:schemeClr>
            </a:solidFill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313737" y="4536345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3306421" y="4656932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10252340" y="2199565"/>
            <a:ext cx="1533277" cy="432000"/>
            <a:chOff x="10252340" y="2199565"/>
            <a:chExt cx="1533277" cy="432000"/>
          </a:xfrm>
        </p:grpSpPr>
        <p:sp>
          <p:nvSpPr>
            <p:cNvPr id="20" name="Oval 19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420245" y="2200420"/>
            <a:ext cx="1539618" cy="432000"/>
            <a:chOff x="420245" y="2200420"/>
            <a:chExt cx="1539618" cy="432000"/>
          </a:xfrm>
        </p:grpSpPr>
        <p:sp>
          <p:nvSpPr>
            <p:cNvPr id="18" name="Oval 17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0302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72625" cy="1325563"/>
          </a:xfrm>
        </p:spPr>
        <p:txBody>
          <a:bodyPr/>
          <a:lstStyle>
            <a:lvl1pPr>
              <a:defRPr strike="noStrike">
                <a:solidFill>
                  <a:srgbClr val="E2E2E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360217"/>
            <a:ext cx="0" cy="1368000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819149" y="1690255"/>
            <a:ext cx="9612000" cy="27926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 noChangeAspect="1"/>
          </p:cNvSpPr>
          <p:nvPr>
            <p:ph type="body" sz="quarter" idx="14"/>
          </p:nvPr>
        </p:nvSpPr>
        <p:spPr>
          <a:xfrm rot="27000000">
            <a:off x="8139547" y="2805546"/>
            <a:ext cx="6858000" cy="1246906"/>
          </a:xfrm>
          <a:solidFill>
            <a:srgbClr val="E2E2E2"/>
          </a:solidFill>
        </p:spPr>
        <p:txBody>
          <a:bodyPr vert="horz" anchor="ctr" anchorCtr="0">
            <a:normAutofit/>
          </a:bodyPr>
          <a:lstStyle>
            <a:lvl1pPr marL="0" indent="0" algn="ctr">
              <a:buNone/>
              <a:defRPr lang="pt-BR" sz="4100" dirty="0">
                <a:solidFill>
                  <a:srgbClr val="676767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38199" y="2008188"/>
            <a:ext cx="9572625" cy="4129087"/>
          </a:xfrm>
        </p:spPr>
        <p:txBody>
          <a:bodyPr vert="vert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160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12988" y="1419225"/>
            <a:ext cx="9407525" cy="4829175"/>
          </a:xfrm>
        </p:spPr>
        <p:txBody>
          <a:bodyPr vert="vert270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419225"/>
            <a:ext cx="1270800" cy="54387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6200000">
            <a:off x="-1774351" y="3197622"/>
            <a:ext cx="4829176" cy="1272382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rgbClr val="024C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64765" y="1420793"/>
            <a:ext cx="795600" cy="5438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-757381" y="3455811"/>
            <a:ext cx="4829180" cy="756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925" cy="14192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3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56" y="365124"/>
            <a:ext cx="10049943" cy="12960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2705" y="365125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1501658" y="365125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246055"/>
            <a:ext cx="12192000" cy="611945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66803" y="1690688"/>
            <a:ext cx="10051200" cy="42799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56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2301877"/>
            <a:ext cx="7345079" cy="1382074"/>
          </a:xfrm>
        </p:spPr>
        <p:txBody>
          <a:bodyPr anchor="ctr" anchorCtr="0"/>
          <a:lstStyle>
            <a:lvl1pPr>
              <a:defRPr sz="6000">
                <a:solidFill>
                  <a:srgbClr val="008DF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572281" y="3692525"/>
            <a:ext cx="5036234" cy="781001"/>
          </a:xfrm>
          <a:prstGeom prst="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775" y="3692525"/>
            <a:ext cx="5031740" cy="7810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5371" y="2292449"/>
            <a:ext cx="4567" cy="2171650"/>
          </a:xfrm>
          <a:prstGeom prst="line">
            <a:avLst/>
          </a:prstGeom>
          <a:ln w="53975">
            <a:solidFill>
              <a:srgbClr val="008D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610" y="2294351"/>
            <a:ext cx="4248000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1"/>
            <a:ext cx="12192000" cy="257438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573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2216" y="1912938"/>
            <a:ext cx="4899025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70349" y="1912938"/>
            <a:ext cx="4899600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2216" y="2710353"/>
            <a:ext cx="48996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845" y="2727697"/>
            <a:ext cx="48996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38" name="Oval 37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2" name="Oval 41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" y="0"/>
            <a:ext cx="12193200" cy="25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00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9467" y="1921601"/>
            <a:ext cx="4899025" cy="6397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61608" y="1913509"/>
            <a:ext cx="4899600" cy="64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3588" y="3342411"/>
            <a:ext cx="4899600" cy="2934733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133" y="3333752"/>
            <a:ext cx="4899600" cy="293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ounded Rectangle 36"/>
          <p:cNvSpPr/>
          <p:nvPr userDrawn="1"/>
        </p:nvSpPr>
        <p:spPr>
          <a:xfrm>
            <a:off x="766520" y="2647451"/>
            <a:ext cx="4899026" cy="579600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553589" y="2645894"/>
            <a:ext cx="4899600" cy="578253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5962" y="2648536"/>
            <a:ext cx="4899025" cy="5753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564555" y="2647450"/>
            <a:ext cx="4899025" cy="57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41" name="Oval 40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5" name="Oval 44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8" name="Straight Connector 47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6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05"/>
            <a:ext cx="12192000" cy="481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9"/>
            <a:ext cx="12192000" cy="2022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74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" y="3841423"/>
            <a:ext cx="3323734" cy="3016577"/>
          </a:xfrm>
          <a:prstGeom prst="rtTriangle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868266" y="0"/>
            <a:ext cx="3323734" cy="3016577"/>
          </a:xfrm>
          <a:prstGeom prst="rtTriangle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0539-7229-4423-8979-4AF7DBD43039}" type="slidenum">
              <a:rPr lang="en-US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81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099" y="297512"/>
            <a:ext cx="6514956" cy="6058838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792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5426075" y="297511"/>
            <a:ext cx="6461126" cy="6058839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00477C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30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3CAC-C3CD-4A44-AC49-E28DCE66EB06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61" r:id="rId6"/>
    <p:sldLayoutId id="2147483662" r:id="rId7"/>
    <p:sldLayoutId id="2147483656" r:id="rId8"/>
    <p:sldLayoutId id="2147483667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032" y="304522"/>
            <a:ext cx="9857232" cy="3996000"/>
          </a:xfrm>
        </p:spPr>
        <p:txBody>
          <a:bodyPr>
            <a:normAutofit/>
          </a:bodyPr>
          <a:lstStyle/>
          <a:p>
            <a:r>
              <a:rPr lang="es-ES" dirty="0"/>
              <a:t>Representación en Coma Flotante 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Programación Básica </a:t>
            </a:r>
          </a:p>
        </p:txBody>
      </p:sp>
    </p:spTree>
    <p:extLst>
      <p:ext uri="{BB962C8B-B14F-4D97-AF65-F5344CB8AC3E}">
        <p14:creationId xmlns:p14="http://schemas.microsoft.com/office/powerpoint/2010/main" val="21017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Representación en Coma Flotante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Ejemplo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4" y="4226052"/>
            <a:ext cx="4282580" cy="83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205984" y="0"/>
                <a:ext cx="6096000" cy="6042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Dado el número decimal -115.25 expresarlo en punto flotante simple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1-</a:t>
                </a: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Pasar el número a binario</a:t>
                </a: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parte entera es igual a: 115 = 1110011. </a:t>
                </a: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parte decimal es igual a: 0,25 = 0,01</a:t>
                </a:r>
              </a:p>
              <a:p>
                <a:pPr marL="1257300" lvl="2" indent="-342900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número 115,25 en base 10, es igual al número binario 1110011,01 en punto fijo.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2-Normalizar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1110011,01=1,11001101</m:t>
                      </m:r>
                      <m:r>
                        <a:rPr lang="es-CO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CO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CO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CO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3-</a:t>
                </a: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Sumar 127 al exponente</a:t>
                </a:r>
              </a:p>
              <a:p>
                <a:pPr marL="742950" indent="-2857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s-CO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Exp_Formato</a:t>
                </a: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s-CO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Exp_Normalizado</a:t>
                </a: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+127=6+127=133</a:t>
                </a:r>
                <a:endParaRPr lang="es-CO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4-Pasar a binario el exponente </a:t>
                </a:r>
              </a:p>
              <a:p>
                <a:pPr marL="1200150" lvl="1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133 en base 2 es 10000101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5-Representar en el formato  </a:t>
                </a:r>
              </a:p>
              <a:p>
                <a:pPr marL="1200150" lvl="1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Signo negativo: 1</a:t>
                </a:r>
              </a:p>
              <a:p>
                <a:pPr marL="1200150" lvl="1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Exponente:10000101</a:t>
                </a:r>
              </a:p>
              <a:p>
                <a:pPr marL="1200150" lvl="1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Mantisa: </a:t>
                </a:r>
                <a14:m>
                  <m:oMath xmlns:m="http://schemas.openxmlformats.org/officeDocument/2006/math">
                    <m:r>
                      <a:rPr lang="es-CO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110011010000000</m:t>
                    </m:r>
                    <m:r>
                      <a:rPr lang="es-E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00000000</m:t>
                    </m:r>
                  </m:oMath>
                </a14:m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84" y="0"/>
                <a:ext cx="6096000" cy="6042423"/>
              </a:xfrm>
              <a:prstGeom prst="rect">
                <a:avLst/>
              </a:prstGeom>
              <a:blipFill rotWithShape="0">
                <a:blip r:embed="rId3"/>
                <a:stretch>
                  <a:fillRect l="-800" t="-404" b="-50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52" y="6042423"/>
            <a:ext cx="41148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9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8FBB85-E710-4957-A72E-3265E52812F2}"/>
              </a:ext>
            </a:extLst>
          </p:cNvPr>
          <p:cNvSpPr txBox="1"/>
          <p:nvPr/>
        </p:nvSpPr>
        <p:spPr>
          <a:xfrm>
            <a:off x="1253314" y="218748"/>
            <a:ext cx="7515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</a:rPr>
              <a:t>101110.010101110100001111100001111100010011</a:t>
            </a:r>
            <a:r>
              <a:rPr lang="es-CO" sz="1400" dirty="0">
                <a:solidFill>
                  <a:schemeClr val="bg1"/>
                </a:solidFill>
              </a:rPr>
              <a:t>2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11F038-097F-46C6-AA30-ADD2A5B7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92" y="680413"/>
            <a:ext cx="6805250" cy="140220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F08593-C1B3-4570-8555-817E25F4EC82}"/>
              </a:ext>
            </a:extLst>
          </p:cNvPr>
          <p:cNvSpPr txBox="1"/>
          <p:nvPr/>
        </p:nvSpPr>
        <p:spPr>
          <a:xfrm>
            <a:off x="306895" y="2091756"/>
            <a:ext cx="6176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Primero tendremos que normalizarlo: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ADC726-5FFE-4906-953A-A057E4EE03C2}"/>
              </a:ext>
            </a:extLst>
          </p:cNvPr>
          <p:cNvSpPr txBox="1"/>
          <p:nvPr/>
        </p:nvSpPr>
        <p:spPr>
          <a:xfrm>
            <a:off x="2338044" y="2432093"/>
            <a:ext cx="751591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</a:rPr>
              <a:t>101110.010101110100001111100001111100010011</a:t>
            </a:r>
            <a:r>
              <a:rPr lang="es-CO" sz="1400" dirty="0">
                <a:solidFill>
                  <a:schemeClr val="bg1"/>
                </a:solidFill>
              </a:rPr>
              <a:t>2=</a:t>
            </a:r>
          </a:p>
          <a:p>
            <a:endParaRPr lang="es-CO" sz="1400" dirty="0">
              <a:solidFill>
                <a:schemeClr val="bg1"/>
              </a:solidFill>
            </a:endParaRPr>
          </a:p>
          <a:p>
            <a:r>
              <a:rPr lang="es-CO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=1.01110010101110100001111100001111100010011</a:t>
            </a:r>
            <a:r>
              <a:rPr lang="es-CO" sz="20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2</a:t>
            </a:r>
            <a:r>
              <a:rPr lang="es-CO" sz="2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CO" sz="1600" dirty="0">
              <a:solidFill>
                <a:schemeClr val="bg1"/>
              </a:solidFill>
            </a:endParaRPr>
          </a:p>
          <a:p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8A950DF-B182-49D2-99BF-00C4EE42C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5" y="3543262"/>
            <a:ext cx="7674005" cy="165368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7DEA96E-5129-4179-B100-2E7C60551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25" y="5118315"/>
            <a:ext cx="5631668" cy="105927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4383650-EF0A-4DEB-8F8F-43290AA7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44" y="6251102"/>
            <a:ext cx="3695700" cy="5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F8AD60-369E-4C4E-A42D-EDEBD1AC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51" y="2559591"/>
            <a:ext cx="8646457" cy="298956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7F9A60B-4743-40A0-AA98-6BF56E8C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5" y="1054021"/>
            <a:ext cx="3695700" cy="5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1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6591E4-550E-4648-8975-5B34BFB8D075}"/>
              </a:ext>
            </a:extLst>
          </p:cNvPr>
          <p:cNvSpPr txBox="1"/>
          <p:nvPr/>
        </p:nvSpPr>
        <p:spPr>
          <a:xfrm>
            <a:off x="2649070" y="702840"/>
            <a:ext cx="6176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Precisión Doble en el Estándar IEEE 754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9B3DA9-C355-40C1-9BD0-0E05186C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73" y="2023914"/>
            <a:ext cx="7369179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69378A-F59E-4BDD-AB52-C2C5EB75EA06}"/>
              </a:ext>
            </a:extLst>
          </p:cNvPr>
          <p:cNvSpPr txBox="1"/>
          <p:nvPr/>
        </p:nvSpPr>
        <p:spPr>
          <a:xfrm>
            <a:off x="891989" y="407911"/>
            <a:ext cx="892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Si se quiere escribir el número 19.5625 en el estándar IEEE 754 con precisión doble, exponente en Exceso a         y mantisa m con 1 bit implícito, signo s, dado en hexadecimal.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8D207D-0D1C-43C1-A4F3-E3C5B746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8" y="1889795"/>
            <a:ext cx="5502117" cy="43513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A6D53D-52E4-43FC-B2B6-9AA21932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05" y="731076"/>
            <a:ext cx="365792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B1F423-D87E-44E2-834D-F88890366C04}"/>
              </a:ext>
            </a:extLst>
          </p:cNvPr>
          <p:cNvSpPr txBox="1"/>
          <p:nvPr/>
        </p:nvSpPr>
        <p:spPr>
          <a:xfrm>
            <a:off x="1232647" y="89212"/>
            <a:ext cx="61766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2º) Normalizar el número binario obtenido, colocando el punto decimal a la derecha del bit más significativo: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C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10011.1001</a:t>
            </a:r>
            <a:r>
              <a:rPr lang="es-CO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1.00111001 x 2</a:t>
            </a:r>
            <a:r>
              <a:rPr lang="es-CO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5B2F25-FA6C-4FE1-A2DA-F0688670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" y="1368425"/>
            <a:ext cx="7200899" cy="54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6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E585F8-B81F-4270-B419-DAEDA0FF7B5A}"/>
              </a:ext>
            </a:extLst>
          </p:cNvPr>
          <p:cNvSpPr txBox="1"/>
          <p:nvPr/>
        </p:nvSpPr>
        <p:spPr>
          <a:xfrm>
            <a:off x="1725706" y="2429907"/>
            <a:ext cx="6176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bg1"/>
                </a:solidFill>
                <a:effectLst/>
                <a:latin typeface="source-serif-pro"/>
              </a:rPr>
              <a:t>Dado el número 3E400000</a:t>
            </a:r>
            <a:r>
              <a:rPr lang="es-ES" b="1" i="1" dirty="0">
                <a:solidFill>
                  <a:schemeClr val="bg1"/>
                </a:solidFill>
                <a:effectLst/>
                <a:latin typeface="source-serif-pro"/>
              </a:rPr>
              <a:t>H</a:t>
            </a:r>
            <a:r>
              <a:rPr lang="es-ES" b="0" i="0" dirty="0">
                <a:solidFill>
                  <a:schemeClr val="bg1"/>
                </a:solidFill>
                <a:effectLst/>
                <a:latin typeface="source-serif-pro"/>
              </a:rPr>
              <a:t> del estándar IEEE 754 con precisión simple, exponente en Exceso a (2</a:t>
            </a:r>
            <a:r>
              <a:rPr lang="es-ES" b="1" i="1" dirty="0">
                <a:solidFill>
                  <a:schemeClr val="bg1"/>
                </a:solidFill>
                <a:effectLst/>
                <a:latin typeface="source-serif-pro"/>
              </a:rPr>
              <a:t>n-1)</a:t>
            </a:r>
            <a:r>
              <a:rPr lang="es-ES" b="0" i="0" dirty="0">
                <a:solidFill>
                  <a:schemeClr val="bg1"/>
                </a:solidFill>
                <a:effectLst/>
                <a:latin typeface="source-serif-pro"/>
              </a:rPr>
              <a:t>–1 y mantisa m con 1 bit implícito, signo s, averigüe a qué número representa en base 10. 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Gracias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8A4A66-FBF8-404F-BEF2-1AE00872FC91}"/>
              </a:ext>
            </a:extLst>
          </p:cNvPr>
          <p:cNvSpPr txBox="1"/>
          <p:nvPr/>
        </p:nvSpPr>
        <p:spPr>
          <a:xfrm>
            <a:off x="1327151" y="2730837"/>
            <a:ext cx="86635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La representación de punto flotante (en inglés </a:t>
            </a:r>
            <a:r>
              <a:rPr lang="es-ES" dirty="0" err="1">
                <a:solidFill>
                  <a:schemeClr val="bg1"/>
                </a:solidFill>
              </a:rPr>
              <a:t>floating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point</a:t>
            </a:r>
            <a:r>
              <a:rPr lang="es-ES" dirty="0">
                <a:solidFill>
                  <a:schemeClr val="bg1"/>
                </a:solidFill>
              </a:rPr>
              <a:t>) es una forma de notación científica usada en los computadores con la cual se pueden representar números reales extremadamente grandes y pequeños de una manera muy eficiente y compacta, y con la que se pueden realizar operaciones aritméticas. El estándar actual para la representación en coma flotante es el IEEE 754.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3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615B48-77AF-41A7-AF11-9DED4109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9" y="337760"/>
            <a:ext cx="9561596" cy="18889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3C5ABB-CCC2-4536-BC49-48A7BDFF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19" y="2787500"/>
            <a:ext cx="3650296" cy="3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9516A8-6781-4F8E-BA98-8388A498C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4" y="1935144"/>
            <a:ext cx="10566400" cy="2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E3EE-F08D-426A-9E01-D324246C12A6}"/>
              </a:ext>
            </a:extLst>
          </p:cNvPr>
          <p:cNvSpPr txBox="1">
            <a:spLocks/>
          </p:cNvSpPr>
          <p:nvPr/>
        </p:nvSpPr>
        <p:spPr>
          <a:xfrm>
            <a:off x="236464" y="268936"/>
            <a:ext cx="10243277" cy="19204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/>
              <a:t>Representación en Coma Flotante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F0B192E-5B3A-4E49-8515-B26700DD8A08}"/>
                  </a:ext>
                </a:extLst>
              </p:cNvPr>
              <p:cNvSpPr/>
              <p:nvPr/>
            </p:nvSpPr>
            <p:spPr>
              <a:xfrm>
                <a:off x="1878734" y="1462256"/>
                <a:ext cx="7708392" cy="72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base 10 </a:t>
                </a:r>
                <a:endParaRPr lang="es-C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01=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𝟎𝟒𝟎𝟏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s-CO" sz="1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s-ES" sz="1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01∗</m:t>
                    </m:r>
                    <m:sSup>
                      <m:sSupPr>
                        <m:ctrlPr>
                          <a:rPr lang="es-CO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s-CO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804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01∗</m:t>
                    </m:r>
                    <m:sSup>
                      <m:sSupPr>
                        <m:ctrlPr>
                          <a:rPr lang="es-CO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s-C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F0B192E-5B3A-4E49-8515-B26700DD8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34" y="1462256"/>
                <a:ext cx="7708392" cy="727122"/>
              </a:xfrm>
              <a:prstGeom prst="rect">
                <a:avLst/>
              </a:prstGeom>
              <a:blipFill>
                <a:blip r:embed="rId2"/>
                <a:stretch>
                  <a:fillRect l="-395" t="-1681" b="-840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1F30D77-40E4-4F45-BAEB-2984AD643D25}"/>
                  </a:ext>
                </a:extLst>
              </p:cNvPr>
              <p:cNvSpPr/>
              <p:nvPr/>
            </p:nvSpPr>
            <p:spPr>
              <a:xfrm>
                <a:off x="1878734" y="3028081"/>
                <a:ext cx="7251192" cy="1093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base 2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10101=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𝟎𝟏𝟎𝟏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s-CO" sz="1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s-ES" sz="1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10,101∗</m:t>
                    </m:r>
                    <m:sSup>
                      <m:sSupPr>
                        <m:ctrlPr>
                          <a:rPr lang="es-CO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10101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s-CO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010101∗</m:t>
                    </m:r>
                    <m:sSup>
                      <m:sSupPr>
                        <m:ctrlPr>
                          <a:rPr lang="es-CO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s-C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1F30D77-40E4-4F45-BAEB-2984AD643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34" y="3028081"/>
                <a:ext cx="7251192" cy="1093184"/>
              </a:xfrm>
              <a:prstGeom prst="rect">
                <a:avLst/>
              </a:prstGeom>
              <a:blipFill>
                <a:blip r:embed="rId3"/>
                <a:stretch>
                  <a:fillRect l="-420" t="-111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39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Representación en Coma Flotante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Componentes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dirty="0"/>
              <a:t>En todo número en punto se flotante distinguen tres componentes: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/>
              <a:t>Signo: indica el signo del número (0= positivo, 1=negativo)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/>
              <a:t>Mantisa: contiene la magnitud del número (en binario puro)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/>
              <a:t>Exponente: contiene el valor de la potencia de la base (sesgado)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50" y="508594"/>
            <a:ext cx="7169849" cy="156150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761961" y="4034107"/>
            <a:ext cx="228697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ESTÁNDAR IEEE 754 </a:t>
            </a:r>
            <a:endParaRPr lang="es-CO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A3AA24-1EC2-4318-A972-25B38C52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05" y="2149632"/>
            <a:ext cx="6180341" cy="17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4E2BC7-5E02-4A80-A49C-DB02078D5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62" y="4566285"/>
            <a:ext cx="5001967" cy="10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CAAACD-FF61-4F0E-ABDC-05FF2FBA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61" y="5788204"/>
            <a:ext cx="6299969" cy="8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5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6CF83A-55F4-46D5-B4E2-BC450CAF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" y="146050"/>
            <a:ext cx="6821986" cy="18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66652E-9089-487D-99E1-D6D7A1E957D5}"/>
              </a:ext>
            </a:extLst>
          </p:cNvPr>
          <p:cNvSpPr txBox="1"/>
          <p:nvPr/>
        </p:nvSpPr>
        <p:spPr>
          <a:xfrm>
            <a:off x="465666" y="2392802"/>
            <a:ext cx="101306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La representación del exponente a exceso es (       ) + </a:t>
            </a:r>
            <a:r>
              <a:rPr lang="es-ES" sz="2800" dirty="0" err="1">
                <a:solidFill>
                  <a:schemeClr val="bg1"/>
                </a:solidFill>
              </a:rPr>
              <a:t>exp</a:t>
            </a:r>
            <a:r>
              <a:rPr lang="es-ES" sz="2800" dirty="0">
                <a:solidFill>
                  <a:schemeClr val="bg1"/>
                </a:solidFill>
              </a:rPr>
              <a:t> , mientras que, para la mantisa, normalmente se utiliza Signo Magnitud. Además, la mantisa se suele normalizar colocando el punto decimal a la derecha del bit más significativo.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8A7A89-A367-4B73-AFA4-C06D2FAB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814" y="2522902"/>
            <a:ext cx="526044" cy="3506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C31D441-9213-448B-8BED-9FBC87E1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73" y="4565152"/>
            <a:ext cx="9113833" cy="19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2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ACA993-9C29-485C-A801-BDAB0718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91" y="166282"/>
            <a:ext cx="4870084" cy="10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3B7B61-B5E9-415D-8481-93F267C83781}"/>
              </a:ext>
            </a:extLst>
          </p:cNvPr>
          <p:cNvSpPr txBox="1"/>
          <p:nvPr/>
        </p:nvSpPr>
        <p:spPr>
          <a:xfrm>
            <a:off x="757392" y="1395110"/>
            <a:ext cx="91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bg1"/>
                </a:solidFill>
                <a:effectLst/>
                <a:latin typeface="source-serif-pro"/>
              </a:rPr>
              <a:t> exprese en formato IEEE 754 de precisión simple, el valor del número 45.25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45A789-4DB3-4803-9D0E-976F5C7B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72" y="1764442"/>
            <a:ext cx="7331075" cy="998307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EDADC8D-6D3D-447D-B3ED-2AF82C84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71" y="2937126"/>
            <a:ext cx="7717772" cy="37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6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Representación en Coma Flotante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Ejemplo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4" y="4226052"/>
            <a:ext cx="4282580" cy="83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205984" y="0"/>
                <a:ext cx="6096000" cy="70455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Dado el número decimal </a:t>
                </a:r>
                <a:r>
                  <a:rPr lang="es-CO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+7</a:t>
                </a: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expresarlo en punto flotante simple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1-</a:t>
                </a: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Pasar el número a binario</a:t>
                </a:r>
              </a:p>
              <a:p>
                <a:pPr marL="1257300" lvl="2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parte entera es igual a: 111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es-CO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2-Normalizar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111=1,11</m:t>
                      </m:r>
                      <m:r>
                        <a:rPr lang="es-CO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CO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CO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E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3-</a:t>
                </a: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Sumar 127 al exponente</a:t>
                </a:r>
              </a:p>
              <a:p>
                <a:pPr marL="742950" indent="-2857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s-CO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Exp_Formato</a:t>
                </a: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s-CO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Exp_Normalizado</a:t>
                </a: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+127=2+127=129</a:t>
                </a:r>
                <a:endParaRPr lang="es-CO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4-Pasar a binario el exponente </a:t>
                </a:r>
              </a:p>
              <a:p>
                <a:pPr marL="1200150" lvl="1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129 en base 2 es 10000001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5-Representar en el formato  </a:t>
                </a:r>
              </a:p>
              <a:p>
                <a:pPr marL="1200150" lvl="1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Signo negativo: 0</a:t>
                </a:r>
              </a:p>
              <a:p>
                <a:pPr marL="1200150" lvl="1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Exponente:10000001</a:t>
                </a:r>
              </a:p>
              <a:p>
                <a:pPr marL="1200150" lvl="1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CO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Mantisa: </a:t>
                </a:r>
                <a14:m>
                  <m:oMath xmlns:m="http://schemas.openxmlformats.org/officeDocument/2006/math">
                    <m:r>
                      <a:rPr lang="es-CO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1100</m:t>
                    </m:r>
                    <m:r>
                      <a:rPr lang="es-E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es-CO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CO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0000000</m:t>
                    </m:r>
                    <m:r>
                      <a:rPr lang="es-E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00000000</m:t>
                    </m:r>
                  </m:oMath>
                </a14:m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00150" lvl="1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CO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s-CO" dirty="0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10000001</a:t>
                </a:r>
                <a14:m>
                  <m:oMath xmlns:m="http://schemas.openxmlformats.org/officeDocument/2006/math">
                    <m:r>
                      <a:rPr lang="es-CO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1100</m:t>
                    </m:r>
                    <m:r>
                      <a:rPr lang="es-E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es-CO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CO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0000000</m:t>
                    </m:r>
                    <m:r>
                      <a:rPr lang="es-E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00000000</m:t>
                    </m:r>
                  </m:oMath>
                </a14:m>
                <a:endParaRPr lang="es-CO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00150" lvl="1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s-CO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00150" lvl="1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s-CO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00150" lvl="1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84" y="0"/>
                <a:ext cx="6096000" cy="7045518"/>
              </a:xfrm>
              <a:prstGeom prst="rect">
                <a:avLst/>
              </a:prstGeom>
              <a:blipFill rotWithShape="0">
                <a:blip r:embed="rId3"/>
                <a:stretch>
                  <a:fillRect l="-800" t="-34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294360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8 DesingSlides_v1_Business new.potx" id="{6F6EAF87-0828-494E-AB21-A9D3F7557206}" vid="{CE556E03-16A9-423B-B08D-CFFEF5E037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0F74D5-53BD-4753-803D-A53A678D4C85}">
  <ds:schemaRefs>
    <ds:schemaRef ds:uri="http://schemas.microsoft.com/office/2006/metadata/properties"/>
    <ds:schemaRef ds:uri="http://schemas.microsoft.com/office/infopath/2007/PartnerControls"/>
    <ds:schemaRef ds:uri="f40e8ec9-c0d5-46bf-ada4-d85cb00858d0"/>
  </ds:schemaRefs>
</ds:datastoreItem>
</file>

<file path=customXml/itemProps2.xml><?xml version="1.0" encoding="utf-8"?>
<ds:datastoreItem xmlns:ds="http://schemas.openxmlformats.org/officeDocument/2006/customXml" ds:itemID="{8FC88AED-DDA3-4E85-A6A8-FD03E97F58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E5A9D-64DF-46EE-BCE5-9B667E1C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negocios (diseño azul)</Template>
  <TotalTime>0</TotalTime>
  <Words>559</Words>
  <Application>Microsoft Office PowerPoint</Application>
  <PresentationFormat>Panorámica</PresentationFormat>
  <Paragraphs>68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source-serif-pro</vt:lpstr>
      <vt:lpstr>Symbol</vt:lpstr>
      <vt:lpstr>Business</vt:lpstr>
      <vt:lpstr>Representación en Coma Flotante </vt:lpstr>
      <vt:lpstr>Presentación de PowerPoint</vt:lpstr>
      <vt:lpstr>Presentación de PowerPoint</vt:lpstr>
      <vt:lpstr>Presentación de PowerPoint</vt:lpstr>
      <vt:lpstr>Presentación de PowerPoint</vt:lpstr>
      <vt:lpstr>Representación en Coma Flotante </vt:lpstr>
      <vt:lpstr>Presentación de PowerPoint</vt:lpstr>
      <vt:lpstr>Presentación de PowerPoint</vt:lpstr>
      <vt:lpstr>Representación en Coma Flotante </vt:lpstr>
      <vt:lpstr>Representación en Coma Flotante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2020-05-11T20:18:19Z</dcterms:created>
  <dcterms:modified xsi:type="dcterms:W3CDTF">2024-02-08T13:12:50Z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