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89" r:id="rId11"/>
    <p:sldId id="290" r:id="rId12"/>
    <p:sldId id="291" r:id="rId13"/>
    <p:sldId id="266" r:id="rId14"/>
    <p:sldId id="267" r:id="rId15"/>
    <p:sldId id="268" r:id="rId16"/>
    <p:sldId id="269" r:id="rId17"/>
    <p:sldId id="292" r:id="rId18"/>
    <p:sldId id="270" r:id="rId19"/>
    <p:sldId id="293"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94" r:id="rId35"/>
    <p:sldId id="285" r:id="rId36"/>
    <p:sldId id="286" r:id="rId37"/>
    <p:sldId id="287" r:id="rId38"/>
    <p:sldId id="288" r:id="rId39"/>
    <p:sldId id="295" r:id="rId40"/>
    <p:sldId id="257" r:id="rId41"/>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2" d="100"/>
          <a:sy n="82" d="100"/>
        </p:scale>
        <p:origin x="6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p>
            <a:r>
              <a:rPr lang="es-ES"/>
              <a:t>Haga clic para modificar el estilo de título del patrón</a:t>
            </a:r>
            <a:endParaRPr lang="es-MX"/>
          </a:p>
        </p:txBody>
      </p:sp>
      <p:sp>
        <p:nvSpPr>
          <p:cNvPr id="3" name="2 Marcador de tabla"/>
          <p:cNvSpPr>
            <a:spLocks noGrp="1"/>
          </p:cNvSpPr>
          <p:nvPr>
            <p:ph type="tbl" idx="1"/>
          </p:nvPr>
        </p:nvSpPr>
        <p:spPr>
          <a:xfrm>
            <a:off x="609600" y="1600201"/>
            <a:ext cx="10972800" cy="4525963"/>
          </a:xfrm>
        </p:spPr>
        <p:txBody>
          <a:bodyPr/>
          <a:lstStyle/>
          <a:p>
            <a:pPr lvl="0"/>
            <a:endParaRPr lang="es-MX"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6129D668-5234-4371-B5E5-A3C3AE2111F0}" type="slidenum">
              <a:rPr lang="it-IT" altLang="es-CO"/>
              <a:pPr/>
              <a:t>‹Nº›</a:t>
            </a:fld>
            <a:endParaRPr lang="it-IT" altLang="es-CO"/>
          </a:p>
        </p:txBody>
      </p:sp>
    </p:spTree>
    <p:extLst>
      <p:ext uri="{BB962C8B-B14F-4D97-AF65-F5344CB8AC3E}">
        <p14:creationId xmlns:p14="http://schemas.microsoft.com/office/powerpoint/2010/main" val="137384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altLang="es-CO" dirty="0"/>
              <a:t>CONCEPTO DE ALGORITMOS</a:t>
            </a:r>
            <a:br>
              <a:rPr lang="it-IT" altLang="es-CO" sz="4800" dirty="0"/>
            </a:br>
            <a:endParaRPr lang="es-CO" dirty="0"/>
          </a:p>
        </p:txBody>
      </p:sp>
      <p:sp>
        <p:nvSpPr>
          <p:cNvPr id="3" name="Subtítulo 2"/>
          <p:cNvSpPr>
            <a:spLocks noGrp="1"/>
          </p:cNvSpPr>
          <p:nvPr>
            <p:ph type="subTitle" idx="1"/>
          </p:nvPr>
        </p:nvSpPr>
        <p:spPr/>
        <p:txBody>
          <a:bodyPr/>
          <a:lstStyle/>
          <a:p>
            <a:pPr algn="ctr"/>
            <a:r>
              <a:rPr lang="es-MX" altLang="es-CO" dirty="0"/>
              <a:t>Programación Básica</a:t>
            </a:r>
            <a:endParaRPr lang="es-CO" dirty="0"/>
          </a:p>
        </p:txBody>
      </p:sp>
    </p:spTree>
    <p:extLst>
      <p:ext uri="{BB962C8B-B14F-4D97-AF65-F5344CB8AC3E}">
        <p14:creationId xmlns:p14="http://schemas.microsoft.com/office/powerpoint/2010/main" val="843169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92312" y="260350"/>
            <a:ext cx="10199688" cy="1079500"/>
          </a:xfrm>
        </p:spPr>
        <p:txBody>
          <a:bodyPr/>
          <a:lstStyle/>
          <a:p>
            <a:pPr eaLnBrk="1" hangingPunct="1"/>
            <a:r>
              <a:rPr lang="es-MX" altLang="es-CO" sz="3200" dirty="0"/>
              <a:t>Ejemplos de algoritmo condicional</a:t>
            </a:r>
            <a:endParaRPr lang="it-IT" altLang="es-CO" dirty="0"/>
          </a:p>
        </p:txBody>
      </p:sp>
      <p:sp>
        <p:nvSpPr>
          <p:cNvPr id="11267"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1268" name="Text Box 4"/>
          <p:cNvSpPr txBox="1">
            <a:spLocks noChangeArrowheads="1"/>
          </p:cNvSpPr>
          <p:nvPr/>
        </p:nvSpPr>
        <p:spPr bwMode="auto">
          <a:xfrm>
            <a:off x="1703389" y="1902455"/>
            <a:ext cx="878522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dirty="0">
                <a:solidFill>
                  <a:srgbClr val="CE3016"/>
                </a:solidFill>
              </a:rPr>
              <a:t>Definición del problema</a:t>
            </a:r>
          </a:p>
          <a:p>
            <a:pPr eaLnBrk="1" hangingPunct="1">
              <a:spcBef>
                <a:spcPct val="50000"/>
              </a:spcBef>
            </a:pPr>
            <a:r>
              <a:rPr lang="es-MX" altLang="es-CO" sz="2000" dirty="0"/>
              <a:t>Calcular  si un número es par o impar </a:t>
            </a:r>
          </a:p>
        </p:txBody>
      </p:sp>
      <p:sp>
        <p:nvSpPr>
          <p:cNvPr id="11269" name="Text Box 6"/>
          <p:cNvSpPr txBox="1">
            <a:spLocks noChangeArrowheads="1"/>
          </p:cNvSpPr>
          <p:nvPr/>
        </p:nvSpPr>
        <p:spPr bwMode="auto">
          <a:xfrm>
            <a:off x="1703389" y="3109345"/>
            <a:ext cx="87852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dirty="0">
                <a:solidFill>
                  <a:srgbClr val="CE3016"/>
                </a:solidFill>
              </a:rPr>
              <a:t>Análisis del problema</a:t>
            </a:r>
          </a:p>
          <a:p>
            <a:pPr eaLnBrk="1" hangingPunct="1">
              <a:spcBef>
                <a:spcPct val="50000"/>
              </a:spcBef>
            </a:pPr>
            <a:r>
              <a:rPr lang="es-MX" altLang="es-CO" sz="2000" dirty="0"/>
              <a:t>Datos a considerar: </a:t>
            </a:r>
          </a:p>
        </p:txBody>
      </p:sp>
      <p:sp>
        <p:nvSpPr>
          <p:cNvPr id="11270" name="Rectangle 7"/>
          <p:cNvSpPr>
            <a:spLocks noGrp="1" noChangeArrowheads="1"/>
          </p:cNvSpPr>
          <p:nvPr>
            <p:ph type="body" idx="1"/>
          </p:nvPr>
        </p:nvSpPr>
        <p:spPr>
          <a:xfrm>
            <a:off x="2288457" y="4175365"/>
            <a:ext cx="6373813" cy="2592388"/>
          </a:xfrm>
          <a:noFill/>
        </p:spPr>
        <p:txBody>
          <a:bodyPr>
            <a:normAutofit/>
          </a:bodyPr>
          <a:lstStyle/>
          <a:p>
            <a:pPr marL="609600" indent="-609600"/>
            <a:r>
              <a:rPr lang="es-MX" altLang="es-CO" sz="2000" dirty="0"/>
              <a:t>El número de entrada N</a:t>
            </a:r>
          </a:p>
          <a:p>
            <a:pPr marL="609600" indent="-609600"/>
            <a:r>
              <a:rPr lang="es-MX" altLang="es-CO" sz="2000" dirty="0"/>
              <a:t>El modulo del numero al dividir por 2</a:t>
            </a:r>
          </a:p>
        </p:txBody>
      </p:sp>
    </p:spTree>
    <p:extLst>
      <p:ext uri="{BB962C8B-B14F-4D97-AF65-F5344CB8AC3E}">
        <p14:creationId xmlns:p14="http://schemas.microsoft.com/office/powerpoint/2010/main" val="3062503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2292" name="Text Box 5"/>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Datos de entrada:</a:t>
            </a:r>
          </a:p>
        </p:txBody>
      </p:sp>
      <p:sp>
        <p:nvSpPr>
          <p:cNvPr id="12293" name="Rectangle 6"/>
          <p:cNvSpPr>
            <a:spLocks noGrp="1" noChangeArrowheads="1"/>
          </p:cNvSpPr>
          <p:nvPr>
            <p:ph type="body" idx="1"/>
          </p:nvPr>
        </p:nvSpPr>
        <p:spPr>
          <a:xfrm>
            <a:off x="2063751" y="2205038"/>
            <a:ext cx="4860925" cy="1008062"/>
          </a:xfrm>
          <a:noFill/>
        </p:spPr>
        <p:txBody>
          <a:bodyPr/>
          <a:lstStyle/>
          <a:p>
            <a:pPr marL="609600" indent="-609600"/>
            <a:r>
              <a:rPr lang="es-MX" altLang="es-CO" sz="2000" dirty="0"/>
              <a:t>Número (N)</a:t>
            </a:r>
          </a:p>
        </p:txBody>
      </p:sp>
      <p:sp>
        <p:nvSpPr>
          <p:cNvPr id="12294" name="Text Box 7"/>
          <p:cNvSpPr txBox="1">
            <a:spLocks noChangeArrowheads="1"/>
          </p:cNvSpPr>
          <p:nvPr/>
        </p:nvSpPr>
        <p:spPr bwMode="auto">
          <a:xfrm>
            <a:off x="1703389" y="3140076"/>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Datos de salida:</a:t>
            </a:r>
          </a:p>
        </p:txBody>
      </p:sp>
      <p:sp>
        <p:nvSpPr>
          <p:cNvPr id="12295" name="Rectangle 8"/>
          <p:cNvSpPr>
            <a:spLocks noChangeArrowheads="1"/>
          </p:cNvSpPr>
          <p:nvPr/>
        </p:nvSpPr>
        <p:spPr bwMode="auto">
          <a:xfrm>
            <a:off x="2063751" y="3644901"/>
            <a:ext cx="48609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Etiqueta de par o impar </a:t>
            </a:r>
          </a:p>
        </p:txBody>
      </p:sp>
      <p:sp>
        <p:nvSpPr>
          <p:cNvPr id="12296" name="Text Box 9"/>
          <p:cNvSpPr txBox="1">
            <a:spLocks noChangeArrowheads="1"/>
          </p:cNvSpPr>
          <p:nvPr/>
        </p:nvSpPr>
        <p:spPr bwMode="auto">
          <a:xfrm>
            <a:off x="1703389" y="4579939"/>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Procesos:</a:t>
            </a:r>
          </a:p>
        </p:txBody>
      </p:sp>
      <p:sp>
        <p:nvSpPr>
          <p:cNvPr id="12297" name="Rectangle 10"/>
          <p:cNvSpPr>
            <a:spLocks noChangeArrowheads="1"/>
          </p:cNvSpPr>
          <p:nvPr/>
        </p:nvSpPr>
        <p:spPr bwMode="auto">
          <a:xfrm>
            <a:off x="1847850" y="5084764"/>
            <a:ext cx="84963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Calcular  el modulo del numero al dividir por 2 </a:t>
            </a:r>
            <a:endParaRPr lang="it-IT" altLang="es-CO" sz="2000" dirty="0">
              <a:solidFill>
                <a:schemeClr val="tx1">
                  <a:lumMod val="75000"/>
                  <a:lumOff val="25000"/>
                </a:schemeClr>
              </a:solidFill>
              <a:latin typeface="+mn-lt"/>
              <a:cs typeface="+mn-cs"/>
            </a:endParaRPr>
          </a:p>
        </p:txBody>
      </p:sp>
      <p:sp>
        <p:nvSpPr>
          <p:cNvPr id="12298" name="Text Box 11"/>
          <p:cNvSpPr txBox="1">
            <a:spLocks noChangeArrowheads="1"/>
          </p:cNvSpPr>
          <p:nvPr/>
        </p:nvSpPr>
        <p:spPr bwMode="auto">
          <a:xfrm>
            <a:off x="7175500" y="2565401"/>
            <a:ext cx="2952750" cy="1616075"/>
          </a:xfrm>
          <a:prstGeom prst="rect">
            <a:avLst/>
          </a:prstGeom>
          <a:solidFill>
            <a:srgbClr val="AED4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s-MX" altLang="es-CO" sz="2000" dirty="0">
              <a:solidFill>
                <a:srgbClr val="CE3016"/>
              </a:solidFill>
            </a:endParaRPr>
          </a:p>
          <a:p>
            <a:pPr algn="ctr" eaLnBrk="1" hangingPunct="1">
              <a:spcBef>
                <a:spcPct val="50000"/>
              </a:spcBef>
            </a:pPr>
            <a:r>
              <a:rPr lang="es-MX" altLang="es-CO" sz="2000" dirty="0">
                <a:solidFill>
                  <a:srgbClr val="CE3016"/>
                </a:solidFill>
              </a:rPr>
              <a:t>Continuamos con el análisis del problema</a:t>
            </a:r>
          </a:p>
          <a:p>
            <a:pPr eaLnBrk="1" hangingPunct="1">
              <a:spcBef>
                <a:spcPct val="50000"/>
              </a:spcBef>
            </a:pPr>
            <a:endParaRPr lang="it-IT" altLang="es-CO" sz="2000" dirty="0">
              <a:solidFill>
                <a:srgbClr val="CE3016"/>
              </a:solidFill>
            </a:endParaRPr>
          </a:p>
        </p:txBody>
      </p:sp>
      <p:sp>
        <p:nvSpPr>
          <p:cNvPr id="14" name="Rectangle 2"/>
          <p:cNvSpPr>
            <a:spLocks noGrp="1" noChangeArrowheads="1"/>
          </p:cNvSpPr>
          <p:nvPr>
            <p:ph type="title"/>
          </p:nvPr>
        </p:nvSpPr>
        <p:spPr>
          <a:xfrm>
            <a:off x="1992312" y="260350"/>
            <a:ext cx="10199688" cy="1079500"/>
          </a:xfrm>
        </p:spPr>
        <p:txBody>
          <a:bodyPr/>
          <a:lstStyle/>
          <a:p>
            <a:pPr eaLnBrk="1" hangingPunct="1"/>
            <a:r>
              <a:rPr lang="es-MX" altLang="es-CO" sz="3200" dirty="0"/>
              <a:t>Ejemplos de algoritmo condicional</a:t>
            </a:r>
            <a:endParaRPr lang="it-IT" altLang="es-CO" dirty="0"/>
          </a:p>
        </p:txBody>
      </p:sp>
    </p:spTree>
    <p:extLst>
      <p:ext uri="{BB962C8B-B14F-4D97-AF65-F5344CB8AC3E}">
        <p14:creationId xmlns:p14="http://schemas.microsoft.com/office/powerpoint/2010/main" val="3754699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3316" name="Text Box 4"/>
          <p:cNvSpPr txBox="1">
            <a:spLocks noChangeArrowheads="1"/>
          </p:cNvSpPr>
          <p:nvPr/>
        </p:nvSpPr>
        <p:spPr bwMode="auto">
          <a:xfrm>
            <a:off x="2063751" y="1924291"/>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dirty="0">
                <a:solidFill>
                  <a:srgbClr val="CE3016"/>
                </a:solidFill>
              </a:rPr>
              <a:t>Algoritmo:</a:t>
            </a:r>
          </a:p>
        </p:txBody>
      </p:sp>
      <p:sp>
        <p:nvSpPr>
          <p:cNvPr id="13317" name="Rectangle 9"/>
          <p:cNvSpPr>
            <a:spLocks noChangeArrowheads="1"/>
          </p:cNvSpPr>
          <p:nvPr/>
        </p:nvSpPr>
        <p:spPr bwMode="auto">
          <a:xfrm>
            <a:off x="1992312" y="2905607"/>
            <a:ext cx="8424863" cy="2134048"/>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AutoNum type="arabicPeriod"/>
            </a:pPr>
            <a:r>
              <a:rPr lang="es-MX" altLang="es-CO" sz="2000" dirty="0">
                <a:solidFill>
                  <a:schemeClr val="bg1"/>
                </a:solidFill>
              </a:rPr>
              <a:t>Inicio</a:t>
            </a:r>
          </a:p>
          <a:p>
            <a:pPr eaLnBrk="1" hangingPunct="1">
              <a:spcBef>
                <a:spcPct val="20000"/>
              </a:spcBef>
              <a:buFontTx/>
              <a:buAutoNum type="arabicPeriod"/>
            </a:pPr>
            <a:r>
              <a:rPr lang="es-MX" altLang="es-CO" sz="2000" dirty="0">
                <a:solidFill>
                  <a:schemeClr val="bg1"/>
                </a:solidFill>
              </a:rPr>
              <a:t>Leer el número (N)</a:t>
            </a:r>
          </a:p>
          <a:p>
            <a:pPr eaLnBrk="1" hangingPunct="1">
              <a:spcBef>
                <a:spcPct val="20000"/>
              </a:spcBef>
              <a:buFontTx/>
              <a:buAutoNum type="arabicPeriod"/>
            </a:pPr>
            <a:r>
              <a:rPr lang="es-MX" altLang="es-CO" sz="2000" dirty="0">
                <a:solidFill>
                  <a:schemeClr val="bg1"/>
                </a:solidFill>
              </a:rPr>
              <a:t>M </a:t>
            </a:r>
            <a:r>
              <a:rPr lang="es-MX" altLang="es-CO" sz="2000" b="1" dirty="0">
                <a:solidFill>
                  <a:schemeClr val="bg1"/>
                </a:solidFill>
              </a:rPr>
              <a:t>←</a:t>
            </a:r>
            <a:r>
              <a:rPr lang="es-MX" altLang="es-CO" sz="2000" dirty="0">
                <a:solidFill>
                  <a:schemeClr val="bg1"/>
                </a:solidFill>
              </a:rPr>
              <a:t> N </a:t>
            </a:r>
            <a:r>
              <a:rPr lang="es-MX" altLang="es-CO" sz="2000" dirty="0" err="1">
                <a:solidFill>
                  <a:schemeClr val="bg1"/>
                </a:solidFill>
              </a:rPr>
              <a:t>mod</a:t>
            </a:r>
            <a:r>
              <a:rPr lang="es-MX" altLang="es-CO" sz="2000" dirty="0">
                <a:solidFill>
                  <a:schemeClr val="bg1"/>
                </a:solidFill>
              </a:rPr>
              <a:t> 2   </a:t>
            </a:r>
          </a:p>
          <a:p>
            <a:pPr eaLnBrk="1" hangingPunct="1">
              <a:spcBef>
                <a:spcPct val="20000"/>
              </a:spcBef>
              <a:buFontTx/>
              <a:buAutoNum type="arabicPeriod"/>
            </a:pPr>
            <a:r>
              <a:rPr lang="es-MX" altLang="es-CO" sz="2000" dirty="0">
                <a:solidFill>
                  <a:schemeClr val="bg1"/>
                </a:solidFill>
              </a:rPr>
              <a:t>SI M =‘0’, entonces Escribir “PAR” sino Escribir “IMPAR”</a:t>
            </a:r>
          </a:p>
          <a:p>
            <a:pPr eaLnBrk="1" hangingPunct="1">
              <a:spcBef>
                <a:spcPct val="20000"/>
              </a:spcBef>
              <a:buFontTx/>
              <a:buAutoNum type="arabicPeriod"/>
            </a:pPr>
            <a:r>
              <a:rPr lang="es-MX" altLang="es-CO" sz="2000" dirty="0">
                <a:solidFill>
                  <a:schemeClr val="bg1"/>
                </a:solidFill>
              </a:rPr>
              <a:t>Fin  </a:t>
            </a:r>
            <a:endParaRPr lang="it-IT" altLang="es-CO" sz="2000" dirty="0">
              <a:solidFill>
                <a:schemeClr val="bg1"/>
              </a:solidFill>
            </a:endParaRPr>
          </a:p>
        </p:txBody>
      </p:sp>
      <p:sp>
        <p:nvSpPr>
          <p:cNvPr id="8" name="Rectangle 2"/>
          <p:cNvSpPr>
            <a:spLocks noGrp="1" noChangeArrowheads="1"/>
          </p:cNvSpPr>
          <p:nvPr>
            <p:ph type="title"/>
          </p:nvPr>
        </p:nvSpPr>
        <p:spPr>
          <a:xfrm>
            <a:off x="1992312" y="260350"/>
            <a:ext cx="10199688" cy="1079500"/>
          </a:xfrm>
        </p:spPr>
        <p:txBody>
          <a:bodyPr/>
          <a:lstStyle/>
          <a:p>
            <a:pPr eaLnBrk="1" hangingPunct="1"/>
            <a:r>
              <a:rPr lang="es-MX" altLang="es-CO" sz="3200" dirty="0"/>
              <a:t>Ejemplos de algoritmo condicional</a:t>
            </a:r>
            <a:endParaRPr lang="it-IT" altLang="es-CO" dirty="0"/>
          </a:p>
        </p:txBody>
      </p:sp>
    </p:spTree>
    <p:extLst>
      <p:ext uri="{BB962C8B-B14F-4D97-AF65-F5344CB8AC3E}">
        <p14:creationId xmlns:p14="http://schemas.microsoft.com/office/powerpoint/2010/main" val="1652778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92312" y="260350"/>
            <a:ext cx="10199688" cy="1079500"/>
          </a:xfrm>
        </p:spPr>
        <p:txBody>
          <a:bodyPr/>
          <a:lstStyle/>
          <a:p>
            <a:pPr eaLnBrk="1" hangingPunct="1"/>
            <a:r>
              <a:rPr lang="es-MX" altLang="es-CO" sz="3200" dirty="0"/>
              <a:t>Ejemplo de algoritmo condicional y con iteraciones</a:t>
            </a:r>
            <a:endParaRPr lang="it-IT" altLang="es-CO" dirty="0"/>
          </a:p>
        </p:txBody>
      </p:sp>
      <p:sp>
        <p:nvSpPr>
          <p:cNvPr id="11267"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1268" name="Text Box 4"/>
          <p:cNvSpPr txBox="1">
            <a:spLocks noChangeArrowheads="1"/>
          </p:cNvSpPr>
          <p:nvPr/>
        </p:nvSpPr>
        <p:spPr bwMode="auto">
          <a:xfrm>
            <a:off x="1703389" y="1700214"/>
            <a:ext cx="931254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dirty="0">
                <a:solidFill>
                  <a:srgbClr val="CE3016"/>
                </a:solidFill>
              </a:rPr>
              <a:t>Definición del problema</a:t>
            </a:r>
          </a:p>
          <a:p>
            <a:pPr eaLnBrk="1" hangingPunct="1">
              <a:spcBef>
                <a:spcPct val="50000"/>
              </a:spcBef>
            </a:pPr>
            <a:r>
              <a:rPr lang="es-MX" altLang="es-CO" sz="2000" dirty="0"/>
              <a:t>Calcular los porcentajes de hombres y mujeres en un grupo de N deportistas</a:t>
            </a:r>
          </a:p>
        </p:txBody>
      </p:sp>
      <p:sp>
        <p:nvSpPr>
          <p:cNvPr id="11269" name="Text Box 6"/>
          <p:cNvSpPr txBox="1">
            <a:spLocks noChangeArrowheads="1"/>
          </p:cNvSpPr>
          <p:nvPr/>
        </p:nvSpPr>
        <p:spPr bwMode="auto">
          <a:xfrm>
            <a:off x="1703389" y="2997201"/>
            <a:ext cx="87852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solidFill>
                  <a:srgbClr val="CE3016"/>
                </a:solidFill>
              </a:rPr>
              <a:t>Análisis del problema</a:t>
            </a:r>
          </a:p>
          <a:p>
            <a:pPr eaLnBrk="1" hangingPunct="1">
              <a:spcBef>
                <a:spcPct val="50000"/>
              </a:spcBef>
            </a:pPr>
            <a:r>
              <a:rPr lang="es-MX" altLang="es-CO" sz="2000"/>
              <a:t>Datos a considerar: </a:t>
            </a:r>
          </a:p>
        </p:txBody>
      </p:sp>
      <p:sp>
        <p:nvSpPr>
          <p:cNvPr id="11270" name="Rectangle 7"/>
          <p:cNvSpPr>
            <a:spLocks noGrp="1" noChangeArrowheads="1"/>
          </p:cNvSpPr>
          <p:nvPr>
            <p:ph type="body" idx="1"/>
          </p:nvPr>
        </p:nvSpPr>
        <p:spPr>
          <a:xfrm>
            <a:off x="2098676" y="3933825"/>
            <a:ext cx="6373813" cy="2592388"/>
          </a:xfrm>
          <a:noFill/>
        </p:spPr>
        <p:txBody>
          <a:bodyPr>
            <a:normAutofit fontScale="92500"/>
          </a:bodyPr>
          <a:lstStyle/>
          <a:p>
            <a:pPr marL="609600" indent="-609600"/>
            <a:r>
              <a:rPr lang="es-MX" altLang="es-CO" sz="2000"/>
              <a:t>Sexo de la persona (S)</a:t>
            </a:r>
          </a:p>
          <a:p>
            <a:pPr marL="609600" indent="-609600"/>
            <a:r>
              <a:rPr lang="es-MX" altLang="es-CO" sz="2000"/>
              <a:t>Número de personas del sexo masculino (CM)</a:t>
            </a:r>
          </a:p>
          <a:p>
            <a:pPr marL="609600" indent="-609600"/>
            <a:r>
              <a:rPr lang="es-MX" altLang="es-CO" sz="2000"/>
              <a:t>Número de personas del sexo femenino (CF)</a:t>
            </a:r>
          </a:p>
          <a:p>
            <a:pPr marL="609600" indent="-609600"/>
            <a:r>
              <a:rPr lang="es-MX" altLang="es-CO" sz="2000"/>
              <a:t>Total de deportistas (N)</a:t>
            </a:r>
          </a:p>
          <a:p>
            <a:pPr marL="609600" indent="-609600"/>
            <a:r>
              <a:rPr lang="es-MX" altLang="es-CO" sz="2000"/>
              <a:t>Porcentaje de hombres (PM)</a:t>
            </a:r>
          </a:p>
          <a:p>
            <a:pPr marL="609600" indent="-609600"/>
            <a:r>
              <a:rPr lang="es-MX" altLang="es-CO" sz="2000"/>
              <a:t>Porcentaje de mujeres (PF)</a:t>
            </a:r>
            <a:endParaRPr lang="it-IT" altLang="es-CO" sz="2000"/>
          </a:p>
        </p:txBody>
      </p:sp>
    </p:spTree>
    <p:extLst>
      <p:ext uri="{BB962C8B-B14F-4D97-AF65-F5344CB8AC3E}">
        <p14:creationId xmlns:p14="http://schemas.microsoft.com/office/powerpoint/2010/main" val="375948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2292" name="Text Box 5"/>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Datos de entrada:</a:t>
            </a:r>
          </a:p>
        </p:txBody>
      </p:sp>
      <p:sp>
        <p:nvSpPr>
          <p:cNvPr id="12293" name="Rectangle 6"/>
          <p:cNvSpPr>
            <a:spLocks noGrp="1" noChangeArrowheads="1"/>
          </p:cNvSpPr>
          <p:nvPr>
            <p:ph type="body" idx="1"/>
          </p:nvPr>
        </p:nvSpPr>
        <p:spPr>
          <a:xfrm>
            <a:off x="2063751" y="2205038"/>
            <a:ext cx="4860925" cy="1008062"/>
          </a:xfrm>
          <a:noFill/>
        </p:spPr>
        <p:txBody>
          <a:bodyPr/>
          <a:lstStyle/>
          <a:p>
            <a:pPr marL="609600" indent="-609600"/>
            <a:r>
              <a:rPr lang="es-MX" altLang="es-CO" sz="2000" dirty="0"/>
              <a:t>Total de deportistas (N)</a:t>
            </a:r>
          </a:p>
          <a:p>
            <a:pPr marL="609600" indent="-609600"/>
            <a:r>
              <a:rPr lang="es-MX" altLang="es-CO" sz="2000" dirty="0"/>
              <a:t>Sexo de la persona (S)</a:t>
            </a:r>
            <a:endParaRPr lang="it-IT" altLang="es-CO" sz="2000" dirty="0"/>
          </a:p>
        </p:txBody>
      </p:sp>
      <p:sp>
        <p:nvSpPr>
          <p:cNvPr id="12294" name="Text Box 7"/>
          <p:cNvSpPr txBox="1">
            <a:spLocks noChangeArrowheads="1"/>
          </p:cNvSpPr>
          <p:nvPr/>
        </p:nvSpPr>
        <p:spPr bwMode="auto">
          <a:xfrm>
            <a:off x="1703389" y="3140076"/>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Datos de salida:</a:t>
            </a:r>
          </a:p>
        </p:txBody>
      </p:sp>
      <p:sp>
        <p:nvSpPr>
          <p:cNvPr id="12295" name="Rectangle 8"/>
          <p:cNvSpPr>
            <a:spLocks noChangeArrowheads="1"/>
          </p:cNvSpPr>
          <p:nvPr/>
        </p:nvSpPr>
        <p:spPr bwMode="auto">
          <a:xfrm>
            <a:off x="2063751" y="3644901"/>
            <a:ext cx="48609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Porcentaje de hombres (PM)</a:t>
            </a:r>
          </a:p>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Porcentaje de mujeres (PF)</a:t>
            </a:r>
            <a:endParaRPr lang="it-IT" altLang="es-CO" sz="2000" dirty="0">
              <a:solidFill>
                <a:schemeClr val="tx1">
                  <a:lumMod val="75000"/>
                  <a:lumOff val="25000"/>
                </a:schemeClr>
              </a:solidFill>
              <a:latin typeface="+mn-lt"/>
              <a:cs typeface="+mn-cs"/>
            </a:endParaRPr>
          </a:p>
        </p:txBody>
      </p:sp>
      <p:sp>
        <p:nvSpPr>
          <p:cNvPr id="12296" name="Text Box 9"/>
          <p:cNvSpPr txBox="1">
            <a:spLocks noChangeArrowheads="1"/>
          </p:cNvSpPr>
          <p:nvPr/>
        </p:nvSpPr>
        <p:spPr bwMode="auto">
          <a:xfrm>
            <a:off x="1703389" y="4579939"/>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Procesos:</a:t>
            </a:r>
          </a:p>
        </p:txBody>
      </p:sp>
      <p:sp>
        <p:nvSpPr>
          <p:cNvPr id="12297" name="Rectangle 10"/>
          <p:cNvSpPr>
            <a:spLocks noChangeArrowheads="1"/>
          </p:cNvSpPr>
          <p:nvPr/>
        </p:nvSpPr>
        <p:spPr bwMode="auto">
          <a:xfrm>
            <a:off x="1847850" y="5084764"/>
            <a:ext cx="9547644"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Contar la cantidad de personas del sexo masculino (CM = CM + 1)</a:t>
            </a:r>
          </a:p>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Contar la cantidad de personas del sexo femenino (CF = CF + 1)</a:t>
            </a:r>
          </a:p>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Calcular el porcentaje de hombres en el grupo (PM = CM/N*100)</a:t>
            </a:r>
          </a:p>
          <a:p>
            <a:pPr eaLnBrk="1" hangingPunct="1">
              <a:spcBef>
                <a:spcPts val="1000"/>
              </a:spcBef>
              <a:buClr>
                <a:schemeClr val="accent1"/>
              </a:buClr>
              <a:buFont typeface="Wingdings 3" charset="2"/>
              <a:buChar char=""/>
            </a:pPr>
            <a:r>
              <a:rPr lang="es-MX" altLang="es-CO" sz="2000" dirty="0">
                <a:solidFill>
                  <a:schemeClr val="tx1">
                    <a:lumMod val="75000"/>
                    <a:lumOff val="25000"/>
                  </a:schemeClr>
                </a:solidFill>
                <a:latin typeface="+mn-lt"/>
                <a:cs typeface="+mn-cs"/>
              </a:rPr>
              <a:t>Calcular el porcentaje de mujeres en el grupo (PF = CF/N*100)</a:t>
            </a:r>
            <a:endParaRPr lang="it-IT" altLang="es-CO" sz="2000" dirty="0">
              <a:solidFill>
                <a:schemeClr val="tx1">
                  <a:lumMod val="75000"/>
                  <a:lumOff val="25000"/>
                </a:schemeClr>
              </a:solidFill>
              <a:latin typeface="+mn-lt"/>
              <a:cs typeface="+mn-cs"/>
            </a:endParaRPr>
          </a:p>
        </p:txBody>
      </p:sp>
      <p:sp>
        <p:nvSpPr>
          <p:cNvPr id="12298" name="Text Box 11"/>
          <p:cNvSpPr txBox="1">
            <a:spLocks noChangeArrowheads="1"/>
          </p:cNvSpPr>
          <p:nvPr/>
        </p:nvSpPr>
        <p:spPr bwMode="auto">
          <a:xfrm>
            <a:off x="7175500" y="2565401"/>
            <a:ext cx="2952750" cy="1616075"/>
          </a:xfrm>
          <a:prstGeom prst="rect">
            <a:avLst/>
          </a:prstGeom>
          <a:solidFill>
            <a:srgbClr val="AED4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s-MX" altLang="es-CO" sz="2000" dirty="0">
              <a:solidFill>
                <a:srgbClr val="CE3016"/>
              </a:solidFill>
            </a:endParaRPr>
          </a:p>
          <a:p>
            <a:pPr algn="ctr" eaLnBrk="1" hangingPunct="1">
              <a:spcBef>
                <a:spcPct val="50000"/>
              </a:spcBef>
            </a:pPr>
            <a:r>
              <a:rPr lang="es-MX" altLang="es-CO" sz="2000" dirty="0">
                <a:solidFill>
                  <a:srgbClr val="CE3016"/>
                </a:solidFill>
              </a:rPr>
              <a:t>Continuamos con el análisis del problema</a:t>
            </a:r>
          </a:p>
          <a:p>
            <a:pPr eaLnBrk="1" hangingPunct="1">
              <a:spcBef>
                <a:spcPct val="50000"/>
              </a:spcBef>
            </a:pPr>
            <a:endParaRPr lang="it-IT" altLang="es-CO" sz="2000" dirty="0">
              <a:solidFill>
                <a:srgbClr val="CE3016"/>
              </a:solidFill>
            </a:endParaRPr>
          </a:p>
        </p:txBody>
      </p:sp>
      <p:sp>
        <p:nvSpPr>
          <p:cNvPr id="12" name="Rectangle 2"/>
          <p:cNvSpPr>
            <a:spLocks noGrp="1" noChangeArrowheads="1"/>
          </p:cNvSpPr>
          <p:nvPr>
            <p:ph type="title"/>
          </p:nvPr>
        </p:nvSpPr>
        <p:spPr>
          <a:xfrm>
            <a:off x="1992312" y="260350"/>
            <a:ext cx="10199688" cy="1079500"/>
          </a:xfrm>
        </p:spPr>
        <p:txBody>
          <a:bodyPr/>
          <a:lstStyle/>
          <a:p>
            <a:pPr eaLnBrk="1" hangingPunct="1"/>
            <a:r>
              <a:rPr lang="es-MX" altLang="es-CO" sz="3200" dirty="0"/>
              <a:t>Ejemplo de algoritmo condicional y con iteraciones</a:t>
            </a:r>
            <a:endParaRPr lang="it-IT" altLang="es-CO" dirty="0"/>
          </a:p>
        </p:txBody>
      </p:sp>
    </p:spTree>
    <p:extLst>
      <p:ext uri="{BB962C8B-B14F-4D97-AF65-F5344CB8AC3E}">
        <p14:creationId xmlns:p14="http://schemas.microsoft.com/office/powerpoint/2010/main" val="493966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3316" name="Text Box 4"/>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solidFill>
                  <a:srgbClr val="CE3016"/>
                </a:solidFill>
              </a:rPr>
              <a:t>Algoritmo:</a:t>
            </a:r>
          </a:p>
        </p:txBody>
      </p:sp>
      <p:sp>
        <p:nvSpPr>
          <p:cNvPr id="13317" name="Rectangle 9"/>
          <p:cNvSpPr>
            <a:spLocks noChangeArrowheads="1"/>
          </p:cNvSpPr>
          <p:nvPr/>
        </p:nvSpPr>
        <p:spPr bwMode="auto">
          <a:xfrm>
            <a:off x="2063751" y="2205039"/>
            <a:ext cx="8424863" cy="2663825"/>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AutoNum type="arabicPeriod"/>
            </a:pPr>
            <a:r>
              <a:rPr lang="es-MX" altLang="es-CO" sz="2000" dirty="0">
                <a:solidFill>
                  <a:schemeClr val="bg1"/>
                </a:solidFill>
              </a:rPr>
              <a:t>Inicio</a:t>
            </a:r>
          </a:p>
          <a:p>
            <a:pPr eaLnBrk="1" hangingPunct="1">
              <a:spcBef>
                <a:spcPct val="20000"/>
              </a:spcBef>
              <a:buFontTx/>
              <a:buAutoNum type="arabicPeriod"/>
            </a:pPr>
            <a:r>
              <a:rPr lang="es-MX" altLang="es-CO" sz="2000" dirty="0">
                <a:solidFill>
                  <a:schemeClr val="bg1"/>
                </a:solidFill>
              </a:rPr>
              <a:t>Leer total de deportistas (N)</a:t>
            </a:r>
          </a:p>
          <a:p>
            <a:pPr eaLnBrk="1" hangingPunct="1">
              <a:spcBef>
                <a:spcPct val="20000"/>
              </a:spcBef>
              <a:buFontTx/>
              <a:buAutoNum type="arabicPeriod"/>
            </a:pPr>
            <a:r>
              <a:rPr lang="es-MX" altLang="es-CO" sz="2000" dirty="0">
                <a:solidFill>
                  <a:schemeClr val="bg1"/>
                </a:solidFill>
              </a:rPr>
              <a:t>Inicializar en cero el total de personas del sexo masculino: CM </a:t>
            </a:r>
            <a:r>
              <a:rPr lang="es-MX" altLang="es-CO" sz="2000" b="1" dirty="0">
                <a:solidFill>
                  <a:schemeClr val="bg1"/>
                </a:solidFill>
              </a:rPr>
              <a:t>← </a:t>
            </a:r>
            <a:r>
              <a:rPr lang="es-MX" altLang="es-CO" sz="2000" dirty="0">
                <a:solidFill>
                  <a:schemeClr val="bg1"/>
                </a:solidFill>
              </a:rPr>
              <a:t>0</a:t>
            </a:r>
          </a:p>
          <a:p>
            <a:pPr eaLnBrk="1" hangingPunct="1">
              <a:spcBef>
                <a:spcPct val="20000"/>
              </a:spcBef>
              <a:buFontTx/>
              <a:buAutoNum type="arabicPeriod"/>
            </a:pPr>
            <a:r>
              <a:rPr lang="es-MX" altLang="es-CO" sz="2000" dirty="0">
                <a:solidFill>
                  <a:schemeClr val="bg1"/>
                </a:solidFill>
              </a:rPr>
              <a:t>Inicializar en cero el total de personas del sexo femenino: CF </a:t>
            </a:r>
            <a:r>
              <a:rPr lang="es-MX" altLang="es-CO" sz="2000" b="1" dirty="0">
                <a:solidFill>
                  <a:schemeClr val="bg1"/>
                </a:solidFill>
              </a:rPr>
              <a:t>←</a:t>
            </a:r>
            <a:r>
              <a:rPr lang="es-MX" altLang="es-CO" sz="2000" dirty="0">
                <a:solidFill>
                  <a:schemeClr val="bg1"/>
                </a:solidFill>
              </a:rPr>
              <a:t> 0</a:t>
            </a:r>
          </a:p>
          <a:p>
            <a:pPr eaLnBrk="1" hangingPunct="1">
              <a:spcBef>
                <a:spcPct val="20000"/>
              </a:spcBef>
              <a:buFontTx/>
              <a:buAutoNum type="arabicPeriod"/>
            </a:pPr>
            <a:r>
              <a:rPr lang="es-MX" altLang="es-CO" sz="2000" dirty="0">
                <a:solidFill>
                  <a:schemeClr val="bg1"/>
                </a:solidFill>
              </a:rPr>
              <a:t>Inicializar en cero el total de personas procesadas: TP </a:t>
            </a:r>
            <a:r>
              <a:rPr lang="es-MX" altLang="es-CO" sz="2000" b="1" dirty="0">
                <a:solidFill>
                  <a:schemeClr val="bg1"/>
                </a:solidFill>
              </a:rPr>
              <a:t>←</a:t>
            </a:r>
            <a:r>
              <a:rPr lang="es-MX" altLang="es-CO" sz="2000" dirty="0">
                <a:solidFill>
                  <a:schemeClr val="bg1"/>
                </a:solidFill>
              </a:rPr>
              <a:t> 0</a:t>
            </a:r>
          </a:p>
          <a:p>
            <a:pPr eaLnBrk="1" hangingPunct="1">
              <a:spcBef>
                <a:spcPct val="20000"/>
              </a:spcBef>
              <a:buFontTx/>
              <a:buAutoNum type="arabicPeriod"/>
            </a:pPr>
            <a:r>
              <a:rPr lang="es-MX" altLang="es-CO" sz="2000" dirty="0">
                <a:solidFill>
                  <a:schemeClr val="bg1"/>
                </a:solidFill>
              </a:rPr>
              <a:t>MIENTRAS TP &lt; N</a:t>
            </a:r>
          </a:p>
          <a:p>
            <a:pPr eaLnBrk="1" hangingPunct="1">
              <a:spcBef>
                <a:spcPct val="20000"/>
              </a:spcBef>
            </a:pPr>
            <a:endParaRPr lang="it-IT" altLang="es-CO" sz="2000" dirty="0">
              <a:solidFill>
                <a:schemeClr val="bg1"/>
              </a:solidFill>
            </a:endParaRPr>
          </a:p>
        </p:txBody>
      </p:sp>
      <p:sp>
        <p:nvSpPr>
          <p:cNvPr id="13318" name="Text Box 13"/>
          <p:cNvSpPr txBox="1">
            <a:spLocks noChangeArrowheads="1"/>
          </p:cNvSpPr>
          <p:nvPr/>
        </p:nvSpPr>
        <p:spPr bwMode="auto">
          <a:xfrm>
            <a:off x="2063751" y="5734051"/>
            <a:ext cx="8424863" cy="396875"/>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solidFill>
                  <a:schemeClr val="bg1"/>
                </a:solidFill>
              </a:rPr>
              <a:t>         FIN-MIENTRAS</a:t>
            </a:r>
            <a:endParaRPr lang="it-IT" altLang="es-CO" sz="2000">
              <a:solidFill>
                <a:schemeClr val="bg1"/>
              </a:solidFill>
            </a:endParaRPr>
          </a:p>
        </p:txBody>
      </p:sp>
      <p:sp>
        <p:nvSpPr>
          <p:cNvPr id="13319" name="Text Box 14"/>
          <p:cNvSpPr txBox="1">
            <a:spLocks noChangeArrowheads="1"/>
          </p:cNvSpPr>
          <p:nvPr/>
        </p:nvSpPr>
        <p:spPr bwMode="auto">
          <a:xfrm>
            <a:off x="2063751" y="4437064"/>
            <a:ext cx="8424863" cy="1311275"/>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CO" sz="2000" dirty="0">
                <a:solidFill>
                  <a:schemeClr val="bg1"/>
                </a:solidFill>
              </a:rPr>
              <a:t>	6.1   Leer sexo de la persona (S)</a:t>
            </a:r>
          </a:p>
          <a:p>
            <a:pPr eaLnBrk="1" hangingPunct="1"/>
            <a:r>
              <a:rPr lang="es-MX" altLang="es-CO" sz="2000" dirty="0">
                <a:solidFill>
                  <a:schemeClr val="bg1"/>
                </a:solidFill>
              </a:rPr>
              <a:t>	6.2   SI S =‘M’, entonces CM </a:t>
            </a:r>
            <a:r>
              <a:rPr lang="es-MX" altLang="es-CO" sz="2000" b="1" dirty="0">
                <a:solidFill>
                  <a:schemeClr val="bg1"/>
                </a:solidFill>
              </a:rPr>
              <a:t>←</a:t>
            </a:r>
            <a:r>
              <a:rPr lang="es-MX" altLang="es-CO" sz="2000" dirty="0">
                <a:solidFill>
                  <a:schemeClr val="bg1"/>
                </a:solidFill>
              </a:rPr>
              <a:t> CM + 1 </a:t>
            </a:r>
          </a:p>
          <a:p>
            <a:pPr eaLnBrk="1" hangingPunct="1"/>
            <a:r>
              <a:rPr lang="es-MX" altLang="es-CO" sz="2000" dirty="0">
                <a:solidFill>
                  <a:schemeClr val="bg1"/>
                </a:solidFill>
              </a:rPr>
              <a:t>	6.3   SI S = ‘F’, entonces CF </a:t>
            </a:r>
            <a:r>
              <a:rPr lang="es-MX" altLang="es-CO" sz="2000" b="1" dirty="0">
                <a:solidFill>
                  <a:schemeClr val="bg1"/>
                </a:solidFill>
              </a:rPr>
              <a:t>←</a:t>
            </a:r>
            <a:r>
              <a:rPr lang="es-MX" altLang="es-CO" sz="2000" dirty="0">
                <a:solidFill>
                  <a:schemeClr val="bg1"/>
                </a:solidFill>
              </a:rPr>
              <a:t> CF + 1</a:t>
            </a:r>
          </a:p>
          <a:p>
            <a:pPr eaLnBrk="1" hangingPunct="1"/>
            <a:r>
              <a:rPr lang="es-MX" altLang="es-CO" sz="2000" dirty="0">
                <a:solidFill>
                  <a:schemeClr val="bg1"/>
                </a:solidFill>
              </a:rPr>
              <a:t>	6.4   Incrementar en 1 el contador: TP </a:t>
            </a:r>
            <a:r>
              <a:rPr lang="es-MX" altLang="es-CO" sz="2000" b="1" dirty="0">
                <a:solidFill>
                  <a:schemeClr val="bg1"/>
                </a:solidFill>
              </a:rPr>
              <a:t>←</a:t>
            </a:r>
            <a:r>
              <a:rPr lang="es-MX" altLang="es-CO" sz="2000" dirty="0">
                <a:solidFill>
                  <a:schemeClr val="bg1"/>
                </a:solidFill>
              </a:rPr>
              <a:t> TP + 1</a:t>
            </a:r>
            <a:endParaRPr lang="it-IT" altLang="es-CO" dirty="0">
              <a:solidFill>
                <a:schemeClr val="bg1"/>
              </a:solidFill>
            </a:endParaRPr>
          </a:p>
        </p:txBody>
      </p:sp>
      <p:sp>
        <p:nvSpPr>
          <p:cNvPr id="9" name="Rectangle 2"/>
          <p:cNvSpPr txBox="1">
            <a:spLocks noChangeArrowheads="1"/>
          </p:cNvSpPr>
          <p:nvPr/>
        </p:nvSpPr>
        <p:spPr>
          <a:xfrm>
            <a:off x="1992312" y="260350"/>
            <a:ext cx="10199688" cy="10795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altLang="es-CO" sz="3200" dirty="0"/>
              <a:t>Ejemplo de algoritmo condicional y con iteraciones</a:t>
            </a:r>
            <a:endParaRPr lang="it-IT" altLang="es-CO" dirty="0"/>
          </a:p>
        </p:txBody>
      </p:sp>
    </p:spTree>
    <p:extLst>
      <p:ext uri="{BB962C8B-B14F-4D97-AF65-F5344CB8AC3E}">
        <p14:creationId xmlns:p14="http://schemas.microsoft.com/office/powerpoint/2010/main" val="996188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4340" name="Text Box 4"/>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solidFill>
                  <a:srgbClr val="CE3016"/>
                </a:solidFill>
              </a:rPr>
              <a:t>Algoritmo (continuación):</a:t>
            </a:r>
          </a:p>
        </p:txBody>
      </p:sp>
      <p:sp>
        <p:nvSpPr>
          <p:cNvPr id="14341" name="Rectangle 5"/>
          <p:cNvSpPr>
            <a:spLocks noChangeArrowheads="1"/>
          </p:cNvSpPr>
          <p:nvPr/>
        </p:nvSpPr>
        <p:spPr bwMode="auto">
          <a:xfrm>
            <a:off x="2063751" y="2205038"/>
            <a:ext cx="8353425" cy="2087562"/>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AutoNum type="arabicPeriod" startAt="7"/>
            </a:pPr>
            <a:r>
              <a:rPr lang="es-MX" altLang="es-CO" sz="2000" dirty="0">
                <a:solidFill>
                  <a:schemeClr val="bg1"/>
                </a:solidFill>
              </a:rPr>
              <a:t> Calcular porcentaje de hombres en el grupo: PM </a:t>
            </a:r>
            <a:r>
              <a:rPr lang="es-MX" altLang="es-CO" sz="2000" b="1" dirty="0">
                <a:solidFill>
                  <a:schemeClr val="bg1"/>
                </a:solidFill>
              </a:rPr>
              <a:t>←</a:t>
            </a:r>
            <a:r>
              <a:rPr lang="es-MX" altLang="es-CO" sz="2000" dirty="0">
                <a:solidFill>
                  <a:schemeClr val="bg1"/>
                </a:solidFill>
              </a:rPr>
              <a:t> CM/N*100</a:t>
            </a:r>
          </a:p>
          <a:p>
            <a:pPr eaLnBrk="1" hangingPunct="1">
              <a:spcBef>
                <a:spcPct val="20000"/>
              </a:spcBef>
              <a:buFontTx/>
              <a:buAutoNum type="arabicPeriod" startAt="7"/>
            </a:pPr>
            <a:r>
              <a:rPr lang="es-MX" altLang="es-CO" sz="2000" dirty="0">
                <a:solidFill>
                  <a:schemeClr val="bg1"/>
                </a:solidFill>
              </a:rPr>
              <a:t> Calcular porcentaje de mujeres en el grupo: PF </a:t>
            </a:r>
            <a:r>
              <a:rPr lang="es-MX" altLang="es-CO" sz="2000" b="1" dirty="0">
                <a:solidFill>
                  <a:schemeClr val="bg1"/>
                </a:solidFill>
              </a:rPr>
              <a:t>←</a:t>
            </a:r>
            <a:r>
              <a:rPr lang="es-MX" altLang="es-CO" sz="2000" dirty="0">
                <a:solidFill>
                  <a:schemeClr val="bg1"/>
                </a:solidFill>
              </a:rPr>
              <a:t> CF/N*100</a:t>
            </a:r>
          </a:p>
          <a:p>
            <a:pPr eaLnBrk="1" hangingPunct="1">
              <a:spcBef>
                <a:spcPct val="20000"/>
              </a:spcBef>
              <a:buFontTx/>
              <a:buAutoNum type="arabicPeriod" startAt="7"/>
            </a:pPr>
            <a:r>
              <a:rPr lang="es-MX" altLang="es-CO" sz="2000" dirty="0">
                <a:solidFill>
                  <a:schemeClr val="bg1"/>
                </a:solidFill>
              </a:rPr>
              <a:t> Escribir “Porcentaje de hombres en el grupo: ”, PM</a:t>
            </a:r>
          </a:p>
          <a:p>
            <a:pPr eaLnBrk="1" hangingPunct="1">
              <a:spcBef>
                <a:spcPct val="20000"/>
              </a:spcBef>
              <a:buFontTx/>
              <a:buAutoNum type="arabicPeriod" startAt="7"/>
            </a:pPr>
            <a:r>
              <a:rPr lang="es-MX" altLang="es-CO" sz="2000" dirty="0">
                <a:solidFill>
                  <a:schemeClr val="bg1"/>
                </a:solidFill>
              </a:rPr>
              <a:t> Escribir “Porcentaje de mujeres en el grupo: ”, PF</a:t>
            </a:r>
          </a:p>
          <a:p>
            <a:pPr eaLnBrk="1" hangingPunct="1">
              <a:spcBef>
                <a:spcPct val="20000"/>
              </a:spcBef>
              <a:buFontTx/>
              <a:buAutoNum type="arabicPeriod" startAt="7"/>
            </a:pPr>
            <a:r>
              <a:rPr lang="es-MX" altLang="es-CO" sz="2000" dirty="0">
                <a:solidFill>
                  <a:schemeClr val="bg1"/>
                </a:solidFill>
              </a:rPr>
              <a:t>Fin </a:t>
            </a:r>
          </a:p>
        </p:txBody>
      </p:sp>
      <p:sp>
        <p:nvSpPr>
          <p:cNvPr id="14342" name="Text Box 6"/>
          <p:cNvSpPr txBox="1">
            <a:spLocks noChangeArrowheads="1"/>
          </p:cNvSpPr>
          <p:nvPr/>
        </p:nvSpPr>
        <p:spPr bwMode="auto">
          <a:xfrm>
            <a:off x="3000376" y="4437064"/>
            <a:ext cx="7161541" cy="2073275"/>
          </a:xfrm>
          <a:prstGeom prst="rect">
            <a:avLst/>
          </a:prstGeom>
          <a:solidFill>
            <a:srgbClr val="AED4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dirty="0">
                <a:solidFill>
                  <a:schemeClr val="bg1"/>
                </a:solidFill>
              </a:rPr>
              <a:t>En este algoritmo se puede apreciar el uso de las tres estructuras de control de la programación estructurada:</a:t>
            </a:r>
          </a:p>
          <a:p>
            <a:pPr eaLnBrk="1" hangingPunct="1">
              <a:spcBef>
                <a:spcPct val="50000"/>
              </a:spcBef>
              <a:buFontTx/>
              <a:buChar char="•"/>
            </a:pPr>
            <a:r>
              <a:rPr lang="es-MX" altLang="es-CO" sz="2000" dirty="0">
                <a:solidFill>
                  <a:schemeClr val="bg1"/>
                </a:solidFill>
              </a:rPr>
              <a:t>  Estructura secuencial</a:t>
            </a:r>
          </a:p>
          <a:p>
            <a:pPr eaLnBrk="1" hangingPunct="1">
              <a:spcBef>
                <a:spcPct val="50000"/>
              </a:spcBef>
              <a:buFontTx/>
              <a:buChar char="•"/>
            </a:pPr>
            <a:r>
              <a:rPr lang="es-MX" altLang="es-CO" sz="2000" dirty="0">
                <a:solidFill>
                  <a:schemeClr val="bg1"/>
                </a:solidFill>
              </a:rPr>
              <a:t>  Estructura condicional</a:t>
            </a:r>
          </a:p>
          <a:p>
            <a:pPr eaLnBrk="1" hangingPunct="1">
              <a:spcBef>
                <a:spcPct val="50000"/>
              </a:spcBef>
              <a:buFontTx/>
              <a:buChar char="•"/>
            </a:pPr>
            <a:r>
              <a:rPr lang="es-MX" altLang="es-CO" sz="2000" dirty="0">
                <a:solidFill>
                  <a:schemeClr val="bg1"/>
                </a:solidFill>
              </a:rPr>
              <a:t>  Estructura iterativa</a:t>
            </a:r>
            <a:endParaRPr lang="it-IT" altLang="es-CO" sz="2000" dirty="0">
              <a:solidFill>
                <a:schemeClr val="bg1"/>
              </a:solidFill>
            </a:endParaRPr>
          </a:p>
        </p:txBody>
      </p:sp>
      <p:sp>
        <p:nvSpPr>
          <p:cNvPr id="8" name="Rectangle 2"/>
          <p:cNvSpPr txBox="1">
            <a:spLocks noChangeArrowheads="1"/>
          </p:cNvSpPr>
          <p:nvPr/>
        </p:nvSpPr>
        <p:spPr>
          <a:xfrm>
            <a:off x="1992312" y="260350"/>
            <a:ext cx="10199688" cy="10795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altLang="es-CO" sz="3200" dirty="0"/>
              <a:t>Ejemplo de algoritmo condicional y con iteraciones</a:t>
            </a:r>
            <a:endParaRPr lang="it-IT" altLang="es-CO" dirty="0"/>
          </a:p>
        </p:txBody>
      </p:sp>
    </p:spTree>
    <p:extLst>
      <p:ext uri="{BB962C8B-B14F-4D97-AF65-F5344CB8AC3E}">
        <p14:creationId xmlns:p14="http://schemas.microsoft.com/office/powerpoint/2010/main" val="380217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4340" name="Text Box 4"/>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dirty="0">
                <a:solidFill>
                  <a:srgbClr val="CE3016"/>
                </a:solidFill>
              </a:rPr>
              <a:t>Algoritmo (continuación):Prueba</a:t>
            </a:r>
          </a:p>
        </p:txBody>
      </p:sp>
      <p:graphicFrame>
        <p:nvGraphicFramePr>
          <p:cNvPr id="2" name="Tabla 1"/>
          <p:cNvGraphicFramePr>
            <a:graphicFrameLocks noGrp="1"/>
          </p:cNvGraphicFramePr>
          <p:nvPr>
            <p:extLst>
              <p:ext uri="{D42A27DB-BD31-4B8C-83A1-F6EECF244321}">
                <p14:modId xmlns:p14="http://schemas.microsoft.com/office/powerpoint/2010/main" val="2954781581"/>
              </p:ext>
            </p:extLst>
          </p:nvPr>
        </p:nvGraphicFramePr>
        <p:xfrm>
          <a:off x="2859800" y="2543179"/>
          <a:ext cx="5878757" cy="1979994"/>
        </p:xfrm>
        <a:graphic>
          <a:graphicData uri="http://schemas.openxmlformats.org/drawingml/2006/table">
            <a:tbl>
              <a:tblPr firstRow="1" firstCol="1" bandRow="1">
                <a:tableStyleId>{5C22544A-7EE6-4342-B048-85BDC9FD1C3A}</a:tableStyleId>
              </a:tblPr>
              <a:tblGrid>
                <a:gridCol w="1371152">
                  <a:extLst>
                    <a:ext uri="{9D8B030D-6E8A-4147-A177-3AD203B41FA5}">
                      <a16:colId xmlns:a16="http://schemas.microsoft.com/office/drawing/2014/main" val="20000"/>
                    </a:ext>
                  </a:extLst>
                </a:gridCol>
                <a:gridCol w="1502535">
                  <a:extLst>
                    <a:ext uri="{9D8B030D-6E8A-4147-A177-3AD203B41FA5}">
                      <a16:colId xmlns:a16="http://schemas.microsoft.com/office/drawing/2014/main" val="20001"/>
                    </a:ext>
                  </a:extLst>
                </a:gridCol>
                <a:gridCol w="1502535">
                  <a:extLst>
                    <a:ext uri="{9D8B030D-6E8A-4147-A177-3AD203B41FA5}">
                      <a16:colId xmlns:a16="http://schemas.microsoft.com/office/drawing/2014/main" val="20002"/>
                    </a:ext>
                  </a:extLst>
                </a:gridCol>
                <a:gridCol w="1502535">
                  <a:extLst>
                    <a:ext uri="{9D8B030D-6E8A-4147-A177-3AD203B41FA5}">
                      <a16:colId xmlns:a16="http://schemas.microsoft.com/office/drawing/2014/main" val="20003"/>
                    </a:ext>
                  </a:extLst>
                </a:gridCol>
              </a:tblGrid>
              <a:tr h="0">
                <a:tc>
                  <a:txBody>
                    <a:bodyPr/>
                    <a:lstStyle/>
                    <a:p>
                      <a:pPr algn="ctr">
                        <a:lnSpc>
                          <a:spcPct val="107000"/>
                        </a:lnSpc>
                        <a:spcAft>
                          <a:spcPts val="0"/>
                        </a:spcAft>
                      </a:pPr>
                      <a:r>
                        <a:rPr lang="es-CO" sz="1600" dirty="0">
                          <a:effectLst/>
                        </a:rPr>
                        <a:t>TP</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SEXO (S)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CM=0</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CF=0</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gn="ctr">
                        <a:lnSpc>
                          <a:spcPct val="107000"/>
                        </a:lnSpc>
                        <a:spcAft>
                          <a:spcPts val="0"/>
                        </a:spcAft>
                      </a:pPr>
                      <a:r>
                        <a:rPr lang="es-CO" sz="1600">
                          <a:effectLst/>
                        </a:rPr>
                        <a:t>0</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M</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CM=0+1 =1</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CF=0</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ctr">
                        <a:lnSpc>
                          <a:spcPct val="107000"/>
                        </a:lnSpc>
                        <a:spcAft>
                          <a:spcPts val="0"/>
                        </a:spcAft>
                      </a:pPr>
                      <a:r>
                        <a:rPr lang="es-CO" sz="1600">
                          <a:effectLst/>
                        </a:rPr>
                        <a:t>1</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M</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CM=1+1 =2</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CF=0</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gn="ctr">
                        <a:lnSpc>
                          <a:spcPct val="107000"/>
                        </a:lnSpc>
                        <a:spcAft>
                          <a:spcPts val="0"/>
                        </a:spcAft>
                      </a:pPr>
                      <a:r>
                        <a:rPr lang="es-CO" sz="1600">
                          <a:effectLst/>
                        </a:rPr>
                        <a:t>2</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F</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CM=2</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a:effectLst/>
                        </a:rPr>
                        <a:t>CF=0+1 =1</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gn="ctr">
                        <a:lnSpc>
                          <a:spcPct val="107000"/>
                        </a:lnSpc>
                        <a:spcAft>
                          <a:spcPts val="0"/>
                        </a:spcAft>
                      </a:pPr>
                      <a:r>
                        <a:rPr lang="es-CO" sz="1600">
                          <a:effectLst/>
                        </a:rPr>
                        <a:t>3</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M</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CM=2+1=3</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CF=1</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gn="ctr">
                        <a:lnSpc>
                          <a:spcPct val="107000"/>
                        </a:lnSpc>
                        <a:spcAft>
                          <a:spcPts val="0"/>
                        </a:spcAft>
                      </a:pPr>
                      <a:r>
                        <a:rPr lang="es-CO" sz="1600">
                          <a:effectLst/>
                        </a:rPr>
                        <a:t>4</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F</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CM=3</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CF=1+1=2</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lgn="ctr">
                        <a:lnSpc>
                          <a:spcPct val="107000"/>
                        </a:lnSpc>
                        <a:spcAft>
                          <a:spcPts val="0"/>
                        </a:spcAft>
                      </a:pPr>
                      <a:r>
                        <a:rPr lang="es-CO" sz="1600">
                          <a:effectLst/>
                        </a:rPr>
                        <a:t>5</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M</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CM=3+1=4</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CF=2</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0">
                <a:tc>
                  <a:txBody>
                    <a:bodyPr/>
                    <a:lstStyle/>
                    <a:p>
                      <a:pPr algn="ctr">
                        <a:lnSpc>
                          <a:spcPct val="107000"/>
                        </a:lnSpc>
                        <a:spcAft>
                          <a:spcPts val="0"/>
                        </a:spcAft>
                      </a:pPr>
                      <a:r>
                        <a:rPr lang="es-CO" sz="1600">
                          <a:effectLst/>
                        </a:rPr>
                        <a:t>6</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a:effectLst/>
                        </a:rPr>
                        <a:t>F</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a:effectLst/>
                        </a:rPr>
                        <a:t>CM=4</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a:effectLst/>
                        </a:rPr>
                        <a:t>CF=2+1=3</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3" name="Rectángulo 2"/>
          <p:cNvSpPr/>
          <p:nvPr/>
        </p:nvSpPr>
        <p:spPr>
          <a:xfrm>
            <a:off x="5372962" y="2097089"/>
            <a:ext cx="566181" cy="388696"/>
          </a:xfrm>
          <a:prstGeom prst="rect">
            <a:avLst/>
          </a:prstGeom>
        </p:spPr>
        <p:txBody>
          <a:bodyPr wrap="none">
            <a:spAutoFit/>
          </a:bodyPr>
          <a:lstStyle/>
          <a:p>
            <a:pPr>
              <a:lnSpc>
                <a:spcPct val="107000"/>
              </a:lnSpc>
              <a:spcAft>
                <a:spcPts val="800"/>
              </a:spcAft>
            </a:pPr>
            <a:r>
              <a:rPr lang="es-CO" dirty="0">
                <a:latin typeface="Calibri" panose="020F0502020204030204" pitchFamily="34" charset="0"/>
                <a:ea typeface="Calibri" panose="020F0502020204030204" pitchFamily="34" charset="0"/>
                <a:cs typeface="Times New Roman" panose="02020603050405020304" pitchFamily="18" charset="0"/>
              </a:rPr>
              <a:t>N=7</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3979652" y="5019251"/>
            <a:ext cx="6096000" cy="787652"/>
          </a:xfrm>
          <a:prstGeom prst="rect">
            <a:avLst/>
          </a:prstGeom>
        </p:spPr>
        <p:txBody>
          <a:bodyPr>
            <a:spAutoFit/>
          </a:bodyPr>
          <a:lstStyle/>
          <a:p>
            <a:pPr>
              <a:lnSpc>
                <a:spcPct val="107000"/>
              </a:lnSpc>
              <a:spcAft>
                <a:spcPts val="800"/>
              </a:spcAft>
            </a:pPr>
            <a:r>
              <a:rPr lang="es-CO" dirty="0">
                <a:latin typeface="Calibri" panose="020F0502020204030204" pitchFamily="34" charset="0"/>
                <a:ea typeface="Calibri" panose="020F0502020204030204" pitchFamily="34" charset="0"/>
                <a:cs typeface="Times New Roman" panose="02020603050405020304" pitchFamily="18" charset="0"/>
              </a:rPr>
              <a:t>PM=(CM/N)*100 = (4/7)*100= 57,14 %</a:t>
            </a:r>
          </a:p>
          <a:p>
            <a:pPr>
              <a:lnSpc>
                <a:spcPct val="107000"/>
              </a:lnSpc>
              <a:spcAft>
                <a:spcPts val="800"/>
              </a:spcAft>
            </a:pPr>
            <a:r>
              <a:rPr lang="es-CO" dirty="0">
                <a:latin typeface="Calibri" panose="020F0502020204030204" pitchFamily="34" charset="0"/>
                <a:ea typeface="Calibri" panose="020F0502020204030204" pitchFamily="34" charset="0"/>
                <a:cs typeface="Times New Roman" panose="02020603050405020304" pitchFamily="18" charset="0"/>
              </a:rPr>
              <a:t>PF=(CF/N)*100 = (3/7)*100= 42,86 %</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2"/>
          <p:cNvSpPr txBox="1">
            <a:spLocks noChangeArrowheads="1"/>
          </p:cNvSpPr>
          <p:nvPr/>
        </p:nvSpPr>
        <p:spPr>
          <a:xfrm>
            <a:off x="1992312" y="260350"/>
            <a:ext cx="10199688" cy="10795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altLang="es-CO" sz="3200" dirty="0"/>
              <a:t>Ejemplo de algoritmo condicional y con iteraciones</a:t>
            </a:r>
            <a:endParaRPr lang="it-IT" altLang="es-CO" dirty="0"/>
          </a:p>
        </p:txBody>
      </p:sp>
    </p:spTree>
    <p:extLst>
      <p:ext uri="{BB962C8B-B14F-4D97-AF65-F5344CB8AC3E}">
        <p14:creationId xmlns:p14="http://schemas.microsoft.com/office/powerpoint/2010/main" val="132943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92313" y="260350"/>
            <a:ext cx="8280400" cy="1079500"/>
          </a:xfrm>
        </p:spPr>
        <p:txBody>
          <a:bodyPr/>
          <a:lstStyle/>
          <a:p>
            <a:pPr eaLnBrk="1" hangingPunct="1"/>
            <a:r>
              <a:rPr lang="es-MX" altLang="es-CO" sz="3200"/>
              <a:t>Ejemplos de algoritmos (II)</a:t>
            </a:r>
            <a:r>
              <a:rPr lang="es-MX" altLang="es-CO"/>
              <a:t> </a:t>
            </a:r>
            <a:endParaRPr lang="it-IT" altLang="es-CO"/>
          </a:p>
        </p:txBody>
      </p:sp>
      <p:sp>
        <p:nvSpPr>
          <p:cNvPr id="15363"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5364" name="Rectangle 4"/>
          <p:cNvSpPr>
            <a:spLocks noGrp="1" noChangeArrowheads="1"/>
          </p:cNvSpPr>
          <p:nvPr>
            <p:ph type="body" idx="1"/>
          </p:nvPr>
        </p:nvSpPr>
        <p:spPr>
          <a:xfrm>
            <a:off x="1847851" y="2060575"/>
            <a:ext cx="8569325" cy="2592388"/>
          </a:xfrm>
          <a:noFill/>
        </p:spPr>
        <p:txBody>
          <a:bodyPr>
            <a:normAutofit/>
          </a:bodyPr>
          <a:lstStyle/>
          <a:p>
            <a:pPr marL="609600" indent="-609600">
              <a:buFontTx/>
              <a:buAutoNum type="arabicPeriod"/>
            </a:pPr>
            <a:r>
              <a:rPr lang="es-MX" altLang="es-CO" sz="2400" dirty="0"/>
              <a:t>Cálculo de la media de N observaciones numéricas</a:t>
            </a:r>
          </a:p>
          <a:p>
            <a:pPr marL="609600" indent="-609600">
              <a:buFontTx/>
              <a:buAutoNum type="arabicPeriod"/>
            </a:pPr>
            <a:r>
              <a:rPr lang="es-MX" altLang="es-CO" sz="2400" dirty="0"/>
              <a:t>Determinar si un  número es primo o No</a:t>
            </a:r>
          </a:p>
          <a:p>
            <a:pPr marL="609600" indent="-609600">
              <a:buFontTx/>
              <a:buAutoNum type="arabicPeriod"/>
            </a:pPr>
            <a:r>
              <a:rPr lang="es-MX" altLang="es-CO" sz="2400" dirty="0"/>
              <a:t>Cálculo del factorial de un número N</a:t>
            </a:r>
          </a:p>
          <a:p>
            <a:pPr marL="609600" indent="-609600">
              <a:buFontTx/>
              <a:buAutoNum type="arabicPeriod"/>
            </a:pPr>
            <a:r>
              <a:rPr lang="es-MX" altLang="es-CO" sz="2400" dirty="0"/>
              <a:t>Retiro de efectivo en un cajero automático</a:t>
            </a:r>
          </a:p>
          <a:p>
            <a:pPr marL="609600" indent="-609600">
              <a:buFontTx/>
              <a:buAutoNum type="arabicPeriod"/>
            </a:pPr>
            <a:r>
              <a:rPr lang="es-MX" altLang="es-CO" sz="2400" dirty="0"/>
              <a:t>Receta para preparar “spaghetti </a:t>
            </a:r>
            <a:r>
              <a:rPr lang="es-MX" altLang="es-CO" sz="2400" dirty="0" err="1"/>
              <a:t>alla</a:t>
            </a:r>
            <a:r>
              <a:rPr lang="es-MX" altLang="es-CO" sz="2400" dirty="0"/>
              <a:t> </a:t>
            </a:r>
            <a:r>
              <a:rPr lang="es-MX" altLang="es-CO" sz="2400" dirty="0" err="1"/>
              <a:t>napoletana</a:t>
            </a:r>
            <a:r>
              <a:rPr lang="es-MX" altLang="es-CO" sz="2400" dirty="0"/>
              <a:t>”</a:t>
            </a:r>
            <a:endParaRPr lang="it-IT" altLang="es-CO" sz="2400" dirty="0"/>
          </a:p>
        </p:txBody>
      </p:sp>
      <p:sp>
        <p:nvSpPr>
          <p:cNvPr id="15365" name="Text Box 5"/>
          <p:cNvSpPr txBox="1">
            <a:spLocks noChangeArrowheads="1"/>
          </p:cNvSpPr>
          <p:nvPr/>
        </p:nvSpPr>
        <p:spPr bwMode="auto">
          <a:xfrm>
            <a:off x="1703389" y="4868864"/>
            <a:ext cx="87852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400">
                <a:solidFill>
                  <a:srgbClr val="CE3016"/>
                </a:solidFill>
              </a:rPr>
              <a:t>Definir en cada caso: entrada, procesos/operaciones y salida. Escribir el algoritmo completo para todos los casos.</a:t>
            </a:r>
            <a:endParaRPr lang="it-IT" altLang="es-CO" sz="2400">
              <a:solidFill>
                <a:srgbClr val="CE3016"/>
              </a:solidFill>
            </a:endParaRPr>
          </a:p>
        </p:txBody>
      </p:sp>
    </p:spTree>
    <p:extLst>
      <p:ext uri="{BB962C8B-B14F-4D97-AF65-F5344CB8AC3E}">
        <p14:creationId xmlns:p14="http://schemas.microsoft.com/office/powerpoint/2010/main" val="3995008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3316" name="Text Box 4"/>
          <p:cNvSpPr txBox="1">
            <a:spLocks noChangeArrowheads="1"/>
          </p:cNvSpPr>
          <p:nvPr/>
        </p:nvSpPr>
        <p:spPr bwMode="auto">
          <a:xfrm>
            <a:off x="1703389" y="1700214"/>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solidFill>
                  <a:srgbClr val="CE3016"/>
                </a:solidFill>
              </a:rPr>
              <a:t>Algoritmo:</a:t>
            </a:r>
          </a:p>
        </p:txBody>
      </p:sp>
      <p:sp>
        <p:nvSpPr>
          <p:cNvPr id="13317" name="Rectangle 9"/>
          <p:cNvSpPr>
            <a:spLocks noChangeArrowheads="1"/>
          </p:cNvSpPr>
          <p:nvPr/>
        </p:nvSpPr>
        <p:spPr bwMode="auto">
          <a:xfrm>
            <a:off x="2063751" y="2205039"/>
            <a:ext cx="8424863" cy="2663825"/>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AutoNum type="arabicPeriod"/>
            </a:pPr>
            <a:r>
              <a:rPr lang="es-MX" altLang="es-CO" sz="2000" dirty="0">
                <a:solidFill>
                  <a:schemeClr val="bg1"/>
                </a:solidFill>
              </a:rPr>
              <a:t>Inicio</a:t>
            </a:r>
          </a:p>
          <a:p>
            <a:pPr eaLnBrk="1" hangingPunct="1">
              <a:spcBef>
                <a:spcPct val="20000"/>
              </a:spcBef>
              <a:buFontTx/>
              <a:buAutoNum type="arabicPeriod"/>
            </a:pPr>
            <a:r>
              <a:rPr lang="es-MX" altLang="es-CO" sz="2000" dirty="0">
                <a:solidFill>
                  <a:schemeClr val="bg1"/>
                </a:solidFill>
              </a:rPr>
              <a:t>Leer el número (N)</a:t>
            </a:r>
          </a:p>
          <a:p>
            <a:pPr eaLnBrk="1" hangingPunct="1">
              <a:spcBef>
                <a:spcPct val="20000"/>
              </a:spcBef>
              <a:buFontTx/>
              <a:buAutoNum type="arabicPeriod"/>
            </a:pPr>
            <a:r>
              <a:rPr lang="es-MX" altLang="es-CO" sz="2000" dirty="0">
                <a:solidFill>
                  <a:schemeClr val="bg1"/>
                </a:solidFill>
              </a:rPr>
              <a:t>Inicializar en uno el acumulador: F </a:t>
            </a:r>
            <a:r>
              <a:rPr lang="es-MX" altLang="es-CO" sz="2000" b="1" dirty="0">
                <a:solidFill>
                  <a:schemeClr val="bg1"/>
                </a:solidFill>
              </a:rPr>
              <a:t>← </a:t>
            </a:r>
            <a:r>
              <a:rPr lang="es-MX" altLang="es-CO" sz="2000" dirty="0">
                <a:solidFill>
                  <a:schemeClr val="bg1"/>
                </a:solidFill>
              </a:rPr>
              <a:t>1</a:t>
            </a:r>
          </a:p>
          <a:p>
            <a:pPr eaLnBrk="1" hangingPunct="1">
              <a:spcBef>
                <a:spcPct val="20000"/>
              </a:spcBef>
              <a:buFontTx/>
              <a:buAutoNum type="arabicPeriod"/>
            </a:pPr>
            <a:r>
              <a:rPr lang="es-MX" altLang="es-CO" sz="2000" dirty="0">
                <a:solidFill>
                  <a:schemeClr val="bg1"/>
                </a:solidFill>
              </a:rPr>
              <a:t>Inicializar en uno el contador: CN </a:t>
            </a:r>
            <a:r>
              <a:rPr lang="es-MX" altLang="es-CO" sz="2000" b="1" dirty="0">
                <a:solidFill>
                  <a:schemeClr val="bg1"/>
                </a:solidFill>
              </a:rPr>
              <a:t>← </a:t>
            </a:r>
            <a:r>
              <a:rPr lang="es-MX" altLang="es-CO" sz="2000" dirty="0">
                <a:solidFill>
                  <a:schemeClr val="bg1"/>
                </a:solidFill>
              </a:rPr>
              <a:t>1</a:t>
            </a:r>
          </a:p>
          <a:p>
            <a:pPr eaLnBrk="1" hangingPunct="1">
              <a:spcBef>
                <a:spcPct val="20000"/>
              </a:spcBef>
              <a:buFontTx/>
              <a:buAutoNum type="arabicPeriod"/>
            </a:pPr>
            <a:r>
              <a:rPr lang="es-MX" altLang="es-CO" sz="2000" dirty="0">
                <a:solidFill>
                  <a:schemeClr val="bg1"/>
                </a:solidFill>
              </a:rPr>
              <a:t>MIENTRAS CN &lt;= N</a:t>
            </a:r>
          </a:p>
        </p:txBody>
      </p:sp>
      <p:sp>
        <p:nvSpPr>
          <p:cNvPr id="13319" name="Text Box 14"/>
          <p:cNvSpPr txBox="1">
            <a:spLocks noChangeArrowheads="1"/>
          </p:cNvSpPr>
          <p:nvPr/>
        </p:nvSpPr>
        <p:spPr bwMode="auto">
          <a:xfrm>
            <a:off x="2063751" y="4057502"/>
            <a:ext cx="8424863" cy="2400657"/>
          </a:xfrm>
          <a:prstGeom prst="rect">
            <a:avLst/>
          </a:prstGeom>
          <a:solidFill>
            <a:srgbClr val="F3F2B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CO" sz="2000" dirty="0">
                <a:solidFill>
                  <a:schemeClr val="bg1"/>
                </a:solidFill>
              </a:rPr>
              <a:t>	  5.1   F ←F*CN</a:t>
            </a:r>
          </a:p>
          <a:p>
            <a:pPr eaLnBrk="1" hangingPunct="1"/>
            <a:r>
              <a:rPr lang="es-MX" altLang="es-CO" sz="2000" dirty="0">
                <a:solidFill>
                  <a:schemeClr val="bg1"/>
                </a:solidFill>
              </a:rPr>
              <a:t>	  5.2   CN </a:t>
            </a:r>
            <a:r>
              <a:rPr lang="es-MX" altLang="es-CO" sz="2000" b="1" dirty="0">
                <a:solidFill>
                  <a:schemeClr val="bg1"/>
                </a:solidFill>
              </a:rPr>
              <a:t>←</a:t>
            </a:r>
            <a:r>
              <a:rPr lang="es-MX" altLang="es-CO" sz="2000" dirty="0">
                <a:solidFill>
                  <a:schemeClr val="bg1"/>
                </a:solidFill>
              </a:rPr>
              <a:t> CN + 1 </a:t>
            </a:r>
          </a:p>
          <a:p>
            <a:pPr eaLnBrk="1" hangingPunct="1"/>
            <a:r>
              <a:rPr lang="es-MX" altLang="es-CO" sz="2000" dirty="0">
                <a:solidFill>
                  <a:schemeClr val="bg1"/>
                </a:solidFill>
              </a:rPr>
              <a:t>         </a:t>
            </a:r>
            <a:r>
              <a:rPr lang="es-MX" altLang="es-CO" dirty="0">
                <a:solidFill>
                  <a:schemeClr val="bg1"/>
                </a:solidFill>
              </a:rPr>
              <a:t>FIN-MIENTRAS</a:t>
            </a:r>
          </a:p>
          <a:p>
            <a:pPr marL="342900" indent="-342900" eaLnBrk="1" hangingPunct="1">
              <a:buAutoNum type="arabicPeriod" startAt="6"/>
            </a:pPr>
            <a:r>
              <a:rPr lang="es-MX" altLang="es-CO" dirty="0">
                <a:solidFill>
                  <a:schemeClr val="bg1"/>
                </a:solidFill>
              </a:rPr>
              <a:t>Escribir “El factorial de N es: ”, F</a:t>
            </a:r>
          </a:p>
          <a:p>
            <a:pPr marL="342900" indent="-342900" eaLnBrk="1" hangingPunct="1">
              <a:buAutoNum type="arabicPeriod" startAt="6"/>
            </a:pPr>
            <a:r>
              <a:rPr lang="es-MX" altLang="es-CO" dirty="0">
                <a:solidFill>
                  <a:schemeClr val="bg1"/>
                </a:solidFill>
              </a:rPr>
              <a:t>Fin</a:t>
            </a:r>
          </a:p>
          <a:p>
            <a:pPr eaLnBrk="1" hangingPunct="1"/>
            <a:endParaRPr lang="es-MX" altLang="es-CO" dirty="0">
              <a:solidFill>
                <a:schemeClr val="bg1"/>
              </a:solidFill>
            </a:endParaRPr>
          </a:p>
          <a:p>
            <a:pPr eaLnBrk="1" hangingPunct="1"/>
            <a:endParaRPr lang="it-IT" altLang="es-CO" dirty="0">
              <a:solidFill>
                <a:schemeClr val="bg1"/>
              </a:solidFill>
            </a:endParaRPr>
          </a:p>
          <a:p>
            <a:pPr eaLnBrk="1" hangingPunct="1"/>
            <a:endParaRPr lang="it-IT" altLang="es-CO" dirty="0">
              <a:solidFill>
                <a:schemeClr val="bg1"/>
              </a:solidFill>
            </a:endParaRPr>
          </a:p>
        </p:txBody>
      </p:sp>
      <p:sp>
        <p:nvSpPr>
          <p:cNvPr id="9" name="Rectangle 2"/>
          <p:cNvSpPr txBox="1">
            <a:spLocks noChangeArrowheads="1"/>
          </p:cNvSpPr>
          <p:nvPr/>
        </p:nvSpPr>
        <p:spPr>
          <a:xfrm>
            <a:off x="1992312" y="260350"/>
            <a:ext cx="10199688" cy="10795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altLang="es-CO" sz="3200" dirty="0"/>
              <a:t>Ejemplo de algoritmo con iteraciones(factorial)</a:t>
            </a:r>
            <a:endParaRPr lang="it-IT" altLang="es-CO" dirty="0"/>
          </a:p>
        </p:txBody>
      </p:sp>
      <p:graphicFrame>
        <p:nvGraphicFramePr>
          <p:cNvPr id="4" name="Tabla 3"/>
          <p:cNvGraphicFramePr>
            <a:graphicFrameLocks noGrp="1"/>
          </p:cNvGraphicFramePr>
          <p:nvPr>
            <p:extLst>
              <p:ext uri="{D42A27DB-BD31-4B8C-83A1-F6EECF244321}">
                <p14:modId xmlns:p14="http://schemas.microsoft.com/office/powerpoint/2010/main" val="1603544336"/>
              </p:ext>
            </p:extLst>
          </p:nvPr>
        </p:nvGraphicFramePr>
        <p:xfrm>
          <a:off x="6412841" y="3987110"/>
          <a:ext cx="3597275" cy="1299467"/>
        </p:xfrm>
        <a:graphic>
          <a:graphicData uri="http://schemas.openxmlformats.org/drawingml/2006/table">
            <a:tbl>
              <a:tblPr firstRow="1" firstCol="1" bandRow="1">
                <a:tableStyleId>{5C22544A-7EE6-4342-B048-85BDC9FD1C3A}</a:tableStyleId>
              </a:tblPr>
              <a:tblGrid>
                <a:gridCol w="1347470">
                  <a:extLst>
                    <a:ext uri="{9D8B030D-6E8A-4147-A177-3AD203B41FA5}">
                      <a16:colId xmlns:a16="http://schemas.microsoft.com/office/drawing/2014/main" val="20000"/>
                    </a:ext>
                  </a:extLst>
                </a:gridCol>
                <a:gridCol w="989965">
                  <a:extLst>
                    <a:ext uri="{9D8B030D-6E8A-4147-A177-3AD203B41FA5}">
                      <a16:colId xmlns:a16="http://schemas.microsoft.com/office/drawing/2014/main" val="20001"/>
                    </a:ext>
                  </a:extLst>
                </a:gridCol>
                <a:gridCol w="1259840">
                  <a:extLst>
                    <a:ext uri="{9D8B030D-6E8A-4147-A177-3AD203B41FA5}">
                      <a16:colId xmlns:a16="http://schemas.microsoft.com/office/drawing/2014/main" val="20002"/>
                    </a:ext>
                  </a:extLst>
                </a:gridCol>
              </a:tblGrid>
              <a:tr h="0">
                <a:tc>
                  <a:txBody>
                    <a:bodyPr/>
                    <a:lstStyle/>
                    <a:p>
                      <a:pPr algn="ctr">
                        <a:lnSpc>
                          <a:spcPct val="107000"/>
                        </a:lnSpc>
                        <a:spcAft>
                          <a:spcPts val="0"/>
                        </a:spcAft>
                      </a:pPr>
                      <a:r>
                        <a:rPr lang="es-CO" sz="1400">
                          <a:solidFill>
                            <a:schemeClr val="bg1"/>
                          </a:solidFill>
                          <a:effectLst/>
                        </a:rPr>
                        <a:t>F=1</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CN=1</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N=5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gn="ctr">
                        <a:lnSpc>
                          <a:spcPct val="107000"/>
                        </a:lnSpc>
                        <a:spcAft>
                          <a:spcPts val="0"/>
                        </a:spcAft>
                      </a:pPr>
                      <a:r>
                        <a:rPr lang="es-CO" sz="1400">
                          <a:solidFill>
                            <a:schemeClr val="bg1"/>
                          </a:solidFill>
                          <a:effectLst/>
                        </a:rPr>
                        <a:t>F=1-1=1</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2</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ctr">
                        <a:lnSpc>
                          <a:spcPct val="107000"/>
                        </a:lnSpc>
                        <a:spcAft>
                          <a:spcPts val="0"/>
                        </a:spcAft>
                      </a:pPr>
                      <a:r>
                        <a:rPr lang="es-CO" sz="1400">
                          <a:solidFill>
                            <a:schemeClr val="bg1"/>
                          </a:solidFill>
                          <a:effectLst/>
                        </a:rPr>
                        <a:t>F=1*2=2</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3</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gn="ctr">
                        <a:lnSpc>
                          <a:spcPct val="107000"/>
                        </a:lnSpc>
                        <a:spcAft>
                          <a:spcPts val="0"/>
                        </a:spcAft>
                      </a:pPr>
                      <a:r>
                        <a:rPr lang="es-CO" sz="1400">
                          <a:solidFill>
                            <a:schemeClr val="bg1"/>
                          </a:solidFill>
                          <a:effectLst/>
                        </a:rPr>
                        <a:t>F=2*3=6</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4</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gn="ctr">
                        <a:lnSpc>
                          <a:spcPct val="107000"/>
                        </a:lnSpc>
                        <a:spcAft>
                          <a:spcPts val="0"/>
                        </a:spcAft>
                      </a:pPr>
                      <a:r>
                        <a:rPr lang="es-CO" sz="1400">
                          <a:solidFill>
                            <a:schemeClr val="bg1"/>
                          </a:solidFill>
                          <a:effectLst/>
                        </a:rPr>
                        <a:t>F=6*4=24</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5</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gn="ctr">
                        <a:lnSpc>
                          <a:spcPct val="107000"/>
                        </a:lnSpc>
                        <a:spcAft>
                          <a:spcPts val="0"/>
                        </a:spcAft>
                      </a:pPr>
                      <a:r>
                        <a:rPr lang="es-CO" sz="1400">
                          <a:solidFill>
                            <a:schemeClr val="bg1"/>
                          </a:solidFill>
                          <a:effectLst/>
                        </a:rPr>
                        <a:t>F=24*5=120</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a:solidFill>
                            <a:schemeClr val="bg1"/>
                          </a:solidFill>
                          <a:effectLst/>
                        </a:rPr>
                        <a:t>6</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400" dirty="0">
                          <a:solidFill>
                            <a:schemeClr val="bg1"/>
                          </a:solidFill>
                          <a:effectLst/>
                        </a:rPr>
                        <a:t>5</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2397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92312" y="404814"/>
            <a:ext cx="9273095" cy="777875"/>
          </a:xfrm>
        </p:spPr>
        <p:txBody>
          <a:bodyPr>
            <a:normAutofit fontScale="90000"/>
          </a:bodyPr>
          <a:lstStyle/>
          <a:p>
            <a:pPr eaLnBrk="1" hangingPunct="1"/>
            <a:r>
              <a:rPr lang="es-MX" altLang="es-CO" dirty="0"/>
              <a:t>Resolución de problemas y los algoritmos</a:t>
            </a:r>
            <a:endParaRPr lang="it-IT" altLang="es-CO" dirty="0"/>
          </a:p>
        </p:txBody>
      </p:sp>
      <p:sp>
        <p:nvSpPr>
          <p:cNvPr id="3075" name="Rectangle 3"/>
          <p:cNvSpPr>
            <a:spLocks noChangeArrowheads="1"/>
          </p:cNvSpPr>
          <p:nvPr/>
        </p:nvSpPr>
        <p:spPr bwMode="auto">
          <a:xfrm>
            <a:off x="1703389" y="1412876"/>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076" name="Rectangle 4"/>
          <p:cNvSpPr>
            <a:spLocks noChangeArrowheads="1"/>
          </p:cNvSpPr>
          <p:nvPr/>
        </p:nvSpPr>
        <p:spPr bwMode="auto">
          <a:xfrm>
            <a:off x="1703389" y="1557339"/>
            <a:ext cx="8785225" cy="73025"/>
          </a:xfrm>
          <a:prstGeom prst="rect">
            <a:avLst/>
          </a:prstGeom>
          <a:solidFill>
            <a:schemeClr val="bg2"/>
          </a:solidFill>
          <a:ln w="9525">
            <a:solidFill>
              <a:schemeClr val="bg2"/>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077" name="Rectangle 7"/>
          <p:cNvSpPr>
            <a:spLocks noGrp="1" noChangeArrowheads="1"/>
          </p:cNvSpPr>
          <p:nvPr>
            <p:ph type="body" idx="1"/>
          </p:nvPr>
        </p:nvSpPr>
        <p:spPr>
          <a:xfrm>
            <a:off x="1809559" y="2728087"/>
            <a:ext cx="9346119" cy="2260600"/>
          </a:xfrm>
        </p:spPr>
        <p:txBody>
          <a:bodyPr/>
          <a:lstStyle/>
          <a:p>
            <a:pPr eaLnBrk="1" hangingPunct="1"/>
            <a:r>
              <a:rPr lang="es-MX" altLang="es-CO" sz="2800" dirty="0"/>
              <a:t>Concepto de algoritmo</a:t>
            </a:r>
          </a:p>
          <a:p>
            <a:pPr eaLnBrk="1" hangingPunct="1"/>
            <a:r>
              <a:rPr lang="es-MX" altLang="es-CO" sz="2800" dirty="0"/>
              <a:t>Propiedades de un algoritmo</a:t>
            </a:r>
          </a:p>
          <a:p>
            <a:pPr eaLnBrk="1" hangingPunct="1"/>
            <a:r>
              <a:rPr lang="es-MX" altLang="es-CO" sz="2800" dirty="0"/>
              <a:t>El rol del algoritmo en la resolución de problemas</a:t>
            </a:r>
            <a:endParaRPr lang="it-IT" altLang="es-CO" sz="2800" dirty="0"/>
          </a:p>
        </p:txBody>
      </p:sp>
    </p:spTree>
    <p:extLst>
      <p:ext uri="{BB962C8B-B14F-4D97-AF65-F5344CB8AC3E}">
        <p14:creationId xmlns:p14="http://schemas.microsoft.com/office/powerpoint/2010/main" val="2703501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(I)</a:t>
            </a:r>
            <a:r>
              <a:rPr lang="es-MX" altLang="es-CO"/>
              <a:t> </a:t>
            </a:r>
            <a:endParaRPr lang="it-IT" altLang="es-CO"/>
          </a:p>
        </p:txBody>
      </p:sp>
      <p:sp>
        <p:nvSpPr>
          <p:cNvPr id="16387"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grpSp>
        <p:nvGrpSpPr>
          <p:cNvPr id="16388" name="Group 51"/>
          <p:cNvGrpSpPr>
            <a:grpSpLocks/>
          </p:cNvGrpSpPr>
          <p:nvPr/>
        </p:nvGrpSpPr>
        <p:grpSpPr bwMode="auto">
          <a:xfrm>
            <a:off x="2711451" y="2492376"/>
            <a:ext cx="6480175" cy="2735263"/>
            <a:chOff x="748" y="1254"/>
            <a:chExt cx="4082" cy="1723"/>
          </a:xfrm>
        </p:grpSpPr>
        <p:sp>
          <p:nvSpPr>
            <p:cNvPr id="44058" name="Rectangle 26"/>
            <p:cNvSpPr>
              <a:spLocks noChangeArrowheads="1"/>
            </p:cNvSpPr>
            <p:nvPr/>
          </p:nvSpPr>
          <p:spPr bwMode="auto">
            <a:xfrm>
              <a:off x="2245" y="1254"/>
              <a:ext cx="1043" cy="499"/>
            </a:xfrm>
            <a:prstGeom prst="rect">
              <a:avLst/>
            </a:prstGeom>
            <a:solidFill>
              <a:srgbClr val="F9E1A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44059" name="Rectangle 27"/>
            <p:cNvSpPr>
              <a:spLocks noChangeArrowheads="1"/>
            </p:cNvSpPr>
            <p:nvPr/>
          </p:nvSpPr>
          <p:spPr bwMode="auto">
            <a:xfrm>
              <a:off x="748" y="2478"/>
              <a:ext cx="1043" cy="499"/>
            </a:xfrm>
            <a:prstGeom prst="rect">
              <a:avLst/>
            </a:prstGeom>
            <a:solidFill>
              <a:srgbClr val="F9E1A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44060" name="Rectangle 28"/>
            <p:cNvSpPr>
              <a:spLocks noChangeArrowheads="1"/>
            </p:cNvSpPr>
            <p:nvPr/>
          </p:nvSpPr>
          <p:spPr bwMode="auto">
            <a:xfrm>
              <a:off x="2245" y="2478"/>
              <a:ext cx="1043" cy="499"/>
            </a:xfrm>
            <a:prstGeom prst="rect">
              <a:avLst/>
            </a:prstGeom>
            <a:solidFill>
              <a:srgbClr val="F9E1A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44061" name="Rectangle 29"/>
            <p:cNvSpPr>
              <a:spLocks noChangeArrowheads="1"/>
            </p:cNvSpPr>
            <p:nvPr/>
          </p:nvSpPr>
          <p:spPr bwMode="auto">
            <a:xfrm>
              <a:off x="3742" y="2478"/>
              <a:ext cx="1043" cy="499"/>
            </a:xfrm>
            <a:prstGeom prst="rect">
              <a:avLst/>
            </a:prstGeom>
            <a:solidFill>
              <a:srgbClr val="F9E1A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16393" name="Line 33"/>
            <p:cNvSpPr>
              <a:spLocks noChangeShapeType="1"/>
            </p:cNvSpPr>
            <p:nvPr/>
          </p:nvSpPr>
          <p:spPr bwMode="auto">
            <a:xfrm>
              <a:off x="1292" y="2115"/>
              <a:ext cx="299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6394" name="Line 34"/>
            <p:cNvSpPr>
              <a:spLocks noChangeShapeType="1"/>
            </p:cNvSpPr>
            <p:nvPr/>
          </p:nvSpPr>
          <p:spPr bwMode="auto">
            <a:xfrm>
              <a:off x="1292" y="2115"/>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6395" name="Line 37"/>
            <p:cNvSpPr>
              <a:spLocks noChangeShapeType="1"/>
            </p:cNvSpPr>
            <p:nvPr/>
          </p:nvSpPr>
          <p:spPr bwMode="auto">
            <a:xfrm>
              <a:off x="4286" y="2115"/>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6396" name="Line 38"/>
            <p:cNvSpPr>
              <a:spLocks noChangeShapeType="1"/>
            </p:cNvSpPr>
            <p:nvPr/>
          </p:nvSpPr>
          <p:spPr bwMode="auto">
            <a:xfrm>
              <a:off x="2744" y="1752"/>
              <a:ext cx="0" cy="7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6397" name="Text Box 43"/>
            <p:cNvSpPr txBox="1">
              <a:spLocks noChangeArrowheads="1"/>
            </p:cNvSpPr>
            <p:nvPr/>
          </p:nvSpPr>
          <p:spPr bwMode="auto">
            <a:xfrm>
              <a:off x="2245" y="1344"/>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solidFill>
                    <a:schemeClr val="bg1"/>
                  </a:solidFill>
                </a:rPr>
                <a:t>Diseño del algoritmo</a:t>
              </a:r>
            </a:p>
          </p:txBody>
        </p:sp>
        <p:sp>
          <p:nvSpPr>
            <p:cNvPr id="16398" name="Text Box 44"/>
            <p:cNvSpPr txBox="1">
              <a:spLocks noChangeArrowheads="1"/>
            </p:cNvSpPr>
            <p:nvPr/>
          </p:nvSpPr>
          <p:spPr bwMode="auto">
            <a:xfrm>
              <a:off x="748" y="2478"/>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solidFill>
                    <a:schemeClr val="bg1"/>
                  </a:solidFill>
                </a:rPr>
                <a:t>Diseño descendente</a:t>
              </a:r>
            </a:p>
          </p:txBody>
        </p:sp>
        <p:sp>
          <p:nvSpPr>
            <p:cNvPr id="16399" name="Text Box 45"/>
            <p:cNvSpPr txBox="1">
              <a:spLocks noChangeArrowheads="1"/>
            </p:cNvSpPr>
            <p:nvPr/>
          </p:nvSpPr>
          <p:spPr bwMode="auto">
            <a:xfrm>
              <a:off x="2245" y="2614"/>
              <a:ext cx="10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solidFill>
                    <a:schemeClr val="bg1"/>
                  </a:solidFill>
                </a:rPr>
                <a:t>Refinamiento</a:t>
              </a:r>
            </a:p>
          </p:txBody>
        </p:sp>
        <p:sp>
          <p:nvSpPr>
            <p:cNvPr id="16400" name="Text Box 46"/>
            <p:cNvSpPr txBox="1">
              <a:spLocks noChangeArrowheads="1"/>
            </p:cNvSpPr>
            <p:nvPr/>
          </p:nvSpPr>
          <p:spPr bwMode="auto">
            <a:xfrm>
              <a:off x="3696" y="2523"/>
              <a:ext cx="113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solidFill>
                    <a:schemeClr val="bg1"/>
                  </a:solidFill>
                </a:rPr>
                <a:t>Representación gráfica</a:t>
              </a:r>
            </a:p>
          </p:txBody>
        </p:sp>
      </p:grpSp>
    </p:spTree>
    <p:extLst>
      <p:ext uri="{BB962C8B-B14F-4D97-AF65-F5344CB8AC3E}">
        <p14:creationId xmlns:p14="http://schemas.microsoft.com/office/powerpoint/2010/main" val="2968363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(II)</a:t>
            </a:r>
            <a:r>
              <a:rPr lang="es-MX" altLang="es-CO"/>
              <a:t> </a:t>
            </a:r>
            <a:endParaRPr lang="it-IT" altLang="es-CO"/>
          </a:p>
        </p:txBody>
      </p:sp>
      <p:sp>
        <p:nvSpPr>
          <p:cNvPr id="17411"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7412" name="Text Box 2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Diseño descendente (I)</a:t>
            </a:r>
            <a:endParaRPr lang="it-IT" altLang="es-CO" sz="2800" b="1"/>
          </a:p>
        </p:txBody>
      </p:sp>
      <p:sp>
        <p:nvSpPr>
          <p:cNvPr id="17413" name="Text Box 25"/>
          <p:cNvSpPr txBox="1">
            <a:spLocks noChangeArrowheads="1"/>
          </p:cNvSpPr>
          <p:nvPr/>
        </p:nvSpPr>
        <p:spPr bwMode="auto">
          <a:xfrm>
            <a:off x="1774825" y="2205038"/>
            <a:ext cx="86423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400" dirty="0"/>
              <a:t>El diseño descendente (</a:t>
            </a:r>
            <a:r>
              <a:rPr lang="es-MX" altLang="es-CO" sz="2400" i="1" dirty="0"/>
              <a:t>top </a:t>
            </a:r>
            <a:r>
              <a:rPr lang="es-MX" altLang="es-CO" sz="2400" i="1" dirty="0" err="1"/>
              <a:t>down</a:t>
            </a:r>
            <a:r>
              <a:rPr lang="es-MX" altLang="es-CO" sz="2400" dirty="0"/>
              <a:t>) es un procedimiento de refinamiento iterativo de un problema, en el cual se parte del mayor nivel de abstracción del problema (sistema o tarea) y se prosigue hacia los niveles inferiores a través de un proceso de descomposición del problema en </a:t>
            </a:r>
            <a:r>
              <a:rPr lang="es-MX" altLang="es-CO" sz="2400" dirty="0" err="1"/>
              <a:t>subproblemas</a:t>
            </a:r>
            <a:r>
              <a:rPr lang="es-MX" altLang="es-CO" sz="2400" dirty="0"/>
              <a:t>. </a:t>
            </a:r>
          </a:p>
          <a:p>
            <a:pPr algn="just" eaLnBrk="1" hangingPunct="1">
              <a:spcBef>
                <a:spcPct val="50000"/>
              </a:spcBef>
            </a:pPr>
            <a:r>
              <a:rPr lang="es-MX" altLang="es-CO" sz="2400" dirty="0"/>
              <a:t>En el diseño descendente se parte de una visión estructural del problema sin especificar detalles para ninguna de sus partes componentes. Cada componente del sistema es entonces refinado, mostrando más detalles en cada nivel de refinamiento.  </a:t>
            </a:r>
            <a:endParaRPr lang="it-IT" altLang="es-CO" sz="2400" dirty="0"/>
          </a:p>
        </p:txBody>
      </p:sp>
    </p:spTree>
    <p:extLst>
      <p:ext uri="{BB962C8B-B14F-4D97-AF65-F5344CB8AC3E}">
        <p14:creationId xmlns:p14="http://schemas.microsoft.com/office/powerpoint/2010/main" val="2326258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(III)</a:t>
            </a:r>
            <a:r>
              <a:rPr lang="es-MX" altLang="es-CO"/>
              <a:t> </a:t>
            </a:r>
            <a:endParaRPr lang="it-IT" altLang="es-CO"/>
          </a:p>
        </p:txBody>
      </p:sp>
      <p:sp>
        <p:nvSpPr>
          <p:cNvPr id="18435"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8436"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Diseño descendente (II)</a:t>
            </a:r>
            <a:endParaRPr lang="it-IT" altLang="es-CO" sz="2800" b="1"/>
          </a:p>
        </p:txBody>
      </p:sp>
      <p:grpSp>
        <p:nvGrpSpPr>
          <p:cNvPr id="18437" name="Group 57"/>
          <p:cNvGrpSpPr>
            <a:grpSpLocks/>
          </p:cNvGrpSpPr>
          <p:nvPr/>
        </p:nvGrpSpPr>
        <p:grpSpPr bwMode="auto">
          <a:xfrm>
            <a:off x="1703389" y="2420938"/>
            <a:ext cx="8785225" cy="3960812"/>
            <a:chOff x="113" y="1525"/>
            <a:chExt cx="5534" cy="2495"/>
          </a:xfrm>
        </p:grpSpPr>
        <p:sp>
          <p:nvSpPr>
            <p:cNvPr id="18438" name="Rectangle 6"/>
            <p:cNvSpPr>
              <a:spLocks noChangeArrowheads="1"/>
            </p:cNvSpPr>
            <p:nvPr/>
          </p:nvSpPr>
          <p:spPr bwMode="auto">
            <a:xfrm>
              <a:off x="2426" y="1525"/>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39" name="Rectangle 7"/>
            <p:cNvSpPr>
              <a:spLocks noChangeArrowheads="1"/>
            </p:cNvSpPr>
            <p:nvPr/>
          </p:nvSpPr>
          <p:spPr bwMode="auto">
            <a:xfrm>
              <a:off x="476" y="225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0" name="Rectangle 8"/>
            <p:cNvSpPr>
              <a:spLocks noChangeArrowheads="1"/>
            </p:cNvSpPr>
            <p:nvPr/>
          </p:nvSpPr>
          <p:spPr bwMode="auto">
            <a:xfrm>
              <a:off x="1655" y="225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1" name="Rectangle 9"/>
            <p:cNvSpPr>
              <a:spLocks noChangeArrowheads="1"/>
            </p:cNvSpPr>
            <p:nvPr/>
          </p:nvSpPr>
          <p:spPr bwMode="auto">
            <a:xfrm>
              <a:off x="2925" y="225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2" name="Rectangle 10"/>
            <p:cNvSpPr>
              <a:spLocks noChangeArrowheads="1"/>
            </p:cNvSpPr>
            <p:nvPr/>
          </p:nvSpPr>
          <p:spPr bwMode="auto">
            <a:xfrm>
              <a:off x="4785" y="225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3" name="Rectangle 11"/>
            <p:cNvSpPr>
              <a:spLocks noChangeArrowheads="1"/>
            </p:cNvSpPr>
            <p:nvPr/>
          </p:nvSpPr>
          <p:spPr bwMode="auto">
            <a:xfrm>
              <a:off x="113"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4" name="Rectangle 12"/>
            <p:cNvSpPr>
              <a:spLocks noChangeArrowheads="1"/>
            </p:cNvSpPr>
            <p:nvPr/>
          </p:nvSpPr>
          <p:spPr bwMode="auto">
            <a:xfrm>
              <a:off x="1020"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5" name="Rectangle 13"/>
            <p:cNvSpPr>
              <a:spLocks noChangeArrowheads="1"/>
            </p:cNvSpPr>
            <p:nvPr/>
          </p:nvSpPr>
          <p:spPr bwMode="auto">
            <a:xfrm>
              <a:off x="2290"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6" name="Rectangle 14"/>
            <p:cNvSpPr>
              <a:spLocks noChangeArrowheads="1"/>
            </p:cNvSpPr>
            <p:nvPr/>
          </p:nvSpPr>
          <p:spPr bwMode="auto">
            <a:xfrm>
              <a:off x="3197"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7" name="Rectangle 15"/>
            <p:cNvSpPr>
              <a:spLocks noChangeArrowheads="1"/>
            </p:cNvSpPr>
            <p:nvPr/>
          </p:nvSpPr>
          <p:spPr bwMode="auto">
            <a:xfrm>
              <a:off x="4014"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8" name="Rectangle 16"/>
            <p:cNvSpPr>
              <a:spLocks noChangeArrowheads="1"/>
            </p:cNvSpPr>
            <p:nvPr/>
          </p:nvSpPr>
          <p:spPr bwMode="auto">
            <a:xfrm>
              <a:off x="4921" y="2931"/>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49" name="Rectangle 17"/>
            <p:cNvSpPr>
              <a:spLocks noChangeArrowheads="1"/>
            </p:cNvSpPr>
            <p:nvPr/>
          </p:nvSpPr>
          <p:spPr bwMode="auto">
            <a:xfrm>
              <a:off x="1882" y="3612"/>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50" name="Rectangle 18"/>
            <p:cNvSpPr>
              <a:spLocks noChangeArrowheads="1"/>
            </p:cNvSpPr>
            <p:nvPr/>
          </p:nvSpPr>
          <p:spPr bwMode="auto">
            <a:xfrm>
              <a:off x="2789" y="3612"/>
              <a:ext cx="726" cy="408"/>
            </a:xfrm>
            <a:prstGeom prst="rect">
              <a:avLst/>
            </a:prstGeom>
            <a:solidFill>
              <a:srgbClr val="99CCFF"/>
            </a:solidFill>
            <a:ln w="9525">
              <a:solidFill>
                <a:srgbClr val="BBDEF9"/>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8451" name="Line 19"/>
            <p:cNvSpPr>
              <a:spLocks noChangeShapeType="1"/>
            </p:cNvSpPr>
            <p:nvPr/>
          </p:nvSpPr>
          <p:spPr bwMode="auto">
            <a:xfrm>
              <a:off x="793" y="2115"/>
              <a:ext cx="43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2" name="Line 20"/>
            <p:cNvSpPr>
              <a:spLocks noChangeShapeType="1"/>
            </p:cNvSpPr>
            <p:nvPr/>
          </p:nvSpPr>
          <p:spPr bwMode="auto">
            <a:xfrm>
              <a:off x="793" y="211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3" name="Line 21"/>
            <p:cNvSpPr>
              <a:spLocks noChangeShapeType="1"/>
            </p:cNvSpPr>
            <p:nvPr/>
          </p:nvSpPr>
          <p:spPr bwMode="auto">
            <a:xfrm>
              <a:off x="2018" y="211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4" name="Line 22"/>
            <p:cNvSpPr>
              <a:spLocks noChangeShapeType="1"/>
            </p:cNvSpPr>
            <p:nvPr/>
          </p:nvSpPr>
          <p:spPr bwMode="auto">
            <a:xfrm>
              <a:off x="3288" y="211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5" name="Line 23"/>
            <p:cNvSpPr>
              <a:spLocks noChangeShapeType="1"/>
            </p:cNvSpPr>
            <p:nvPr/>
          </p:nvSpPr>
          <p:spPr bwMode="auto">
            <a:xfrm>
              <a:off x="5148" y="211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6" name="Line 24"/>
            <p:cNvSpPr>
              <a:spLocks noChangeShapeType="1"/>
            </p:cNvSpPr>
            <p:nvPr/>
          </p:nvSpPr>
          <p:spPr bwMode="auto">
            <a:xfrm>
              <a:off x="2789" y="1933"/>
              <a:ext cx="0" cy="1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7" name="Line 25"/>
            <p:cNvSpPr>
              <a:spLocks noChangeShapeType="1"/>
            </p:cNvSpPr>
            <p:nvPr/>
          </p:nvSpPr>
          <p:spPr bwMode="auto">
            <a:xfrm>
              <a:off x="521" y="2795"/>
              <a:ext cx="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8" name="Line 26"/>
            <p:cNvSpPr>
              <a:spLocks noChangeShapeType="1"/>
            </p:cNvSpPr>
            <p:nvPr/>
          </p:nvSpPr>
          <p:spPr bwMode="auto">
            <a:xfrm>
              <a:off x="521"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59" name="Line 27"/>
            <p:cNvSpPr>
              <a:spLocks noChangeShapeType="1"/>
            </p:cNvSpPr>
            <p:nvPr/>
          </p:nvSpPr>
          <p:spPr bwMode="auto">
            <a:xfrm>
              <a:off x="1383"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0" name="Line 28"/>
            <p:cNvSpPr>
              <a:spLocks noChangeShapeType="1"/>
            </p:cNvSpPr>
            <p:nvPr/>
          </p:nvSpPr>
          <p:spPr bwMode="auto">
            <a:xfrm>
              <a:off x="793" y="2659"/>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1" name="Line 29"/>
            <p:cNvSpPr>
              <a:spLocks noChangeShapeType="1"/>
            </p:cNvSpPr>
            <p:nvPr/>
          </p:nvSpPr>
          <p:spPr bwMode="auto">
            <a:xfrm>
              <a:off x="2653" y="2795"/>
              <a:ext cx="90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2" name="Line 30"/>
            <p:cNvSpPr>
              <a:spLocks noChangeShapeType="1"/>
            </p:cNvSpPr>
            <p:nvPr/>
          </p:nvSpPr>
          <p:spPr bwMode="auto">
            <a:xfrm>
              <a:off x="2653"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3" name="Line 31"/>
            <p:cNvSpPr>
              <a:spLocks noChangeShapeType="1"/>
            </p:cNvSpPr>
            <p:nvPr/>
          </p:nvSpPr>
          <p:spPr bwMode="auto">
            <a:xfrm>
              <a:off x="3560"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4" name="Line 32"/>
            <p:cNvSpPr>
              <a:spLocks noChangeShapeType="1"/>
            </p:cNvSpPr>
            <p:nvPr/>
          </p:nvSpPr>
          <p:spPr bwMode="auto">
            <a:xfrm>
              <a:off x="3288" y="2659"/>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5" name="Line 33"/>
            <p:cNvSpPr>
              <a:spLocks noChangeShapeType="1"/>
            </p:cNvSpPr>
            <p:nvPr/>
          </p:nvSpPr>
          <p:spPr bwMode="auto">
            <a:xfrm>
              <a:off x="4332" y="2795"/>
              <a:ext cx="99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6" name="Line 34"/>
            <p:cNvSpPr>
              <a:spLocks noChangeShapeType="1"/>
            </p:cNvSpPr>
            <p:nvPr/>
          </p:nvSpPr>
          <p:spPr bwMode="auto">
            <a:xfrm>
              <a:off x="4332"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7" name="Line 35"/>
            <p:cNvSpPr>
              <a:spLocks noChangeShapeType="1"/>
            </p:cNvSpPr>
            <p:nvPr/>
          </p:nvSpPr>
          <p:spPr bwMode="auto">
            <a:xfrm>
              <a:off x="5329" y="279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8" name="Line 36"/>
            <p:cNvSpPr>
              <a:spLocks noChangeShapeType="1"/>
            </p:cNvSpPr>
            <p:nvPr/>
          </p:nvSpPr>
          <p:spPr bwMode="auto">
            <a:xfrm>
              <a:off x="5148" y="2659"/>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69" name="Line 37"/>
            <p:cNvSpPr>
              <a:spLocks noChangeShapeType="1"/>
            </p:cNvSpPr>
            <p:nvPr/>
          </p:nvSpPr>
          <p:spPr bwMode="auto">
            <a:xfrm>
              <a:off x="2245" y="3475"/>
              <a:ext cx="95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70" name="Line 38"/>
            <p:cNvSpPr>
              <a:spLocks noChangeShapeType="1"/>
            </p:cNvSpPr>
            <p:nvPr/>
          </p:nvSpPr>
          <p:spPr bwMode="auto">
            <a:xfrm>
              <a:off x="2245" y="3475"/>
              <a:ext cx="0" cy="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71" name="Line 39"/>
            <p:cNvSpPr>
              <a:spLocks noChangeShapeType="1"/>
            </p:cNvSpPr>
            <p:nvPr/>
          </p:nvSpPr>
          <p:spPr bwMode="auto">
            <a:xfrm>
              <a:off x="3198" y="3475"/>
              <a:ext cx="0" cy="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72" name="Line 40"/>
            <p:cNvSpPr>
              <a:spLocks noChangeShapeType="1"/>
            </p:cNvSpPr>
            <p:nvPr/>
          </p:nvSpPr>
          <p:spPr bwMode="auto">
            <a:xfrm>
              <a:off x="2653" y="3339"/>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8473" name="Text Box 41"/>
            <p:cNvSpPr txBox="1">
              <a:spLocks noChangeArrowheads="1"/>
            </p:cNvSpPr>
            <p:nvPr/>
          </p:nvSpPr>
          <p:spPr bwMode="auto">
            <a:xfrm>
              <a:off x="3787" y="2341"/>
              <a:ext cx="9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s-ES" altLang="es-CO">
                <a:solidFill>
                  <a:schemeClr val="bg1"/>
                </a:solidFill>
              </a:endParaRPr>
            </a:p>
          </p:txBody>
        </p:sp>
        <p:sp>
          <p:nvSpPr>
            <p:cNvPr id="18474" name="Text Box 42"/>
            <p:cNvSpPr txBox="1">
              <a:spLocks noChangeArrowheads="1"/>
            </p:cNvSpPr>
            <p:nvPr/>
          </p:nvSpPr>
          <p:spPr bwMode="auto">
            <a:xfrm>
              <a:off x="3742" y="2341"/>
              <a:ext cx="9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chemeClr val="bg1"/>
                  </a:solidFill>
                </a:rPr>
                <a:t>. . .</a:t>
              </a:r>
              <a:endParaRPr lang="it-IT" altLang="es-CO" sz="2400">
                <a:solidFill>
                  <a:schemeClr val="bg1"/>
                </a:solidFill>
              </a:endParaRPr>
            </a:p>
          </p:txBody>
        </p:sp>
        <p:sp>
          <p:nvSpPr>
            <p:cNvPr id="18475" name="Text Box 44"/>
            <p:cNvSpPr txBox="1">
              <a:spLocks noChangeArrowheads="1"/>
            </p:cNvSpPr>
            <p:nvPr/>
          </p:nvSpPr>
          <p:spPr bwMode="auto">
            <a:xfrm>
              <a:off x="2426" y="1616"/>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Problema</a:t>
              </a:r>
              <a:endParaRPr lang="it-IT" altLang="es-CO" sz="1400" b="1">
                <a:solidFill>
                  <a:schemeClr val="bg1"/>
                </a:solidFill>
              </a:endParaRPr>
            </a:p>
          </p:txBody>
        </p:sp>
        <p:sp>
          <p:nvSpPr>
            <p:cNvPr id="18476" name="Text Box 45"/>
            <p:cNvSpPr txBox="1">
              <a:spLocks noChangeArrowheads="1"/>
            </p:cNvSpPr>
            <p:nvPr/>
          </p:nvSpPr>
          <p:spPr bwMode="auto">
            <a:xfrm>
              <a:off x="431" y="238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77" name="Text Box 46"/>
            <p:cNvSpPr txBox="1">
              <a:spLocks noChangeArrowheads="1"/>
            </p:cNvSpPr>
            <p:nvPr/>
          </p:nvSpPr>
          <p:spPr bwMode="auto">
            <a:xfrm>
              <a:off x="1610" y="238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78" name="Text Box 47"/>
            <p:cNvSpPr txBox="1">
              <a:spLocks noChangeArrowheads="1"/>
            </p:cNvSpPr>
            <p:nvPr/>
          </p:nvSpPr>
          <p:spPr bwMode="auto">
            <a:xfrm>
              <a:off x="2880" y="238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79" name="Text Box 48"/>
            <p:cNvSpPr txBox="1">
              <a:spLocks noChangeArrowheads="1"/>
            </p:cNvSpPr>
            <p:nvPr/>
          </p:nvSpPr>
          <p:spPr bwMode="auto">
            <a:xfrm>
              <a:off x="4740" y="238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0" name="Text Box 49"/>
            <p:cNvSpPr txBox="1">
              <a:spLocks noChangeArrowheads="1"/>
            </p:cNvSpPr>
            <p:nvPr/>
          </p:nvSpPr>
          <p:spPr bwMode="auto">
            <a:xfrm>
              <a:off x="975"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1" name="Text Box 50"/>
            <p:cNvSpPr txBox="1">
              <a:spLocks noChangeArrowheads="1"/>
            </p:cNvSpPr>
            <p:nvPr/>
          </p:nvSpPr>
          <p:spPr bwMode="auto">
            <a:xfrm>
              <a:off x="2245"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2" name="Text Box 51"/>
            <p:cNvSpPr txBox="1">
              <a:spLocks noChangeArrowheads="1"/>
            </p:cNvSpPr>
            <p:nvPr/>
          </p:nvSpPr>
          <p:spPr bwMode="auto">
            <a:xfrm>
              <a:off x="3152"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3" name="Text Box 52"/>
            <p:cNvSpPr txBox="1">
              <a:spLocks noChangeArrowheads="1"/>
            </p:cNvSpPr>
            <p:nvPr/>
          </p:nvSpPr>
          <p:spPr bwMode="auto">
            <a:xfrm>
              <a:off x="3969"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4" name="Text Box 53"/>
            <p:cNvSpPr txBox="1">
              <a:spLocks noChangeArrowheads="1"/>
            </p:cNvSpPr>
            <p:nvPr/>
          </p:nvSpPr>
          <p:spPr bwMode="auto">
            <a:xfrm>
              <a:off x="4830"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5" name="Text Box 54"/>
            <p:cNvSpPr txBox="1">
              <a:spLocks noChangeArrowheads="1"/>
            </p:cNvSpPr>
            <p:nvPr/>
          </p:nvSpPr>
          <p:spPr bwMode="auto">
            <a:xfrm>
              <a:off x="113" y="3067"/>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6" name="Text Box 55"/>
            <p:cNvSpPr txBox="1">
              <a:spLocks noChangeArrowheads="1"/>
            </p:cNvSpPr>
            <p:nvPr/>
          </p:nvSpPr>
          <p:spPr bwMode="auto">
            <a:xfrm>
              <a:off x="1837" y="3748"/>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sp>
          <p:nvSpPr>
            <p:cNvPr id="18487" name="Text Box 56"/>
            <p:cNvSpPr txBox="1">
              <a:spLocks noChangeArrowheads="1"/>
            </p:cNvSpPr>
            <p:nvPr/>
          </p:nvSpPr>
          <p:spPr bwMode="auto">
            <a:xfrm>
              <a:off x="2744" y="3748"/>
              <a:ext cx="8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a:solidFill>
                    <a:schemeClr val="bg1"/>
                  </a:solidFill>
                </a:rPr>
                <a:t>Subproblema</a:t>
              </a:r>
              <a:endParaRPr lang="it-IT" altLang="es-CO" sz="1200" b="1">
                <a:solidFill>
                  <a:schemeClr val="bg1"/>
                </a:solidFill>
              </a:endParaRPr>
            </a:p>
          </p:txBody>
        </p:sp>
      </p:grpSp>
    </p:spTree>
    <p:extLst>
      <p:ext uri="{BB962C8B-B14F-4D97-AF65-F5344CB8AC3E}">
        <p14:creationId xmlns:p14="http://schemas.microsoft.com/office/powerpoint/2010/main" val="3863522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(IV)</a:t>
            </a:r>
            <a:r>
              <a:rPr lang="es-MX" altLang="es-CO"/>
              <a:t> </a:t>
            </a:r>
            <a:endParaRPr lang="it-IT" altLang="es-CO"/>
          </a:p>
        </p:txBody>
      </p:sp>
      <p:sp>
        <p:nvSpPr>
          <p:cNvPr id="19459"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9460"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Diseño descendente (III)</a:t>
            </a:r>
            <a:endParaRPr lang="it-IT" altLang="es-CO" sz="2800" b="1"/>
          </a:p>
        </p:txBody>
      </p:sp>
      <p:sp>
        <p:nvSpPr>
          <p:cNvPr id="19461" name="Text Box 6"/>
          <p:cNvSpPr txBox="1">
            <a:spLocks noChangeArrowheads="1"/>
          </p:cNvSpPr>
          <p:nvPr/>
        </p:nvSpPr>
        <p:spPr bwMode="auto">
          <a:xfrm>
            <a:off x="1847850" y="2205038"/>
            <a:ext cx="84963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400"/>
              <a:t>El diseño descendente efectúa una relación entre las sucesivas etapas de refinamiento, de forma tal que éstas se relacionen unas con otras a través de los flujos de entrada y de salida de información. </a:t>
            </a:r>
            <a:endParaRPr lang="it-IT" altLang="es-CO" sz="2400"/>
          </a:p>
        </p:txBody>
      </p:sp>
      <p:grpSp>
        <p:nvGrpSpPr>
          <p:cNvPr id="19462" name="Group 53"/>
          <p:cNvGrpSpPr>
            <a:grpSpLocks/>
          </p:cNvGrpSpPr>
          <p:nvPr/>
        </p:nvGrpSpPr>
        <p:grpSpPr bwMode="auto">
          <a:xfrm>
            <a:off x="4079875" y="3789363"/>
            <a:ext cx="4032250" cy="2881312"/>
            <a:chOff x="1610" y="2387"/>
            <a:chExt cx="2540" cy="1815"/>
          </a:xfrm>
        </p:grpSpPr>
        <p:sp>
          <p:nvSpPr>
            <p:cNvPr id="19463" name="Oval 8"/>
            <p:cNvSpPr>
              <a:spLocks noChangeArrowheads="1"/>
            </p:cNvSpPr>
            <p:nvPr/>
          </p:nvSpPr>
          <p:spPr bwMode="auto">
            <a:xfrm>
              <a:off x="2608" y="2433"/>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64" name="Line 9"/>
            <p:cNvSpPr>
              <a:spLocks noChangeShapeType="1"/>
            </p:cNvSpPr>
            <p:nvPr/>
          </p:nvSpPr>
          <p:spPr bwMode="auto">
            <a:xfrm>
              <a:off x="2155" y="2614"/>
              <a:ext cx="45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65" name="Line 10"/>
            <p:cNvSpPr>
              <a:spLocks noChangeShapeType="1"/>
            </p:cNvSpPr>
            <p:nvPr/>
          </p:nvSpPr>
          <p:spPr bwMode="auto">
            <a:xfrm>
              <a:off x="2926" y="2614"/>
              <a:ext cx="4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66" name="Text Box 11"/>
            <p:cNvSpPr txBox="1">
              <a:spLocks noChangeArrowheads="1"/>
            </p:cNvSpPr>
            <p:nvPr/>
          </p:nvSpPr>
          <p:spPr bwMode="auto">
            <a:xfrm>
              <a:off x="2246" y="2387"/>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X</a:t>
              </a:r>
              <a:endParaRPr lang="it-IT" altLang="es-CO" sz="1600" b="1">
                <a:solidFill>
                  <a:schemeClr val="bg1"/>
                </a:solidFill>
              </a:endParaRPr>
            </a:p>
          </p:txBody>
        </p:sp>
        <p:sp>
          <p:nvSpPr>
            <p:cNvPr id="19467" name="Text Box 12"/>
            <p:cNvSpPr txBox="1">
              <a:spLocks noChangeArrowheads="1"/>
            </p:cNvSpPr>
            <p:nvPr/>
          </p:nvSpPr>
          <p:spPr bwMode="auto">
            <a:xfrm>
              <a:off x="2971" y="2387"/>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Y</a:t>
              </a:r>
              <a:endParaRPr lang="it-IT" altLang="es-CO" sz="1600" b="1">
                <a:solidFill>
                  <a:schemeClr val="bg1"/>
                </a:solidFill>
              </a:endParaRPr>
            </a:p>
          </p:txBody>
        </p:sp>
        <p:sp>
          <p:nvSpPr>
            <p:cNvPr id="19468" name="Text Box 13"/>
            <p:cNvSpPr txBox="1">
              <a:spLocks noChangeArrowheads="1"/>
            </p:cNvSpPr>
            <p:nvPr/>
          </p:nvSpPr>
          <p:spPr bwMode="auto">
            <a:xfrm>
              <a:off x="2608" y="2478"/>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dirty="0">
                  <a:solidFill>
                    <a:schemeClr val="bg1"/>
                  </a:solidFill>
                </a:rPr>
                <a:t>P</a:t>
              </a:r>
              <a:endParaRPr lang="it-IT" altLang="es-CO" sz="1600" b="1" dirty="0">
                <a:solidFill>
                  <a:schemeClr val="bg1"/>
                </a:solidFill>
              </a:endParaRPr>
            </a:p>
          </p:txBody>
        </p:sp>
        <p:sp>
          <p:nvSpPr>
            <p:cNvPr id="19469" name="Oval 14"/>
            <p:cNvSpPr>
              <a:spLocks noChangeArrowheads="1"/>
            </p:cNvSpPr>
            <p:nvPr/>
          </p:nvSpPr>
          <p:spPr bwMode="auto">
            <a:xfrm>
              <a:off x="2064" y="3113"/>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70" name="Text Box 15"/>
            <p:cNvSpPr txBox="1">
              <a:spLocks noChangeArrowheads="1"/>
            </p:cNvSpPr>
            <p:nvPr/>
          </p:nvSpPr>
          <p:spPr bwMode="auto">
            <a:xfrm>
              <a:off x="2064" y="3158"/>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P1</a:t>
              </a:r>
              <a:endParaRPr lang="it-IT" altLang="es-CO" sz="1400" b="1">
                <a:solidFill>
                  <a:schemeClr val="bg1"/>
                </a:solidFill>
              </a:endParaRPr>
            </a:p>
          </p:txBody>
        </p:sp>
        <p:sp>
          <p:nvSpPr>
            <p:cNvPr id="19471" name="Oval 16"/>
            <p:cNvSpPr>
              <a:spLocks noChangeArrowheads="1"/>
            </p:cNvSpPr>
            <p:nvPr/>
          </p:nvSpPr>
          <p:spPr bwMode="auto">
            <a:xfrm>
              <a:off x="2608" y="2886"/>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72" name="Text Box 17"/>
            <p:cNvSpPr txBox="1">
              <a:spLocks noChangeArrowheads="1"/>
            </p:cNvSpPr>
            <p:nvPr/>
          </p:nvSpPr>
          <p:spPr bwMode="auto">
            <a:xfrm>
              <a:off x="2608" y="2931"/>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P2</a:t>
              </a:r>
              <a:endParaRPr lang="it-IT" altLang="es-CO" sz="1400" b="1">
                <a:solidFill>
                  <a:schemeClr val="bg1"/>
                </a:solidFill>
              </a:endParaRPr>
            </a:p>
          </p:txBody>
        </p:sp>
        <p:sp>
          <p:nvSpPr>
            <p:cNvPr id="19473" name="Oval 18"/>
            <p:cNvSpPr>
              <a:spLocks noChangeArrowheads="1"/>
            </p:cNvSpPr>
            <p:nvPr/>
          </p:nvSpPr>
          <p:spPr bwMode="auto">
            <a:xfrm>
              <a:off x="2608" y="3385"/>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74" name="Text Box 19"/>
            <p:cNvSpPr txBox="1">
              <a:spLocks noChangeArrowheads="1"/>
            </p:cNvSpPr>
            <p:nvPr/>
          </p:nvSpPr>
          <p:spPr bwMode="auto">
            <a:xfrm>
              <a:off x="2608" y="3430"/>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P3</a:t>
              </a:r>
              <a:endParaRPr lang="it-IT" altLang="es-CO" sz="1400" b="1">
                <a:solidFill>
                  <a:schemeClr val="bg1"/>
                </a:solidFill>
              </a:endParaRPr>
            </a:p>
          </p:txBody>
        </p:sp>
        <p:sp>
          <p:nvSpPr>
            <p:cNvPr id="19475" name="Oval 20"/>
            <p:cNvSpPr>
              <a:spLocks noChangeArrowheads="1"/>
            </p:cNvSpPr>
            <p:nvPr/>
          </p:nvSpPr>
          <p:spPr bwMode="auto">
            <a:xfrm>
              <a:off x="3107" y="3113"/>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76" name="Text Box 21"/>
            <p:cNvSpPr txBox="1">
              <a:spLocks noChangeArrowheads="1"/>
            </p:cNvSpPr>
            <p:nvPr/>
          </p:nvSpPr>
          <p:spPr bwMode="auto">
            <a:xfrm>
              <a:off x="3107" y="3158"/>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P4</a:t>
              </a:r>
              <a:endParaRPr lang="it-IT" altLang="es-CO" sz="1400" b="1">
                <a:solidFill>
                  <a:schemeClr val="bg1"/>
                </a:solidFill>
              </a:endParaRPr>
            </a:p>
          </p:txBody>
        </p:sp>
        <p:sp>
          <p:nvSpPr>
            <p:cNvPr id="19477" name="Line 22"/>
            <p:cNvSpPr>
              <a:spLocks noChangeShapeType="1"/>
            </p:cNvSpPr>
            <p:nvPr/>
          </p:nvSpPr>
          <p:spPr bwMode="auto">
            <a:xfrm>
              <a:off x="1610" y="3294"/>
              <a:ext cx="45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78" name="Text Box 23"/>
            <p:cNvSpPr txBox="1">
              <a:spLocks noChangeArrowheads="1"/>
            </p:cNvSpPr>
            <p:nvPr/>
          </p:nvSpPr>
          <p:spPr bwMode="auto">
            <a:xfrm>
              <a:off x="1701" y="3067"/>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X</a:t>
              </a:r>
              <a:endParaRPr lang="it-IT" altLang="es-CO" sz="1600" b="1">
                <a:solidFill>
                  <a:schemeClr val="bg1"/>
                </a:solidFill>
              </a:endParaRPr>
            </a:p>
          </p:txBody>
        </p:sp>
        <p:sp>
          <p:nvSpPr>
            <p:cNvPr id="19479" name="Line 24"/>
            <p:cNvSpPr>
              <a:spLocks noChangeShapeType="1"/>
            </p:cNvSpPr>
            <p:nvPr/>
          </p:nvSpPr>
          <p:spPr bwMode="auto">
            <a:xfrm>
              <a:off x="3425" y="3249"/>
              <a:ext cx="4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80" name="Text Box 25"/>
            <p:cNvSpPr txBox="1">
              <a:spLocks noChangeArrowheads="1"/>
            </p:cNvSpPr>
            <p:nvPr/>
          </p:nvSpPr>
          <p:spPr bwMode="auto">
            <a:xfrm>
              <a:off x="3470" y="3022"/>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Y</a:t>
              </a:r>
              <a:endParaRPr lang="it-IT" altLang="es-CO" sz="1600" b="1">
                <a:solidFill>
                  <a:schemeClr val="bg1"/>
                </a:solidFill>
              </a:endParaRPr>
            </a:p>
          </p:txBody>
        </p:sp>
        <p:sp>
          <p:nvSpPr>
            <p:cNvPr id="19481" name="Line 26"/>
            <p:cNvSpPr>
              <a:spLocks noChangeShapeType="1"/>
            </p:cNvSpPr>
            <p:nvPr/>
          </p:nvSpPr>
          <p:spPr bwMode="auto">
            <a:xfrm flipV="1">
              <a:off x="2381" y="3067"/>
              <a:ext cx="227" cy="1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82" name="Line 27"/>
            <p:cNvSpPr>
              <a:spLocks noChangeShapeType="1"/>
            </p:cNvSpPr>
            <p:nvPr/>
          </p:nvSpPr>
          <p:spPr bwMode="auto">
            <a:xfrm>
              <a:off x="2336" y="3385"/>
              <a:ext cx="272" cy="1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83" name="Line 28"/>
            <p:cNvSpPr>
              <a:spLocks noChangeShapeType="1"/>
            </p:cNvSpPr>
            <p:nvPr/>
          </p:nvSpPr>
          <p:spPr bwMode="auto">
            <a:xfrm>
              <a:off x="2925" y="3022"/>
              <a:ext cx="227" cy="1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84" name="Line 29"/>
            <p:cNvSpPr>
              <a:spLocks noChangeShapeType="1"/>
            </p:cNvSpPr>
            <p:nvPr/>
          </p:nvSpPr>
          <p:spPr bwMode="auto">
            <a:xfrm flipV="1">
              <a:off x="2925" y="3385"/>
              <a:ext cx="227" cy="1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85" name="Text Box 30"/>
            <p:cNvSpPr txBox="1">
              <a:spLocks noChangeArrowheads="1"/>
            </p:cNvSpPr>
            <p:nvPr/>
          </p:nvSpPr>
          <p:spPr bwMode="auto">
            <a:xfrm>
              <a:off x="2336" y="2886"/>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U</a:t>
              </a:r>
              <a:endParaRPr lang="it-IT" altLang="es-CO" sz="1600" b="1">
                <a:solidFill>
                  <a:schemeClr val="bg1"/>
                </a:solidFill>
              </a:endParaRPr>
            </a:p>
          </p:txBody>
        </p:sp>
        <p:sp>
          <p:nvSpPr>
            <p:cNvPr id="19486" name="Text Box 31"/>
            <p:cNvSpPr txBox="1">
              <a:spLocks noChangeArrowheads="1"/>
            </p:cNvSpPr>
            <p:nvPr/>
          </p:nvSpPr>
          <p:spPr bwMode="auto">
            <a:xfrm>
              <a:off x="2426" y="3249"/>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V</a:t>
              </a:r>
              <a:endParaRPr lang="it-IT" altLang="es-CO" sz="1600" b="1">
                <a:solidFill>
                  <a:schemeClr val="bg1"/>
                </a:solidFill>
              </a:endParaRPr>
            </a:p>
          </p:txBody>
        </p:sp>
        <p:sp>
          <p:nvSpPr>
            <p:cNvPr id="19487" name="Text Box 32"/>
            <p:cNvSpPr txBox="1">
              <a:spLocks noChangeArrowheads="1"/>
            </p:cNvSpPr>
            <p:nvPr/>
          </p:nvSpPr>
          <p:spPr bwMode="auto">
            <a:xfrm>
              <a:off x="3016" y="2886"/>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P</a:t>
              </a:r>
              <a:endParaRPr lang="it-IT" altLang="es-CO" sz="1600" b="1">
                <a:solidFill>
                  <a:schemeClr val="bg1"/>
                </a:solidFill>
              </a:endParaRPr>
            </a:p>
          </p:txBody>
        </p:sp>
        <p:sp>
          <p:nvSpPr>
            <p:cNvPr id="19488" name="Text Box 33"/>
            <p:cNvSpPr txBox="1">
              <a:spLocks noChangeArrowheads="1"/>
            </p:cNvSpPr>
            <p:nvPr/>
          </p:nvSpPr>
          <p:spPr bwMode="auto">
            <a:xfrm>
              <a:off x="2880" y="3249"/>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Q</a:t>
              </a:r>
              <a:endParaRPr lang="it-IT" altLang="es-CO" sz="1600" b="1">
                <a:solidFill>
                  <a:schemeClr val="bg1"/>
                </a:solidFill>
              </a:endParaRPr>
            </a:p>
          </p:txBody>
        </p:sp>
        <p:sp>
          <p:nvSpPr>
            <p:cNvPr id="19489" name="Oval 34"/>
            <p:cNvSpPr>
              <a:spLocks noChangeArrowheads="1"/>
            </p:cNvSpPr>
            <p:nvPr/>
          </p:nvSpPr>
          <p:spPr bwMode="auto">
            <a:xfrm>
              <a:off x="2064" y="3884"/>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90" name="Text Box 35"/>
            <p:cNvSpPr txBox="1">
              <a:spLocks noChangeArrowheads="1"/>
            </p:cNvSpPr>
            <p:nvPr/>
          </p:nvSpPr>
          <p:spPr bwMode="auto">
            <a:xfrm>
              <a:off x="2064" y="3929"/>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P31</a:t>
              </a:r>
              <a:endParaRPr lang="it-IT" altLang="es-CO" sz="1400" b="1">
                <a:solidFill>
                  <a:schemeClr val="bg1"/>
                </a:solidFill>
              </a:endParaRPr>
            </a:p>
          </p:txBody>
        </p:sp>
        <p:sp>
          <p:nvSpPr>
            <p:cNvPr id="19491" name="Oval 36"/>
            <p:cNvSpPr>
              <a:spLocks noChangeArrowheads="1"/>
            </p:cNvSpPr>
            <p:nvPr/>
          </p:nvSpPr>
          <p:spPr bwMode="auto">
            <a:xfrm>
              <a:off x="2744" y="3884"/>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92" name="Text Box 37"/>
            <p:cNvSpPr txBox="1">
              <a:spLocks noChangeArrowheads="1"/>
            </p:cNvSpPr>
            <p:nvPr/>
          </p:nvSpPr>
          <p:spPr bwMode="auto">
            <a:xfrm>
              <a:off x="2744" y="3929"/>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P32</a:t>
              </a:r>
              <a:endParaRPr lang="it-IT" altLang="es-CO" sz="1400" b="1">
                <a:solidFill>
                  <a:schemeClr val="bg1"/>
                </a:solidFill>
              </a:endParaRPr>
            </a:p>
          </p:txBody>
        </p:sp>
        <p:sp>
          <p:nvSpPr>
            <p:cNvPr id="19493" name="Oval 38"/>
            <p:cNvSpPr>
              <a:spLocks noChangeArrowheads="1"/>
            </p:cNvSpPr>
            <p:nvPr/>
          </p:nvSpPr>
          <p:spPr bwMode="auto">
            <a:xfrm>
              <a:off x="3424" y="3884"/>
              <a:ext cx="318" cy="318"/>
            </a:xfrm>
            <a:prstGeom prst="ellipse">
              <a:avLst/>
            </a:prstGeom>
            <a:solidFill>
              <a:srgbClr val="EDB1E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494" name="Text Box 39"/>
            <p:cNvSpPr txBox="1">
              <a:spLocks noChangeArrowheads="1"/>
            </p:cNvSpPr>
            <p:nvPr/>
          </p:nvSpPr>
          <p:spPr bwMode="auto">
            <a:xfrm>
              <a:off x="3424" y="3929"/>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P33</a:t>
              </a:r>
              <a:endParaRPr lang="it-IT" altLang="es-CO" sz="1400" b="1">
                <a:solidFill>
                  <a:schemeClr val="bg1"/>
                </a:solidFill>
              </a:endParaRPr>
            </a:p>
          </p:txBody>
        </p:sp>
        <p:sp>
          <p:nvSpPr>
            <p:cNvPr id="19495" name="Line 40"/>
            <p:cNvSpPr>
              <a:spLocks noChangeShapeType="1"/>
            </p:cNvSpPr>
            <p:nvPr/>
          </p:nvSpPr>
          <p:spPr bwMode="auto">
            <a:xfrm>
              <a:off x="1610" y="4065"/>
              <a:ext cx="45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96" name="Text Box 41"/>
            <p:cNvSpPr txBox="1">
              <a:spLocks noChangeArrowheads="1"/>
            </p:cNvSpPr>
            <p:nvPr/>
          </p:nvSpPr>
          <p:spPr bwMode="auto">
            <a:xfrm>
              <a:off x="1701" y="3838"/>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V</a:t>
              </a:r>
              <a:endParaRPr lang="it-IT" altLang="es-CO" sz="1600" b="1">
                <a:solidFill>
                  <a:schemeClr val="bg1"/>
                </a:solidFill>
              </a:endParaRPr>
            </a:p>
          </p:txBody>
        </p:sp>
        <p:sp>
          <p:nvSpPr>
            <p:cNvPr id="19497" name="Line 42"/>
            <p:cNvSpPr>
              <a:spLocks noChangeShapeType="1"/>
            </p:cNvSpPr>
            <p:nvPr/>
          </p:nvSpPr>
          <p:spPr bwMode="auto">
            <a:xfrm>
              <a:off x="3742" y="4065"/>
              <a:ext cx="4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498" name="Text Box 43"/>
            <p:cNvSpPr txBox="1">
              <a:spLocks noChangeArrowheads="1"/>
            </p:cNvSpPr>
            <p:nvPr/>
          </p:nvSpPr>
          <p:spPr bwMode="auto">
            <a:xfrm>
              <a:off x="3787" y="3838"/>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Q</a:t>
              </a:r>
              <a:endParaRPr lang="it-IT" altLang="es-CO" sz="1600" b="1">
                <a:solidFill>
                  <a:schemeClr val="bg1"/>
                </a:solidFill>
              </a:endParaRPr>
            </a:p>
          </p:txBody>
        </p:sp>
        <p:sp>
          <p:nvSpPr>
            <p:cNvPr id="19499" name="Line 44"/>
            <p:cNvSpPr>
              <a:spLocks noChangeShapeType="1"/>
            </p:cNvSpPr>
            <p:nvPr/>
          </p:nvSpPr>
          <p:spPr bwMode="auto">
            <a:xfrm>
              <a:off x="2381" y="4065"/>
              <a:ext cx="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500" name="Line 45"/>
            <p:cNvSpPr>
              <a:spLocks noChangeShapeType="1"/>
            </p:cNvSpPr>
            <p:nvPr/>
          </p:nvSpPr>
          <p:spPr bwMode="auto">
            <a:xfrm>
              <a:off x="3061" y="4065"/>
              <a:ext cx="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19501" name="Text Box 47"/>
            <p:cNvSpPr txBox="1">
              <a:spLocks noChangeArrowheads="1"/>
            </p:cNvSpPr>
            <p:nvPr/>
          </p:nvSpPr>
          <p:spPr bwMode="auto">
            <a:xfrm>
              <a:off x="2472" y="3838"/>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R</a:t>
              </a:r>
              <a:endParaRPr lang="it-IT" altLang="es-CO" sz="1600" b="1">
                <a:solidFill>
                  <a:schemeClr val="bg1"/>
                </a:solidFill>
              </a:endParaRPr>
            </a:p>
          </p:txBody>
        </p:sp>
        <p:sp>
          <p:nvSpPr>
            <p:cNvPr id="19502" name="Text Box 48"/>
            <p:cNvSpPr txBox="1">
              <a:spLocks noChangeArrowheads="1"/>
            </p:cNvSpPr>
            <p:nvPr/>
          </p:nvSpPr>
          <p:spPr bwMode="auto">
            <a:xfrm>
              <a:off x="3107" y="3838"/>
              <a:ext cx="2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chemeClr val="bg1"/>
                  </a:solidFill>
                </a:rPr>
                <a:t>S</a:t>
              </a:r>
              <a:endParaRPr lang="it-IT" altLang="es-CO" sz="1600" b="1">
                <a:solidFill>
                  <a:schemeClr val="bg1"/>
                </a:solidFill>
              </a:endParaRPr>
            </a:p>
          </p:txBody>
        </p:sp>
        <p:sp>
          <p:nvSpPr>
            <p:cNvPr id="19503" name="Arc 49"/>
            <p:cNvSpPr>
              <a:spLocks/>
            </p:cNvSpPr>
            <p:nvPr/>
          </p:nvSpPr>
          <p:spPr bwMode="auto">
            <a:xfrm>
              <a:off x="2925" y="2704"/>
              <a:ext cx="590" cy="45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504" name="Arc 50"/>
            <p:cNvSpPr>
              <a:spLocks/>
            </p:cNvSpPr>
            <p:nvPr/>
          </p:nvSpPr>
          <p:spPr bwMode="auto">
            <a:xfrm flipH="1">
              <a:off x="1973" y="2704"/>
              <a:ext cx="635" cy="5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505" name="Arc 51"/>
            <p:cNvSpPr>
              <a:spLocks/>
            </p:cNvSpPr>
            <p:nvPr/>
          </p:nvSpPr>
          <p:spPr bwMode="auto">
            <a:xfrm flipH="1">
              <a:off x="1927" y="3566"/>
              <a:ext cx="635" cy="45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19506" name="Arc 52"/>
            <p:cNvSpPr>
              <a:spLocks/>
            </p:cNvSpPr>
            <p:nvPr/>
          </p:nvSpPr>
          <p:spPr bwMode="auto">
            <a:xfrm>
              <a:off x="2971" y="3566"/>
              <a:ext cx="816" cy="45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grpSp>
    </p:spTree>
    <p:extLst>
      <p:ext uri="{BB962C8B-B14F-4D97-AF65-F5344CB8AC3E}">
        <p14:creationId xmlns:p14="http://schemas.microsoft.com/office/powerpoint/2010/main" val="3048426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(V)</a:t>
            </a:r>
            <a:r>
              <a:rPr lang="es-MX" altLang="es-CO"/>
              <a:t> </a:t>
            </a:r>
            <a:endParaRPr lang="it-IT" altLang="es-CO"/>
          </a:p>
        </p:txBody>
      </p:sp>
      <p:sp>
        <p:nvSpPr>
          <p:cNvPr id="20483"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0484"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Diseño descendente (IV)</a:t>
            </a:r>
            <a:endParaRPr lang="it-IT" altLang="es-CO" sz="2800" b="1"/>
          </a:p>
        </p:txBody>
      </p:sp>
      <p:sp>
        <p:nvSpPr>
          <p:cNvPr id="20485" name="Text Box 154"/>
          <p:cNvSpPr txBox="1">
            <a:spLocks noChangeArrowheads="1"/>
          </p:cNvSpPr>
          <p:nvPr/>
        </p:nvSpPr>
        <p:spPr bwMode="auto">
          <a:xfrm>
            <a:off x="1703389" y="2133600"/>
            <a:ext cx="878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Ejemplo: el problema del cajero automático</a:t>
            </a:r>
            <a:endParaRPr lang="it-IT" altLang="es-CO" sz="2400">
              <a:solidFill>
                <a:srgbClr val="CE3016"/>
              </a:solidFill>
            </a:endParaRPr>
          </a:p>
        </p:txBody>
      </p:sp>
      <p:grpSp>
        <p:nvGrpSpPr>
          <p:cNvPr id="20486" name="Group 186"/>
          <p:cNvGrpSpPr>
            <a:grpSpLocks/>
          </p:cNvGrpSpPr>
          <p:nvPr/>
        </p:nvGrpSpPr>
        <p:grpSpPr bwMode="auto">
          <a:xfrm>
            <a:off x="2209801" y="2753869"/>
            <a:ext cx="8062912" cy="3402013"/>
            <a:chOff x="431" y="1752"/>
            <a:chExt cx="5079" cy="2143"/>
          </a:xfrm>
        </p:grpSpPr>
        <p:sp>
          <p:nvSpPr>
            <p:cNvPr id="20487" name="Rectangle 146"/>
            <p:cNvSpPr>
              <a:spLocks noChangeArrowheads="1"/>
            </p:cNvSpPr>
            <p:nvPr/>
          </p:nvSpPr>
          <p:spPr bwMode="auto">
            <a:xfrm>
              <a:off x="2472" y="1752"/>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88" name="Rectangle 147"/>
            <p:cNvSpPr>
              <a:spLocks noChangeArrowheads="1"/>
            </p:cNvSpPr>
            <p:nvPr/>
          </p:nvSpPr>
          <p:spPr bwMode="auto">
            <a:xfrm>
              <a:off x="431" y="2568"/>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89" name="Rectangle 148"/>
            <p:cNvSpPr>
              <a:spLocks noChangeArrowheads="1"/>
            </p:cNvSpPr>
            <p:nvPr/>
          </p:nvSpPr>
          <p:spPr bwMode="auto">
            <a:xfrm>
              <a:off x="1837" y="2568"/>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0" name="Rectangle 149"/>
            <p:cNvSpPr>
              <a:spLocks noChangeArrowheads="1"/>
            </p:cNvSpPr>
            <p:nvPr/>
          </p:nvSpPr>
          <p:spPr bwMode="auto">
            <a:xfrm>
              <a:off x="3107" y="2568"/>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1" name="Rectangle 150"/>
            <p:cNvSpPr>
              <a:spLocks noChangeArrowheads="1"/>
            </p:cNvSpPr>
            <p:nvPr/>
          </p:nvSpPr>
          <p:spPr bwMode="auto">
            <a:xfrm>
              <a:off x="4694" y="2568"/>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2" name="Rectangle 151"/>
            <p:cNvSpPr>
              <a:spLocks noChangeArrowheads="1"/>
            </p:cNvSpPr>
            <p:nvPr/>
          </p:nvSpPr>
          <p:spPr bwMode="auto">
            <a:xfrm>
              <a:off x="1156" y="3430"/>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3" name="Rectangle 152"/>
            <p:cNvSpPr>
              <a:spLocks noChangeArrowheads="1"/>
            </p:cNvSpPr>
            <p:nvPr/>
          </p:nvSpPr>
          <p:spPr bwMode="auto">
            <a:xfrm>
              <a:off x="3061" y="3430"/>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4" name="Rectangle 153"/>
            <p:cNvSpPr>
              <a:spLocks noChangeArrowheads="1"/>
            </p:cNvSpPr>
            <p:nvPr/>
          </p:nvSpPr>
          <p:spPr bwMode="auto">
            <a:xfrm>
              <a:off x="4558" y="3430"/>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495" name="Line 155"/>
            <p:cNvSpPr>
              <a:spLocks noChangeShapeType="1"/>
            </p:cNvSpPr>
            <p:nvPr/>
          </p:nvSpPr>
          <p:spPr bwMode="auto">
            <a:xfrm>
              <a:off x="793" y="2387"/>
              <a:ext cx="431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496" name="Line 156"/>
            <p:cNvSpPr>
              <a:spLocks noChangeShapeType="1"/>
            </p:cNvSpPr>
            <p:nvPr/>
          </p:nvSpPr>
          <p:spPr bwMode="auto">
            <a:xfrm>
              <a:off x="793" y="2387"/>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497" name="Line 157"/>
            <p:cNvSpPr>
              <a:spLocks noChangeShapeType="1"/>
            </p:cNvSpPr>
            <p:nvPr/>
          </p:nvSpPr>
          <p:spPr bwMode="auto">
            <a:xfrm>
              <a:off x="2200" y="2387"/>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498" name="Line 158"/>
            <p:cNvSpPr>
              <a:spLocks noChangeShapeType="1"/>
            </p:cNvSpPr>
            <p:nvPr/>
          </p:nvSpPr>
          <p:spPr bwMode="auto">
            <a:xfrm>
              <a:off x="3470" y="2387"/>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499" name="Line 159"/>
            <p:cNvSpPr>
              <a:spLocks noChangeShapeType="1"/>
            </p:cNvSpPr>
            <p:nvPr/>
          </p:nvSpPr>
          <p:spPr bwMode="auto">
            <a:xfrm>
              <a:off x="5103" y="2387"/>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0" name="Line 160"/>
            <p:cNvSpPr>
              <a:spLocks noChangeShapeType="1"/>
            </p:cNvSpPr>
            <p:nvPr/>
          </p:nvSpPr>
          <p:spPr bwMode="auto">
            <a:xfrm>
              <a:off x="1519" y="3249"/>
              <a:ext cx="349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1" name="Line 161"/>
            <p:cNvSpPr>
              <a:spLocks noChangeShapeType="1"/>
            </p:cNvSpPr>
            <p:nvPr/>
          </p:nvSpPr>
          <p:spPr bwMode="auto">
            <a:xfrm>
              <a:off x="2336" y="3249"/>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2" name="Line 162"/>
            <p:cNvSpPr>
              <a:spLocks noChangeShapeType="1"/>
            </p:cNvSpPr>
            <p:nvPr/>
          </p:nvSpPr>
          <p:spPr bwMode="auto">
            <a:xfrm>
              <a:off x="3470" y="3249"/>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3" name="Line 163"/>
            <p:cNvSpPr>
              <a:spLocks noChangeShapeType="1"/>
            </p:cNvSpPr>
            <p:nvPr/>
          </p:nvSpPr>
          <p:spPr bwMode="auto">
            <a:xfrm>
              <a:off x="5012" y="3249"/>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4" name="Line 164"/>
            <p:cNvSpPr>
              <a:spLocks noChangeShapeType="1"/>
            </p:cNvSpPr>
            <p:nvPr/>
          </p:nvSpPr>
          <p:spPr bwMode="auto">
            <a:xfrm>
              <a:off x="3470" y="3022"/>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5" name="Line 165"/>
            <p:cNvSpPr>
              <a:spLocks noChangeShapeType="1"/>
            </p:cNvSpPr>
            <p:nvPr/>
          </p:nvSpPr>
          <p:spPr bwMode="auto">
            <a:xfrm>
              <a:off x="2880" y="2205"/>
              <a:ext cx="0" cy="1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20506" name="Text Box 166"/>
            <p:cNvSpPr txBox="1">
              <a:spLocks noChangeArrowheads="1"/>
            </p:cNvSpPr>
            <p:nvPr/>
          </p:nvSpPr>
          <p:spPr bwMode="auto">
            <a:xfrm>
              <a:off x="2472" y="1797"/>
              <a:ext cx="8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Cajero automático</a:t>
              </a:r>
              <a:endParaRPr lang="it-IT" altLang="es-CO" sz="1400" b="1">
                <a:solidFill>
                  <a:schemeClr val="bg1"/>
                </a:solidFill>
              </a:endParaRPr>
            </a:p>
          </p:txBody>
        </p:sp>
        <p:sp>
          <p:nvSpPr>
            <p:cNvPr id="20507" name="Text Box 167"/>
            <p:cNvSpPr txBox="1">
              <a:spLocks noChangeArrowheads="1"/>
            </p:cNvSpPr>
            <p:nvPr/>
          </p:nvSpPr>
          <p:spPr bwMode="auto">
            <a:xfrm>
              <a:off x="431" y="2568"/>
              <a:ext cx="816"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dirty="0">
                  <a:solidFill>
                    <a:schemeClr val="bg1"/>
                  </a:solidFill>
                </a:rPr>
                <a:t>Lectura y validación del NIP</a:t>
              </a:r>
              <a:endParaRPr lang="it-IT" altLang="es-CO" sz="1400" b="1" dirty="0">
                <a:solidFill>
                  <a:schemeClr val="bg1"/>
                </a:solidFill>
              </a:endParaRPr>
            </a:p>
          </p:txBody>
        </p:sp>
        <p:sp>
          <p:nvSpPr>
            <p:cNvPr id="20508" name="Text Box 168"/>
            <p:cNvSpPr txBox="1">
              <a:spLocks noChangeArrowheads="1"/>
            </p:cNvSpPr>
            <p:nvPr/>
          </p:nvSpPr>
          <p:spPr bwMode="auto">
            <a:xfrm>
              <a:off x="1837" y="2568"/>
              <a:ext cx="816"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Selección de tipo de cuenta</a:t>
              </a:r>
              <a:endParaRPr lang="it-IT" altLang="es-CO" sz="1400" b="1">
                <a:solidFill>
                  <a:schemeClr val="bg1"/>
                </a:solidFill>
              </a:endParaRPr>
            </a:p>
          </p:txBody>
        </p:sp>
        <p:sp>
          <p:nvSpPr>
            <p:cNvPr id="20509" name="Text Box 169"/>
            <p:cNvSpPr txBox="1">
              <a:spLocks noChangeArrowheads="1"/>
            </p:cNvSpPr>
            <p:nvPr/>
          </p:nvSpPr>
          <p:spPr bwMode="auto">
            <a:xfrm>
              <a:off x="3107" y="2568"/>
              <a:ext cx="816"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Selección de tipo de operación</a:t>
              </a:r>
              <a:endParaRPr lang="it-IT" altLang="es-CO" sz="1400" b="1">
                <a:solidFill>
                  <a:schemeClr val="bg1"/>
                </a:solidFill>
              </a:endParaRPr>
            </a:p>
          </p:txBody>
        </p:sp>
        <p:sp>
          <p:nvSpPr>
            <p:cNvPr id="20510" name="Text Box 170"/>
            <p:cNvSpPr txBox="1">
              <a:spLocks noChangeArrowheads="1"/>
            </p:cNvSpPr>
            <p:nvPr/>
          </p:nvSpPr>
          <p:spPr bwMode="auto">
            <a:xfrm>
              <a:off x="4694" y="265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Finalizar</a:t>
              </a:r>
              <a:endParaRPr lang="it-IT" altLang="es-CO" sz="1400" b="1">
                <a:solidFill>
                  <a:schemeClr val="bg1"/>
                </a:solidFill>
              </a:endParaRPr>
            </a:p>
          </p:txBody>
        </p:sp>
        <p:sp>
          <p:nvSpPr>
            <p:cNvPr id="20511" name="Text Box 171"/>
            <p:cNvSpPr txBox="1">
              <a:spLocks noChangeArrowheads="1"/>
            </p:cNvSpPr>
            <p:nvPr/>
          </p:nvSpPr>
          <p:spPr bwMode="auto">
            <a:xfrm>
              <a:off x="1156" y="3475"/>
              <a:ext cx="8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Consulta de saldo</a:t>
              </a:r>
              <a:endParaRPr lang="it-IT" altLang="es-CO" sz="1400" b="1">
                <a:solidFill>
                  <a:schemeClr val="bg1"/>
                </a:solidFill>
              </a:endParaRPr>
            </a:p>
          </p:txBody>
        </p:sp>
        <p:sp>
          <p:nvSpPr>
            <p:cNvPr id="20512" name="Text Box 172"/>
            <p:cNvSpPr txBox="1">
              <a:spLocks noChangeArrowheads="1"/>
            </p:cNvSpPr>
            <p:nvPr/>
          </p:nvSpPr>
          <p:spPr bwMode="auto">
            <a:xfrm>
              <a:off x="3016" y="3430"/>
              <a:ext cx="907"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Traspaso entre cuentas propias</a:t>
              </a:r>
              <a:endParaRPr lang="it-IT" altLang="es-CO" sz="1400" b="1">
                <a:solidFill>
                  <a:schemeClr val="bg1"/>
                </a:solidFill>
              </a:endParaRPr>
            </a:p>
          </p:txBody>
        </p:sp>
        <p:sp>
          <p:nvSpPr>
            <p:cNvPr id="20513" name="Rectangle 173"/>
            <p:cNvSpPr>
              <a:spLocks noChangeArrowheads="1"/>
            </p:cNvSpPr>
            <p:nvPr/>
          </p:nvSpPr>
          <p:spPr bwMode="auto">
            <a:xfrm>
              <a:off x="2109" y="3430"/>
              <a:ext cx="816" cy="454"/>
            </a:xfrm>
            <a:prstGeom prst="rect">
              <a:avLst/>
            </a:prstGeom>
            <a:solidFill>
              <a:srgbClr val="EDB1ED"/>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0514" name="Text Box 174"/>
            <p:cNvSpPr txBox="1">
              <a:spLocks noChangeArrowheads="1"/>
            </p:cNvSpPr>
            <p:nvPr/>
          </p:nvSpPr>
          <p:spPr bwMode="auto">
            <a:xfrm>
              <a:off x="2109" y="3475"/>
              <a:ext cx="8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Retiro de efectivo</a:t>
              </a:r>
              <a:endParaRPr lang="it-IT" altLang="es-CO" sz="1400" b="1">
                <a:solidFill>
                  <a:schemeClr val="bg1"/>
                </a:solidFill>
              </a:endParaRPr>
            </a:p>
          </p:txBody>
        </p:sp>
        <p:sp>
          <p:nvSpPr>
            <p:cNvPr id="20515" name="Text Box 177"/>
            <p:cNvSpPr txBox="1">
              <a:spLocks noChangeArrowheads="1"/>
            </p:cNvSpPr>
            <p:nvPr/>
          </p:nvSpPr>
          <p:spPr bwMode="auto">
            <a:xfrm>
              <a:off x="4558" y="3521"/>
              <a:ext cx="8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Pago de servicios</a:t>
              </a:r>
              <a:endParaRPr lang="it-IT" altLang="es-CO" sz="1400" b="1">
                <a:solidFill>
                  <a:schemeClr val="bg1"/>
                </a:solidFill>
              </a:endParaRPr>
            </a:p>
          </p:txBody>
        </p:sp>
        <p:sp>
          <p:nvSpPr>
            <p:cNvPr id="20516" name="Text Box 183"/>
            <p:cNvSpPr txBox="1">
              <a:spLocks noChangeArrowheads="1"/>
            </p:cNvSpPr>
            <p:nvPr/>
          </p:nvSpPr>
          <p:spPr bwMode="auto">
            <a:xfrm>
              <a:off x="3878" y="3475"/>
              <a:ext cx="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chemeClr val="bg1"/>
                  </a:solidFill>
                </a:rPr>
                <a:t>. . .</a:t>
              </a:r>
              <a:endParaRPr lang="it-IT" altLang="es-CO" sz="2400">
                <a:solidFill>
                  <a:schemeClr val="bg1"/>
                </a:solidFill>
              </a:endParaRPr>
            </a:p>
          </p:txBody>
        </p:sp>
        <p:sp>
          <p:nvSpPr>
            <p:cNvPr id="20517" name="Text Box 184"/>
            <p:cNvSpPr txBox="1">
              <a:spLocks noChangeArrowheads="1"/>
            </p:cNvSpPr>
            <p:nvPr/>
          </p:nvSpPr>
          <p:spPr bwMode="auto">
            <a:xfrm>
              <a:off x="3969" y="2614"/>
              <a:ext cx="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chemeClr val="bg1"/>
                  </a:solidFill>
                </a:rPr>
                <a:t>. . .</a:t>
              </a:r>
              <a:endParaRPr lang="it-IT" altLang="es-CO" sz="2400">
                <a:solidFill>
                  <a:schemeClr val="bg1"/>
                </a:solidFill>
              </a:endParaRPr>
            </a:p>
          </p:txBody>
        </p:sp>
        <p:sp>
          <p:nvSpPr>
            <p:cNvPr id="20518" name="Line 185"/>
            <p:cNvSpPr>
              <a:spLocks noChangeShapeType="1"/>
            </p:cNvSpPr>
            <p:nvPr/>
          </p:nvSpPr>
          <p:spPr bwMode="auto">
            <a:xfrm>
              <a:off x="1519" y="3249"/>
              <a:ext cx="0"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grpSp>
    </p:spTree>
    <p:extLst>
      <p:ext uri="{BB962C8B-B14F-4D97-AF65-F5344CB8AC3E}">
        <p14:creationId xmlns:p14="http://schemas.microsoft.com/office/powerpoint/2010/main" val="2852158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(VI)</a:t>
            </a:r>
            <a:r>
              <a:rPr lang="es-MX" altLang="es-CO"/>
              <a:t> </a:t>
            </a:r>
            <a:endParaRPr lang="it-IT" altLang="es-CO"/>
          </a:p>
        </p:txBody>
      </p:sp>
      <p:sp>
        <p:nvSpPr>
          <p:cNvPr id="21507"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1508"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Refinamiento del algoritmo (I)</a:t>
            </a:r>
            <a:endParaRPr lang="it-IT" altLang="es-CO" sz="2800" b="1"/>
          </a:p>
        </p:txBody>
      </p:sp>
      <p:sp>
        <p:nvSpPr>
          <p:cNvPr id="21509" name="Text Box 5"/>
          <p:cNvSpPr txBox="1">
            <a:spLocks noChangeArrowheads="1"/>
          </p:cNvSpPr>
          <p:nvPr/>
        </p:nvSpPr>
        <p:spPr bwMode="auto">
          <a:xfrm>
            <a:off x="1776413" y="2662238"/>
            <a:ext cx="84963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600" dirty="0"/>
              <a:t>Comúnmente, la primera versión de un algoritmo no constituye una versión completa ni específica del mismo. El refinamiento del algoritmo se refiere a la conversión del primer esbozo/versión del algoritmo en una versión más detallada y completa, haciendo los pasos del algoritmo más específicos. Este proceso conduce a la obtención de un algoritmo claro, preciso y completo. </a:t>
            </a:r>
            <a:endParaRPr lang="it-IT" altLang="es-CO" sz="2600" dirty="0"/>
          </a:p>
        </p:txBody>
      </p:sp>
    </p:spTree>
    <p:extLst>
      <p:ext uri="{BB962C8B-B14F-4D97-AF65-F5344CB8AC3E}">
        <p14:creationId xmlns:p14="http://schemas.microsoft.com/office/powerpoint/2010/main" val="2680222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(VII)</a:t>
            </a:r>
            <a:r>
              <a:rPr lang="es-MX" altLang="es-CO"/>
              <a:t> </a:t>
            </a:r>
            <a:endParaRPr lang="it-IT" altLang="es-CO"/>
          </a:p>
        </p:txBody>
      </p:sp>
      <p:sp>
        <p:nvSpPr>
          <p:cNvPr id="22531"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2532"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Refinamiento del algoritmo (II)</a:t>
            </a:r>
            <a:endParaRPr lang="it-IT" altLang="es-CO" sz="2800" b="1"/>
          </a:p>
        </p:txBody>
      </p:sp>
      <p:sp>
        <p:nvSpPr>
          <p:cNvPr id="22533" name="Text Box 6"/>
          <p:cNvSpPr txBox="1">
            <a:spLocks noChangeArrowheads="1"/>
          </p:cNvSpPr>
          <p:nvPr/>
        </p:nvSpPr>
        <p:spPr bwMode="auto">
          <a:xfrm>
            <a:off x="1847850" y="3357564"/>
            <a:ext cx="7272338" cy="22256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MX" altLang="es-CO" sz="2000" dirty="0">
                <a:solidFill>
                  <a:schemeClr val="bg1"/>
                </a:solidFill>
              </a:rPr>
              <a:t>Inicio</a:t>
            </a:r>
          </a:p>
          <a:p>
            <a:pPr eaLnBrk="1" hangingPunct="1">
              <a:spcBef>
                <a:spcPct val="50000"/>
              </a:spcBef>
              <a:buFontTx/>
              <a:buAutoNum type="arabicPeriod"/>
            </a:pPr>
            <a:r>
              <a:rPr lang="es-MX" altLang="es-CO" sz="2000" dirty="0">
                <a:solidFill>
                  <a:schemeClr val="bg1"/>
                </a:solidFill>
              </a:rPr>
              <a:t>Leer cantidad de estudiantes</a:t>
            </a:r>
          </a:p>
          <a:p>
            <a:pPr eaLnBrk="1" hangingPunct="1">
              <a:spcBef>
                <a:spcPct val="50000"/>
              </a:spcBef>
              <a:buFontTx/>
              <a:buAutoNum type="arabicPeriod"/>
            </a:pPr>
            <a:r>
              <a:rPr lang="es-MX" altLang="es-CO" sz="2000" dirty="0">
                <a:solidFill>
                  <a:schemeClr val="bg1"/>
                </a:solidFill>
              </a:rPr>
              <a:t>Leer edad y peso de los estudiantes</a:t>
            </a:r>
          </a:p>
          <a:p>
            <a:pPr eaLnBrk="1" hangingPunct="1">
              <a:spcBef>
                <a:spcPct val="50000"/>
              </a:spcBef>
              <a:buFontTx/>
              <a:buAutoNum type="arabicPeriod"/>
            </a:pPr>
            <a:r>
              <a:rPr lang="es-MX" altLang="es-CO" sz="2000" dirty="0">
                <a:solidFill>
                  <a:schemeClr val="bg1"/>
                </a:solidFill>
              </a:rPr>
              <a:t>Calcular las medias de la edad y del peso</a:t>
            </a:r>
          </a:p>
          <a:p>
            <a:pPr eaLnBrk="1" hangingPunct="1">
              <a:spcBef>
                <a:spcPct val="50000"/>
              </a:spcBef>
              <a:buFontTx/>
              <a:buAutoNum type="arabicPeriod"/>
            </a:pPr>
            <a:r>
              <a:rPr lang="es-MX" altLang="es-CO" sz="2000" dirty="0">
                <a:solidFill>
                  <a:schemeClr val="bg1"/>
                </a:solidFill>
              </a:rPr>
              <a:t>Escribir resultados</a:t>
            </a:r>
            <a:endParaRPr lang="it-IT" altLang="es-CO" sz="2000" dirty="0">
              <a:solidFill>
                <a:schemeClr val="bg1"/>
              </a:solidFill>
            </a:endParaRPr>
          </a:p>
        </p:txBody>
      </p:sp>
      <p:sp>
        <p:nvSpPr>
          <p:cNvPr id="22534" name="Text Box 9"/>
          <p:cNvSpPr txBox="1">
            <a:spLocks noChangeArrowheads="1"/>
          </p:cNvSpPr>
          <p:nvPr/>
        </p:nvSpPr>
        <p:spPr bwMode="auto">
          <a:xfrm>
            <a:off x="1847850" y="2205039"/>
            <a:ext cx="8496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solidFill>
                  <a:srgbClr val="CE3016"/>
                </a:solidFill>
              </a:rPr>
              <a:t>Algoritmo para el cálculo de la media de la edad y peso de un grupo de estudiantes (primer esbozo)</a:t>
            </a:r>
            <a:endParaRPr lang="it-IT" altLang="es-CO" sz="2000">
              <a:solidFill>
                <a:srgbClr val="CE3016"/>
              </a:solidFill>
            </a:endParaRPr>
          </a:p>
        </p:txBody>
      </p:sp>
    </p:spTree>
    <p:extLst>
      <p:ext uri="{BB962C8B-B14F-4D97-AF65-F5344CB8AC3E}">
        <p14:creationId xmlns:p14="http://schemas.microsoft.com/office/powerpoint/2010/main" val="2889683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(VIII)</a:t>
            </a:r>
            <a:r>
              <a:rPr lang="es-MX" altLang="es-CO"/>
              <a:t> </a:t>
            </a:r>
            <a:endParaRPr lang="it-IT" altLang="es-CO"/>
          </a:p>
        </p:txBody>
      </p:sp>
      <p:sp>
        <p:nvSpPr>
          <p:cNvPr id="23555"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3556" name="Text Box 4"/>
          <p:cNvSpPr txBox="1">
            <a:spLocks noChangeArrowheads="1"/>
          </p:cNvSpPr>
          <p:nvPr/>
        </p:nvSpPr>
        <p:spPr bwMode="auto">
          <a:xfrm>
            <a:off x="1703389" y="13414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Refinamiento del algoritmo (III)</a:t>
            </a:r>
            <a:endParaRPr lang="it-IT" altLang="es-CO" sz="2800" b="1"/>
          </a:p>
        </p:txBody>
      </p:sp>
      <p:sp>
        <p:nvSpPr>
          <p:cNvPr id="23557" name="Text Box 5"/>
          <p:cNvSpPr txBox="1">
            <a:spLocks noChangeArrowheads="1"/>
          </p:cNvSpPr>
          <p:nvPr/>
        </p:nvSpPr>
        <p:spPr bwMode="auto">
          <a:xfrm>
            <a:off x="1919288" y="2636839"/>
            <a:ext cx="8280400" cy="40544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MX" altLang="es-CO" sz="2000" dirty="0">
                <a:solidFill>
                  <a:schemeClr val="bg1"/>
                </a:solidFill>
              </a:rPr>
              <a:t>Inicio</a:t>
            </a:r>
          </a:p>
          <a:p>
            <a:pPr eaLnBrk="1" hangingPunct="1">
              <a:spcBef>
                <a:spcPct val="50000"/>
              </a:spcBef>
              <a:buFontTx/>
              <a:buAutoNum type="arabicPeriod"/>
            </a:pPr>
            <a:r>
              <a:rPr lang="es-MX" altLang="es-CO" sz="2000" dirty="0">
                <a:solidFill>
                  <a:schemeClr val="bg1"/>
                </a:solidFill>
              </a:rPr>
              <a:t>  Leer cantidad de estudiantes (N)</a:t>
            </a:r>
          </a:p>
          <a:p>
            <a:pPr eaLnBrk="1" hangingPunct="1">
              <a:spcBef>
                <a:spcPct val="50000"/>
              </a:spcBef>
              <a:buFontTx/>
              <a:buAutoNum type="arabicPeriod"/>
            </a:pPr>
            <a:r>
              <a:rPr lang="es-MX" altLang="es-CO" sz="2000" dirty="0">
                <a:solidFill>
                  <a:schemeClr val="bg1"/>
                </a:solidFill>
              </a:rPr>
              <a:t>  NE </a:t>
            </a:r>
            <a:r>
              <a:rPr lang="es-MX" altLang="es-CO" sz="2000" b="1" dirty="0">
                <a:solidFill>
                  <a:schemeClr val="bg1"/>
                </a:solidFill>
              </a:rPr>
              <a:t>←</a:t>
            </a:r>
            <a:r>
              <a:rPr lang="es-MX" altLang="es-CO" sz="2000" dirty="0">
                <a:solidFill>
                  <a:schemeClr val="bg1"/>
                </a:solidFill>
              </a:rPr>
              <a:t> 0, SE </a:t>
            </a:r>
            <a:r>
              <a:rPr lang="es-MX" altLang="es-CO" sz="2000" b="1" dirty="0">
                <a:solidFill>
                  <a:schemeClr val="bg1"/>
                </a:solidFill>
              </a:rPr>
              <a:t>←</a:t>
            </a:r>
            <a:r>
              <a:rPr lang="es-MX" altLang="es-CO" sz="2000" dirty="0">
                <a:solidFill>
                  <a:schemeClr val="bg1"/>
                </a:solidFill>
              </a:rPr>
              <a:t> 0, SP </a:t>
            </a:r>
            <a:r>
              <a:rPr lang="es-MX" altLang="es-CO" sz="2000" b="1" dirty="0">
                <a:solidFill>
                  <a:schemeClr val="bg1"/>
                </a:solidFill>
              </a:rPr>
              <a:t>←</a:t>
            </a:r>
            <a:r>
              <a:rPr lang="es-MX" altLang="es-CO" sz="2000" dirty="0">
                <a:solidFill>
                  <a:schemeClr val="bg1"/>
                </a:solidFill>
              </a:rPr>
              <a:t> 0</a:t>
            </a:r>
          </a:p>
          <a:p>
            <a:pPr eaLnBrk="1" hangingPunct="1">
              <a:spcBef>
                <a:spcPct val="50000"/>
              </a:spcBef>
              <a:buFontTx/>
              <a:buAutoNum type="arabicPeriod"/>
            </a:pPr>
            <a:r>
              <a:rPr lang="es-MX" altLang="es-CO" sz="2000" dirty="0">
                <a:solidFill>
                  <a:schemeClr val="bg1"/>
                </a:solidFill>
              </a:rPr>
              <a:t>  MIENTRAS NE &lt; N</a:t>
            </a:r>
          </a:p>
          <a:p>
            <a:pPr eaLnBrk="1" hangingPunct="1">
              <a:spcBef>
                <a:spcPct val="50000"/>
              </a:spcBef>
            </a:pPr>
            <a:r>
              <a:rPr lang="es-MX" altLang="es-CO" sz="2000" dirty="0">
                <a:solidFill>
                  <a:schemeClr val="bg1"/>
                </a:solidFill>
              </a:rPr>
              <a:t>          4.1 Leer edad y peso del estudiante (E, P)</a:t>
            </a:r>
          </a:p>
          <a:p>
            <a:pPr eaLnBrk="1" hangingPunct="1">
              <a:spcBef>
                <a:spcPct val="50000"/>
              </a:spcBef>
            </a:pPr>
            <a:r>
              <a:rPr lang="es-MX" altLang="es-CO" sz="2000" dirty="0">
                <a:solidFill>
                  <a:schemeClr val="bg1"/>
                </a:solidFill>
              </a:rPr>
              <a:t>          4.2 SE </a:t>
            </a:r>
            <a:r>
              <a:rPr lang="es-MX" altLang="es-CO" sz="2000" b="1" dirty="0">
                <a:solidFill>
                  <a:schemeClr val="bg1"/>
                </a:solidFill>
              </a:rPr>
              <a:t>←</a:t>
            </a:r>
            <a:r>
              <a:rPr lang="es-MX" altLang="es-CO" sz="2000" dirty="0">
                <a:solidFill>
                  <a:schemeClr val="bg1"/>
                </a:solidFill>
              </a:rPr>
              <a:t> SE + E</a:t>
            </a:r>
          </a:p>
          <a:p>
            <a:pPr eaLnBrk="1" hangingPunct="1">
              <a:spcBef>
                <a:spcPct val="50000"/>
              </a:spcBef>
            </a:pPr>
            <a:r>
              <a:rPr lang="es-MX" altLang="es-CO" sz="2000" dirty="0">
                <a:solidFill>
                  <a:schemeClr val="bg1"/>
                </a:solidFill>
              </a:rPr>
              <a:t>          4.3 SP </a:t>
            </a:r>
            <a:r>
              <a:rPr lang="es-MX" altLang="es-CO" sz="2000" b="1" dirty="0">
                <a:solidFill>
                  <a:schemeClr val="bg1"/>
                </a:solidFill>
              </a:rPr>
              <a:t>← </a:t>
            </a:r>
            <a:r>
              <a:rPr lang="es-MX" altLang="es-CO" sz="2000" dirty="0">
                <a:solidFill>
                  <a:schemeClr val="bg1"/>
                </a:solidFill>
              </a:rPr>
              <a:t>SP + P</a:t>
            </a:r>
          </a:p>
          <a:p>
            <a:pPr eaLnBrk="1" hangingPunct="1">
              <a:spcBef>
                <a:spcPct val="50000"/>
              </a:spcBef>
            </a:pPr>
            <a:r>
              <a:rPr lang="es-MX" altLang="es-CO" sz="2000" dirty="0">
                <a:solidFill>
                  <a:schemeClr val="bg1"/>
                </a:solidFill>
              </a:rPr>
              <a:t>         4.4 Incrementar el contador: NE </a:t>
            </a:r>
            <a:r>
              <a:rPr lang="es-MX" altLang="es-CO" sz="2000" b="1" dirty="0">
                <a:solidFill>
                  <a:schemeClr val="bg1"/>
                </a:solidFill>
              </a:rPr>
              <a:t>←</a:t>
            </a:r>
            <a:r>
              <a:rPr lang="es-MX" altLang="es-CO" sz="2000" dirty="0">
                <a:solidFill>
                  <a:schemeClr val="bg1"/>
                </a:solidFill>
              </a:rPr>
              <a:t> NE + 1     </a:t>
            </a:r>
          </a:p>
          <a:p>
            <a:pPr eaLnBrk="1" hangingPunct="1">
              <a:spcBef>
                <a:spcPct val="50000"/>
              </a:spcBef>
            </a:pPr>
            <a:r>
              <a:rPr lang="es-MX" altLang="es-CO" sz="2000" dirty="0">
                <a:solidFill>
                  <a:schemeClr val="bg1"/>
                </a:solidFill>
              </a:rPr>
              <a:t>       FIN-MIENTRAS</a:t>
            </a:r>
            <a:endParaRPr lang="it-IT" altLang="es-CO" sz="2000" dirty="0">
              <a:solidFill>
                <a:schemeClr val="bg1"/>
              </a:solidFill>
            </a:endParaRPr>
          </a:p>
        </p:txBody>
      </p:sp>
      <p:sp>
        <p:nvSpPr>
          <p:cNvPr id="23558" name="Text Box 6"/>
          <p:cNvSpPr txBox="1">
            <a:spLocks noChangeArrowheads="1"/>
          </p:cNvSpPr>
          <p:nvPr/>
        </p:nvSpPr>
        <p:spPr bwMode="auto">
          <a:xfrm>
            <a:off x="1847850" y="1844676"/>
            <a:ext cx="8496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solidFill>
                  <a:srgbClr val="CE3016"/>
                </a:solidFill>
              </a:rPr>
              <a:t>Algoritmo para el cálculo de la media de la edad y peso de un grupo de estudiantes (versión refinada)</a:t>
            </a:r>
            <a:endParaRPr lang="it-IT" altLang="es-CO" sz="2000">
              <a:solidFill>
                <a:srgbClr val="CE3016"/>
              </a:solidFill>
            </a:endParaRPr>
          </a:p>
        </p:txBody>
      </p:sp>
    </p:spTree>
    <p:extLst>
      <p:ext uri="{BB962C8B-B14F-4D97-AF65-F5344CB8AC3E}">
        <p14:creationId xmlns:p14="http://schemas.microsoft.com/office/powerpoint/2010/main" val="3419257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(IX)</a:t>
            </a:r>
            <a:r>
              <a:rPr lang="es-MX" altLang="es-CO"/>
              <a:t> </a:t>
            </a:r>
            <a:endParaRPr lang="it-IT" altLang="es-CO"/>
          </a:p>
        </p:txBody>
      </p:sp>
      <p:sp>
        <p:nvSpPr>
          <p:cNvPr id="24579"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4580" name="Text Box 4"/>
          <p:cNvSpPr txBox="1">
            <a:spLocks noChangeArrowheads="1"/>
          </p:cNvSpPr>
          <p:nvPr/>
        </p:nvSpPr>
        <p:spPr bwMode="auto">
          <a:xfrm>
            <a:off x="1703389" y="13414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Refinamiento del algoritmo (IV)</a:t>
            </a:r>
            <a:endParaRPr lang="it-IT" altLang="es-CO" sz="2800" b="1"/>
          </a:p>
        </p:txBody>
      </p:sp>
      <p:sp>
        <p:nvSpPr>
          <p:cNvPr id="24581" name="Text Box 5"/>
          <p:cNvSpPr txBox="1">
            <a:spLocks noChangeArrowheads="1"/>
          </p:cNvSpPr>
          <p:nvPr/>
        </p:nvSpPr>
        <p:spPr bwMode="auto">
          <a:xfrm>
            <a:off x="1919288" y="2924176"/>
            <a:ext cx="8280400" cy="22256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startAt="5"/>
            </a:pPr>
            <a:r>
              <a:rPr lang="es-MX" altLang="es-CO" sz="2000" dirty="0">
                <a:solidFill>
                  <a:schemeClr val="bg1"/>
                </a:solidFill>
              </a:rPr>
              <a:t>  Calcular la media de la edad: ME </a:t>
            </a:r>
            <a:r>
              <a:rPr lang="es-MX" altLang="es-CO" sz="2000" b="1" dirty="0">
                <a:solidFill>
                  <a:schemeClr val="bg1"/>
                </a:solidFill>
              </a:rPr>
              <a:t>←</a:t>
            </a:r>
            <a:r>
              <a:rPr lang="es-MX" altLang="es-CO" sz="2000" dirty="0">
                <a:solidFill>
                  <a:schemeClr val="bg1"/>
                </a:solidFill>
              </a:rPr>
              <a:t> SE/N</a:t>
            </a:r>
          </a:p>
          <a:p>
            <a:pPr eaLnBrk="1" hangingPunct="1">
              <a:spcBef>
                <a:spcPct val="50000"/>
              </a:spcBef>
              <a:buFontTx/>
              <a:buAutoNum type="arabicPeriod" startAt="5"/>
            </a:pPr>
            <a:r>
              <a:rPr lang="es-MX" altLang="es-CO" sz="2000" dirty="0">
                <a:solidFill>
                  <a:schemeClr val="bg1"/>
                </a:solidFill>
              </a:rPr>
              <a:t>  Calcular la media del peso: MP </a:t>
            </a:r>
            <a:r>
              <a:rPr lang="es-MX" altLang="es-CO" sz="2000" b="1" dirty="0">
                <a:solidFill>
                  <a:schemeClr val="bg1"/>
                </a:solidFill>
              </a:rPr>
              <a:t>←</a:t>
            </a:r>
            <a:r>
              <a:rPr lang="es-MX" altLang="es-CO" sz="2000" dirty="0">
                <a:solidFill>
                  <a:schemeClr val="bg1"/>
                </a:solidFill>
              </a:rPr>
              <a:t> SP/N</a:t>
            </a:r>
          </a:p>
          <a:p>
            <a:pPr eaLnBrk="1" hangingPunct="1">
              <a:spcBef>
                <a:spcPct val="50000"/>
              </a:spcBef>
              <a:buFontTx/>
              <a:buAutoNum type="arabicPeriod" startAt="5"/>
            </a:pPr>
            <a:r>
              <a:rPr lang="es-MX" altLang="es-CO" sz="2000" dirty="0">
                <a:solidFill>
                  <a:schemeClr val="bg1"/>
                </a:solidFill>
              </a:rPr>
              <a:t>  Escribir “La edad promedio es: ”, ME</a:t>
            </a:r>
          </a:p>
          <a:p>
            <a:pPr eaLnBrk="1" hangingPunct="1">
              <a:spcBef>
                <a:spcPct val="50000"/>
              </a:spcBef>
              <a:buFontTx/>
              <a:buAutoNum type="arabicPeriod" startAt="5"/>
            </a:pPr>
            <a:r>
              <a:rPr lang="es-MX" altLang="es-CO" sz="2000" dirty="0">
                <a:solidFill>
                  <a:schemeClr val="bg1"/>
                </a:solidFill>
              </a:rPr>
              <a:t>  Escribir “El peso promedio es: ”, MP</a:t>
            </a:r>
          </a:p>
          <a:p>
            <a:pPr eaLnBrk="1" hangingPunct="1">
              <a:spcBef>
                <a:spcPct val="50000"/>
              </a:spcBef>
              <a:buFontTx/>
              <a:buAutoNum type="arabicPeriod" startAt="5"/>
            </a:pPr>
            <a:r>
              <a:rPr lang="es-MX" altLang="es-CO" sz="2000" dirty="0">
                <a:solidFill>
                  <a:schemeClr val="bg1"/>
                </a:solidFill>
              </a:rPr>
              <a:t>Fin </a:t>
            </a:r>
            <a:endParaRPr lang="it-IT" altLang="es-CO" sz="2000" dirty="0">
              <a:solidFill>
                <a:schemeClr val="bg1"/>
              </a:solidFill>
            </a:endParaRPr>
          </a:p>
        </p:txBody>
      </p:sp>
      <p:sp>
        <p:nvSpPr>
          <p:cNvPr id="24582" name="Text Box 6"/>
          <p:cNvSpPr txBox="1">
            <a:spLocks noChangeArrowheads="1"/>
          </p:cNvSpPr>
          <p:nvPr/>
        </p:nvSpPr>
        <p:spPr bwMode="auto">
          <a:xfrm>
            <a:off x="1847850" y="1844676"/>
            <a:ext cx="8496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solidFill>
                  <a:srgbClr val="CE3016"/>
                </a:solidFill>
              </a:rPr>
              <a:t>Algoritmo para el cálculo de la media y desviación estándar de la edad y peso de un grupo de estudiantes (versión refinada)</a:t>
            </a:r>
            <a:endParaRPr lang="it-IT" altLang="es-CO" sz="2000">
              <a:solidFill>
                <a:srgbClr val="CE3016"/>
              </a:solidFill>
            </a:endParaRPr>
          </a:p>
        </p:txBody>
      </p:sp>
    </p:spTree>
    <p:extLst>
      <p:ext uri="{BB962C8B-B14F-4D97-AF65-F5344CB8AC3E}">
        <p14:creationId xmlns:p14="http://schemas.microsoft.com/office/powerpoint/2010/main" val="142783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(X)</a:t>
            </a:r>
            <a:r>
              <a:rPr lang="es-MX" altLang="es-CO"/>
              <a:t> </a:t>
            </a:r>
            <a:endParaRPr lang="it-IT" altLang="es-CO"/>
          </a:p>
        </p:txBody>
      </p:sp>
      <p:sp>
        <p:nvSpPr>
          <p:cNvPr id="25603"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5604" name="Text Box 4"/>
          <p:cNvSpPr txBox="1">
            <a:spLocks noChangeArrowheads="1"/>
          </p:cNvSpPr>
          <p:nvPr/>
        </p:nvSpPr>
        <p:spPr bwMode="auto">
          <a:xfrm>
            <a:off x="1703389" y="1557338"/>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Especificación y representación gráfica del algoritmo</a:t>
            </a:r>
            <a:endParaRPr lang="it-IT" altLang="es-CO" sz="2800" b="1"/>
          </a:p>
        </p:txBody>
      </p:sp>
      <p:sp>
        <p:nvSpPr>
          <p:cNvPr id="25605" name="Rectangle 5"/>
          <p:cNvSpPr>
            <a:spLocks noGrp="1" noChangeArrowheads="1"/>
          </p:cNvSpPr>
          <p:nvPr>
            <p:ph type="body" idx="1"/>
          </p:nvPr>
        </p:nvSpPr>
        <p:spPr>
          <a:xfrm>
            <a:off x="1992313" y="2708276"/>
            <a:ext cx="8229600" cy="1800225"/>
          </a:xfrm>
          <a:noFill/>
        </p:spPr>
        <p:txBody>
          <a:bodyPr/>
          <a:lstStyle/>
          <a:p>
            <a:pPr eaLnBrk="1" hangingPunct="1"/>
            <a:r>
              <a:rPr lang="es-MX" altLang="es-CO" sz="2800"/>
              <a:t>Pseudocódigo</a:t>
            </a:r>
          </a:p>
          <a:p>
            <a:pPr eaLnBrk="1" hangingPunct="1"/>
            <a:r>
              <a:rPr lang="es-MX" altLang="es-CO" sz="2800"/>
              <a:t>Diagramas de flujo</a:t>
            </a:r>
          </a:p>
          <a:p>
            <a:pPr eaLnBrk="1" hangingPunct="1"/>
            <a:r>
              <a:rPr lang="es-MX" altLang="es-CO" sz="2800"/>
              <a:t>Diagramas de Nassi-Schneiderman (N-S)</a:t>
            </a:r>
            <a:endParaRPr lang="it-IT" altLang="es-CO" sz="2800"/>
          </a:p>
        </p:txBody>
      </p:sp>
    </p:spTree>
    <p:extLst>
      <p:ext uri="{BB962C8B-B14F-4D97-AF65-F5344CB8AC3E}">
        <p14:creationId xmlns:p14="http://schemas.microsoft.com/office/powerpoint/2010/main" val="2199229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92313" y="260350"/>
            <a:ext cx="8280400" cy="1079500"/>
          </a:xfrm>
        </p:spPr>
        <p:txBody>
          <a:bodyPr/>
          <a:lstStyle/>
          <a:p>
            <a:pPr eaLnBrk="1" hangingPunct="1"/>
            <a:r>
              <a:rPr lang="es-MX" altLang="es-CO" sz="3200"/>
              <a:t>Concepto de algoritmo (I)</a:t>
            </a:r>
            <a:r>
              <a:rPr lang="es-MX" altLang="es-CO"/>
              <a:t> </a:t>
            </a:r>
            <a:endParaRPr lang="it-IT" altLang="es-CO"/>
          </a:p>
        </p:txBody>
      </p:sp>
      <p:sp>
        <p:nvSpPr>
          <p:cNvPr id="409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00" name="Text Box 4"/>
          <p:cNvSpPr txBox="1">
            <a:spLocks noChangeArrowheads="1"/>
          </p:cNvSpPr>
          <p:nvPr/>
        </p:nvSpPr>
        <p:spPr bwMode="auto">
          <a:xfrm>
            <a:off x="1774825" y="2228792"/>
            <a:ext cx="8642350"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600" dirty="0"/>
              <a:t>Un algoritmo es un procedimiento para resolver un problema. Éste describe un conjunto finito y ordenado de pasos, reglas o instrucciones para producir la solución a un problema dado. </a:t>
            </a:r>
          </a:p>
          <a:p>
            <a:pPr algn="just" eaLnBrk="1" hangingPunct="1">
              <a:spcBef>
                <a:spcPct val="50000"/>
              </a:spcBef>
            </a:pPr>
            <a:r>
              <a:rPr lang="es-MX" altLang="es-CO" sz="2600" dirty="0"/>
              <a:t>Un algoritmo puede ser definido como una secuencia de instrucciones bien definidas y efectivas, y finaliza con la producción del resultado esperado a partir de las entradas dadas.   </a:t>
            </a:r>
            <a:endParaRPr lang="it-IT" altLang="es-CO" sz="2600" dirty="0"/>
          </a:p>
        </p:txBody>
      </p:sp>
      <p:sp>
        <p:nvSpPr>
          <p:cNvPr id="4101" name="Text Box 22"/>
          <p:cNvSpPr txBox="1">
            <a:spLocks noChangeArrowheads="1"/>
          </p:cNvSpPr>
          <p:nvPr/>
        </p:nvSpPr>
        <p:spPr bwMode="auto">
          <a:xfrm>
            <a:off x="1774825" y="4724401"/>
            <a:ext cx="8281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altLang="es-CO"/>
          </a:p>
        </p:txBody>
      </p:sp>
    </p:spTree>
    <p:extLst>
      <p:ext uri="{BB962C8B-B14F-4D97-AF65-F5344CB8AC3E}">
        <p14:creationId xmlns:p14="http://schemas.microsoft.com/office/powerpoint/2010/main" val="1011928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92313" y="188913"/>
            <a:ext cx="8280400" cy="1079500"/>
          </a:xfrm>
        </p:spPr>
        <p:txBody>
          <a:bodyPr/>
          <a:lstStyle/>
          <a:p>
            <a:pPr eaLnBrk="1" hangingPunct="1"/>
            <a:r>
              <a:rPr lang="es-MX" altLang="es-CO" sz="3200"/>
              <a:t>Diseño de algoritmos (XI)</a:t>
            </a:r>
            <a:r>
              <a:rPr lang="es-MX" altLang="es-CO"/>
              <a:t> </a:t>
            </a:r>
            <a:endParaRPr lang="it-IT" altLang="es-CO"/>
          </a:p>
        </p:txBody>
      </p:sp>
      <p:sp>
        <p:nvSpPr>
          <p:cNvPr id="26627"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6628" name="Text Box 4"/>
          <p:cNvSpPr txBox="1">
            <a:spLocks noChangeArrowheads="1"/>
          </p:cNvSpPr>
          <p:nvPr/>
        </p:nvSpPr>
        <p:spPr bwMode="auto">
          <a:xfrm>
            <a:off x="1703389" y="15573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Especificación del algoritmo: pseudocódigo (I)</a:t>
            </a:r>
            <a:endParaRPr lang="it-IT" altLang="es-CO" sz="2800" b="1"/>
          </a:p>
        </p:txBody>
      </p:sp>
      <p:sp>
        <p:nvSpPr>
          <p:cNvPr id="26629" name="Text Box 7"/>
          <p:cNvSpPr txBox="1">
            <a:spLocks noChangeArrowheads="1"/>
          </p:cNvSpPr>
          <p:nvPr/>
        </p:nvSpPr>
        <p:spPr bwMode="auto">
          <a:xfrm>
            <a:off x="1774826" y="2565400"/>
            <a:ext cx="85693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400"/>
              <a:t>El pseudocódigo es un lenguaje de especificación de algoritmos, comúnmente con una sintaxis para las estructuras de control similar a la expresada en el lenguaje de programación al que será traducido el algoritmo. Cuando un algoritmo es expresado en pseudocódigo, entonces la traducción de éste al lenguaje de programación seleccionado resultará relativamente fácil. </a:t>
            </a:r>
            <a:endParaRPr lang="it-IT" altLang="es-CO" sz="2400"/>
          </a:p>
        </p:txBody>
      </p:sp>
      <p:grpSp>
        <p:nvGrpSpPr>
          <p:cNvPr id="26630" name="Group 17"/>
          <p:cNvGrpSpPr>
            <a:grpSpLocks/>
          </p:cNvGrpSpPr>
          <p:nvPr/>
        </p:nvGrpSpPr>
        <p:grpSpPr bwMode="auto">
          <a:xfrm>
            <a:off x="2208214" y="5516563"/>
            <a:ext cx="7775575" cy="1008062"/>
            <a:chOff x="431" y="3475"/>
            <a:chExt cx="4898" cy="635"/>
          </a:xfrm>
        </p:grpSpPr>
        <p:sp>
          <p:nvSpPr>
            <p:cNvPr id="62472" name="Rectangle 8"/>
            <p:cNvSpPr>
              <a:spLocks noChangeArrowheads="1"/>
            </p:cNvSpPr>
            <p:nvPr/>
          </p:nvSpPr>
          <p:spPr bwMode="auto">
            <a:xfrm>
              <a:off x="431" y="3475"/>
              <a:ext cx="1134" cy="635"/>
            </a:xfrm>
            <a:prstGeom prst="rect">
              <a:avLst/>
            </a:prstGeom>
            <a:solidFill>
              <a:srgbClr val="EDB1ED"/>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62473" name="Rectangle 9"/>
            <p:cNvSpPr>
              <a:spLocks noChangeArrowheads="1"/>
            </p:cNvSpPr>
            <p:nvPr/>
          </p:nvSpPr>
          <p:spPr bwMode="auto">
            <a:xfrm>
              <a:off x="2336" y="3475"/>
              <a:ext cx="1134" cy="635"/>
            </a:xfrm>
            <a:prstGeom prst="rect">
              <a:avLst/>
            </a:prstGeom>
            <a:solidFill>
              <a:srgbClr val="F3E29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62474" name="Rectangle 10"/>
            <p:cNvSpPr>
              <a:spLocks noChangeArrowheads="1"/>
            </p:cNvSpPr>
            <p:nvPr/>
          </p:nvSpPr>
          <p:spPr bwMode="auto">
            <a:xfrm>
              <a:off x="4195" y="3475"/>
              <a:ext cx="1134" cy="635"/>
            </a:xfrm>
            <a:prstGeom prst="rect">
              <a:avLst/>
            </a:prstGeom>
            <a:solidFill>
              <a:srgbClr val="99CCFF"/>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26634" name="AutoShape 11"/>
            <p:cNvSpPr>
              <a:spLocks noChangeArrowheads="1"/>
            </p:cNvSpPr>
            <p:nvPr/>
          </p:nvSpPr>
          <p:spPr bwMode="auto">
            <a:xfrm>
              <a:off x="1701" y="3657"/>
              <a:ext cx="589" cy="272"/>
            </a:xfrm>
            <a:prstGeom prst="rightArrow">
              <a:avLst>
                <a:gd name="adj1" fmla="val 50000"/>
                <a:gd name="adj2" fmla="val 54136"/>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6635" name="AutoShape 12"/>
            <p:cNvSpPr>
              <a:spLocks noChangeArrowheads="1"/>
            </p:cNvSpPr>
            <p:nvPr/>
          </p:nvSpPr>
          <p:spPr bwMode="auto">
            <a:xfrm>
              <a:off x="3560" y="3657"/>
              <a:ext cx="589" cy="272"/>
            </a:xfrm>
            <a:prstGeom prst="rightArrow">
              <a:avLst>
                <a:gd name="adj1" fmla="val 50000"/>
                <a:gd name="adj2" fmla="val 54136"/>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26636" name="Text Box 13"/>
            <p:cNvSpPr txBox="1">
              <a:spLocks noChangeArrowheads="1"/>
            </p:cNvSpPr>
            <p:nvPr/>
          </p:nvSpPr>
          <p:spPr bwMode="auto">
            <a:xfrm>
              <a:off x="431" y="3657"/>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a:solidFill>
                    <a:schemeClr val="bg1"/>
                  </a:solidFill>
                </a:rPr>
                <a:t>Algoritmo</a:t>
              </a:r>
              <a:endParaRPr lang="it-IT" altLang="es-CO" sz="1600">
                <a:solidFill>
                  <a:schemeClr val="bg1"/>
                </a:solidFill>
              </a:endParaRPr>
            </a:p>
          </p:txBody>
        </p:sp>
        <p:sp>
          <p:nvSpPr>
            <p:cNvPr id="26637" name="Text Box 14"/>
            <p:cNvSpPr txBox="1">
              <a:spLocks noChangeArrowheads="1"/>
            </p:cNvSpPr>
            <p:nvPr/>
          </p:nvSpPr>
          <p:spPr bwMode="auto">
            <a:xfrm>
              <a:off x="2336" y="3521"/>
              <a:ext cx="113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a:solidFill>
                    <a:schemeClr val="bg1"/>
                  </a:solidFill>
                </a:rPr>
                <a:t>Especificación en pseudocódigo</a:t>
              </a:r>
              <a:endParaRPr lang="it-IT" altLang="es-CO" sz="1600">
                <a:solidFill>
                  <a:schemeClr val="bg1"/>
                </a:solidFill>
              </a:endParaRPr>
            </a:p>
          </p:txBody>
        </p:sp>
        <p:sp>
          <p:nvSpPr>
            <p:cNvPr id="26638" name="Text Box 15"/>
            <p:cNvSpPr txBox="1">
              <a:spLocks noChangeArrowheads="1"/>
            </p:cNvSpPr>
            <p:nvPr/>
          </p:nvSpPr>
          <p:spPr bwMode="auto">
            <a:xfrm>
              <a:off x="4195" y="3657"/>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a:solidFill>
                    <a:schemeClr val="bg1"/>
                  </a:solidFill>
                </a:rPr>
                <a:t>Programa</a:t>
              </a:r>
              <a:endParaRPr lang="it-IT" altLang="es-CO" sz="1600">
                <a:solidFill>
                  <a:schemeClr val="bg1"/>
                </a:solidFill>
              </a:endParaRPr>
            </a:p>
          </p:txBody>
        </p:sp>
      </p:grpSp>
    </p:spTree>
    <p:extLst>
      <p:ext uri="{BB962C8B-B14F-4D97-AF65-F5344CB8AC3E}">
        <p14:creationId xmlns:p14="http://schemas.microsoft.com/office/powerpoint/2010/main" val="2659984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(XII)</a:t>
            </a:r>
            <a:r>
              <a:rPr lang="es-MX" altLang="es-CO"/>
              <a:t> </a:t>
            </a:r>
            <a:endParaRPr lang="it-IT" altLang="es-CO"/>
          </a:p>
        </p:txBody>
      </p:sp>
      <p:sp>
        <p:nvSpPr>
          <p:cNvPr id="27651"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7652" name="Text Box 4"/>
          <p:cNvSpPr txBox="1">
            <a:spLocks noChangeArrowheads="1"/>
          </p:cNvSpPr>
          <p:nvPr/>
        </p:nvSpPr>
        <p:spPr bwMode="auto">
          <a:xfrm>
            <a:off x="1703389" y="1484313"/>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Especificación del algoritmo: pseudocódigo (II)</a:t>
            </a:r>
            <a:endParaRPr lang="it-IT" altLang="es-CO" sz="2800" b="1"/>
          </a:p>
        </p:txBody>
      </p:sp>
      <p:sp>
        <p:nvSpPr>
          <p:cNvPr id="27653" name="Text Box 14"/>
          <p:cNvSpPr txBox="1">
            <a:spLocks noChangeArrowheads="1"/>
          </p:cNvSpPr>
          <p:nvPr/>
        </p:nvSpPr>
        <p:spPr bwMode="auto">
          <a:xfrm>
            <a:off x="1703389" y="2205039"/>
            <a:ext cx="87852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Las acciones y las estructuras de control se representan en el pseudocódigo con palabras reservadas del inglés, similares a las utilizadas en los lenguajes de programación estructurada. Entre estas palabras reservadas, las más usadas son: </a:t>
            </a:r>
            <a:endParaRPr lang="it-IT" altLang="es-CO" sz="2000"/>
          </a:p>
        </p:txBody>
      </p:sp>
      <p:sp>
        <p:nvSpPr>
          <p:cNvPr id="27654" name="Text Box 15"/>
          <p:cNvSpPr txBox="1">
            <a:spLocks noChangeArrowheads="1"/>
          </p:cNvSpPr>
          <p:nvPr/>
        </p:nvSpPr>
        <p:spPr bwMode="auto">
          <a:xfrm>
            <a:off x="2855914" y="3860801"/>
            <a:ext cx="2808287" cy="277812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pPr>
            <a:r>
              <a:rPr lang="es-MX" altLang="es-CO" sz="2000">
                <a:solidFill>
                  <a:schemeClr val="bg1"/>
                </a:solidFill>
              </a:rPr>
              <a:t>start</a:t>
            </a:r>
          </a:p>
          <a:p>
            <a:pPr eaLnBrk="1" hangingPunct="1">
              <a:lnSpc>
                <a:spcPct val="80000"/>
              </a:lnSpc>
              <a:spcBef>
                <a:spcPct val="50000"/>
              </a:spcBef>
            </a:pPr>
            <a:r>
              <a:rPr lang="es-MX" altLang="es-CO" sz="2000">
                <a:solidFill>
                  <a:schemeClr val="bg1"/>
                </a:solidFill>
              </a:rPr>
              <a:t>  read</a:t>
            </a:r>
          </a:p>
          <a:p>
            <a:pPr eaLnBrk="1" hangingPunct="1">
              <a:lnSpc>
                <a:spcPct val="80000"/>
              </a:lnSpc>
              <a:spcBef>
                <a:spcPct val="50000"/>
              </a:spcBef>
            </a:pPr>
            <a:r>
              <a:rPr lang="es-MX" altLang="es-CO" sz="2000">
                <a:solidFill>
                  <a:schemeClr val="bg1"/>
                </a:solidFill>
              </a:rPr>
              <a:t>  write</a:t>
            </a:r>
          </a:p>
          <a:p>
            <a:pPr eaLnBrk="1" hangingPunct="1">
              <a:lnSpc>
                <a:spcPct val="80000"/>
              </a:lnSpc>
              <a:spcBef>
                <a:spcPct val="50000"/>
              </a:spcBef>
            </a:pPr>
            <a:r>
              <a:rPr lang="es-MX" altLang="es-CO" sz="2000">
                <a:solidFill>
                  <a:schemeClr val="bg1"/>
                </a:solidFill>
              </a:rPr>
              <a:t>  If-then-else</a:t>
            </a:r>
          </a:p>
          <a:p>
            <a:pPr eaLnBrk="1" hangingPunct="1">
              <a:lnSpc>
                <a:spcPct val="80000"/>
              </a:lnSpc>
              <a:spcBef>
                <a:spcPct val="50000"/>
              </a:spcBef>
            </a:pPr>
            <a:r>
              <a:rPr lang="es-MX" altLang="es-CO" sz="2000">
                <a:solidFill>
                  <a:schemeClr val="bg1"/>
                </a:solidFill>
              </a:rPr>
              <a:t>  while-end</a:t>
            </a:r>
          </a:p>
          <a:p>
            <a:pPr eaLnBrk="1" hangingPunct="1">
              <a:lnSpc>
                <a:spcPct val="80000"/>
              </a:lnSpc>
              <a:spcBef>
                <a:spcPct val="50000"/>
              </a:spcBef>
            </a:pPr>
            <a:r>
              <a:rPr lang="es-MX" altLang="es-CO" sz="2000">
                <a:solidFill>
                  <a:schemeClr val="bg1"/>
                </a:solidFill>
              </a:rPr>
              <a:t>  repeat-until </a:t>
            </a:r>
          </a:p>
          <a:p>
            <a:pPr eaLnBrk="1" hangingPunct="1">
              <a:spcBef>
                <a:spcPct val="50000"/>
              </a:spcBef>
            </a:pPr>
            <a:r>
              <a:rPr lang="es-MX" altLang="es-CO" sz="2000">
                <a:solidFill>
                  <a:schemeClr val="bg1"/>
                </a:solidFill>
              </a:rPr>
              <a:t>end </a:t>
            </a:r>
            <a:endParaRPr lang="it-IT" altLang="es-CO" sz="2000">
              <a:solidFill>
                <a:schemeClr val="bg1"/>
              </a:solidFill>
            </a:endParaRPr>
          </a:p>
        </p:txBody>
      </p:sp>
      <p:sp>
        <p:nvSpPr>
          <p:cNvPr id="27655" name="Text Box 16"/>
          <p:cNvSpPr txBox="1">
            <a:spLocks noChangeArrowheads="1"/>
          </p:cNvSpPr>
          <p:nvPr/>
        </p:nvSpPr>
        <p:spPr bwMode="auto">
          <a:xfrm>
            <a:off x="6600826" y="4221164"/>
            <a:ext cx="2735263" cy="192087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dirty="0">
                <a:solidFill>
                  <a:schemeClr val="bg1"/>
                </a:solidFill>
              </a:rPr>
              <a:t>Comúnmente, la escritura del pseudocódigo requiere el uso de la </a:t>
            </a:r>
            <a:r>
              <a:rPr lang="es-MX" altLang="es-CO" sz="2000" dirty="0" err="1">
                <a:solidFill>
                  <a:schemeClr val="bg1"/>
                </a:solidFill>
              </a:rPr>
              <a:t>indentación</a:t>
            </a:r>
            <a:r>
              <a:rPr lang="es-MX" altLang="es-CO" sz="2000" dirty="0">
                <a:solidFill>
                  <a:schemeClr val="bg1"/>
                </a:solidFill>
              </a:rPr>
              <a:t> de las diferentes líneas</a:t>
            </a:r>
            <a:endParaRPr lang="it-IT" altLang="es-CO" sz="2000" dirty="0">
              <a:solidFill>
                <a:schemeClr val="bg1"/>
              </a:solidFill>
            </a:endParaRPr>
          </a:p>
        </p:txBody>
      </p:sp>
    </p:spTree>
    <p:extLst>
      <p:ext uri="{BB962C8B-B14F-4D97-AF65-F5344CB8AC3E}">
        <p14:creationId xmlns:p14="http://schemas.microsoft.com/office/powerpoint/2010/main" val="3514813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(XIII)</a:t>
            </a:r>
            <a:r>
              <a:rPr lang="es-MX" altLang="es-CO"/>
              <a:t> </a:t>
            </a:r>
            <a:endParaRPr lang="it-IT" altLang="es-CO"/>
          </a:p>
        </p:txBody>
      </p:sp>
      <p:sp>
        <p:nvSpPr>
          <p:cNvPr id="28675" name="Rectangle 3"/>
          <p:cNvSpPr>
            <a:spLocks noChangeArrowheads="1"/>
          </p:cNvSpPr>
          <p:nvPr/>
        </p:nvSpPr>
        <p:spPr bwMode="auto">
          <a:xfrm>
            <a:off x="1703389" y="1196976"/>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8676" name="Text Box 4"/>
          <p:cNvSpPr txBox="1">
            <a:spLocks noChangeArrowheads="1"/>
          </p:cNvSpPr>
          <p:nvPr/>
        </p:nvSpPr>
        <p:spPr bwMode="auto">
          <a:xfrm>
            <a:off x="1703389" y="1412876"/>
            <a:ext cx="8785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dirty="0"/>
              <a:t>Especificación del algoritmo: pseudocódigo (III)</a:t>
            </a:r>
            <a:endParaRPr lang="it-IT" altLang="es-CO" sz="2800" b="1" dirty="0"/>
          </a:p>
        </p:txBody>
      </p:sp>
      <p:sp>
        <p:nvSpPr>
          <p:cNvPr id="28678" name="Text Box 6"/>
          <p:cNvSpPr txBox="1">
            <a:spLocks noChangeArrowheads="1"/>
          </p:cNvSpPr>
          <p:nvPr/>
        </p:nvSpPr>
        <p:spPr bwMode="auto">
          <a:xfrm>
            <a:off x="7608889" y="3284539"/>
            <a:ext cx="2663825" cy="222567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dirty="0">
                <a:solidFill>
                  <a:srgbClr val="CE3016"/>
                </a:solidFill>
              </a:rPr>
              <a:t>Algoritmo para el cálculo de la media y desviación estándar de la edad y peso de un grupo de estudiantes (versión en pseudocódigo)</a:t>
            </a:r>
            <a:endParaRPr lang="it-IT" altLang="es-CO" sz="2000" dirty="0">
              <a:solidFill>
                <a:srgbClr val="CE3016"/>
              </a:solidFill>
            </a:endParaRPr>
          </a:p>
        </p:txBody>
      </p:sp>
      <p:pic>
        <p:nvPicPr>
          <p:cNvPr id="3" name="Imagen 2">
            <a:extLst>
              <a:ext uri="{FF2B5EF4-FFF2-40B4-BE49-F238E27FC236}">
                <a16:creationId xmlns:a16="http://schemas.microsoft.com/office/drawing/2014/main" id="{E8401C7B-640F-4C88-9DF6-8DD7365FF3AC}"/>
              </a:ext>
            </a:extLst>
          </p:cNvPr>
          <p:cNvPicPr>
            <a:picLocks noChangeAspect="1"/>
          </p:cNvPicPr>
          <p:nvPr/>
        </p:nvPicPr>
        <p:blipFill>
          <a:blip r:embed="rId2"/>
          <a:stretch>
            <a:fillRect/>
          </a:stretch>
        </p:blipFill>
        <p:spPr>
          <a:xfrm>
            <a:off x="1919286" y="2074864"/>
            <a:ext cx="3810000" cy="4162425"/>
          </a:xfrm>
          <a:prstGeom prst="rect">
            <a:avLst/>
          </a:prstGeom>
        </p:spPr>
      </p:pic>
    </p:spTree>
    <p:extLst>
      <p:ext uri="{BB962C8B-B14F-4D97-AF65-F5344CB8AC3E}">
        <p14:creationId xmlns:p14="http://schemas.microsoft.com/office/powerpoint/2010/main" val="2302802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(XIV)</a:t>
            </a:r>
            <a:r>
              <a:rPr lang="es-MX" altLang="es-CO"/>
              <a:t> </a:t>
            </a:r>
            <a:endParaRPr lang="it-IT" altLang="es-CO"/>
          </a:p>
        </p:txBody>
      </p:sp>
      <p:sp>
        <p:nvSpPr>
          <p:cNvPr id="29699"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29700" name="Text Box 4"/>
          <p:cNvSpPr txBox="1">
            <a:spLocks noChangeArrowheads="1"/>
          </p:cNvSpPr>
          <p:nvPr/>
        </p:nvSpPr>
        <p:spPr bwMode="auto">
          <a:xfrm>
            <a:off x="1703389" y="13414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Especificación del algoritmo: pseudocódigo (IV)</a:t>
            </a:r>
            <a:endParaRPr lang="it-IT" altLang="es-CO" sz="2800" b="1"/>
          </a:p>
        </p:txBody>
      </p:sp>
      <p:sp>
        <p:nvSpPr>
          <p:cNvPr id="29701" name="Text Box 8"/>
          <p:cNvSpPr txBox="1">
            <a:spLocks noChangeArrowheads="1"/>
          </p:cNvSpPr>
          <p:nvPr/>
        </p:nvSpPr>
        <p:spPr bwMode="auto">
          <a:xfrm>
            <a:off x="1919289" y="2852738"/>
            <a:ext cx="5400675" cy="224790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5000"/>
              </a:lnSpc>
              <a:spcBef>
                <a:spcPct val="50000"/>
              </a:spcBef>
            </a:pPr>
            <a:r>
              <a:rPr lang="es-MX" altLang="es-CO" sz="2000" dirty="0">
                <a:solidFill>
                  <a:schemeClr val="bg1"/>
                </a:solidFill>
              </a:rPr>
              <a:t>	ME ← SE/N 	</a:t>
            </a:r>
          </a:p>
          <a:p>
            <a:pPr eaLnBrk="1" hangingPunct="1">
              <a:lnSpc>
                <a:spcPct val="75000"/>
              </a:lnSpc>
              <a:spcBef>
                <a:spcPct val="50000"/>
              </a:spcBef>
            </a:pPr>
            <a:r>
              <a:rPr lang="es-MX" altLang="es-CO" sz="2000" dirty="0">
                <a:solidFill>
                  <a:schemeClr val="bg1"/>
                </a:solidFill>
              </a:rPr>
              <a:t>	MP ← SP/N</a:t>
            </a:r>
          </a:p>
          <a:p>
            <a:pPr eaLnBrk="1" hangingPunct="1">
              <a:lnSpc>
                <a:spcPct val="75000"/>
              </a:lnSpc>
              <a:spcBef>
                <a:spcPct val="50000"/>
              </a:spcBef>
            </a:pPr>
            <a:r>
              <a:rPr lang="es-MX" altLang="es-CO" sz="2000" dirty="0">
                <a:solidFill>
                  <a:schemeClr val="bg1"/>
                </a:solidFill>
              </a:rPr>
              <a:t>	</a:t>
            </a:r>
            <a:r>
              <a:rPr lang="es-MX" altLang="es-CO" sz="2000" dirty="0" err="1">
                <a:solidFill>
                  <a:schemeClr val="bg1"/>
                </a:solidFill>
              </a:rPr>
              <a:t>write</a:t>
            </a:r>
            <a:r>
              <a:rPr lang="es-MX" altLang="es-CO" sz="2000" dirty="0">
                <a:solidFill>
                  <a:schemeClr val="bg1"/>
                </a:solidFill>
              </a:rPr>
              <a:t> “La edad promedio es: ”, ME</a:t>
            </a:r>
          </a:p>
          <a:p>
            <a:pPr eaLnBrk="1" hangingPunct="1">
              <a:lnSpc>
                <a:spcPct val="75000"/>
              </a:lnSpc>
              <a:spcBef>
                <a:spcPct val="50000"/>
              </a:spcBef>
            </a:pPr>
            <a:r>
              <a:rPr lang="es-MX" altLang="es-CO" sz="2000" dirty="0">
                <a:solidFill>
                  <a:schemeClr val="bg1"/>
                </a:solidFill>
              </a:rPr>
              <a:t>	</a:t>
            </a:r>
            <a:r>
              <a:rPr lang="es-MX" altLang="es-CO" sz="2000" dirty="0" err="1">
                <a:solidFill>
                  <a:schemeClr val="bg1"/>
                </a:solidFill>
              </a:rPr>
              <a:t>write</a:t>
            </a:r>
            <a:r>
              <a:rPr lang="es-MX" altLang="es-CO" sz="2000" dirty="0">
                <a:solidFill>
                  <a:schemeClr val="bg1"/>
                </a:solidFill>
              </a:rPr>
              <a:t> “El peso promedio es: ”, MP</a:t>
            </a:r>
          </a:p>
          <a:p>
            <a:pPr eaLnBrk="1" hangingPunct="1">
              <a:lnSpc>
                <a:spcPct val="75000"/>
              </a:lnSpc>
              <a:spcBef>
                <a:spcPct val="50000"/>
              </a:spcBef>
            </a:pPr>
            <a:r>
              <a:rPr lang="es-MX" altLang="es-CO" sz="2000" dirty="0" err="1">
                <a:solidFill>
                  <a:schemeClr val="bg1"/>
                </a:solidFill>
              </a:rPr>
              <a:t>end</a:t>
            </a:r>
            <a:endParaRPr lang="es-MX" altLang="es-CO" sz="2000" dirty="0">
              <a:solidFill>
                <a:schemeClr val="bg1"/>
              </a:solidFill>
            </a:endParaRPr>
          </a:p>
          <a:p>
            <a:pPr eaLnBrk="1" hangingPunct="1">
              <a:lnSpc>
                <a:spcPct val="75000"/>
              </a:lnSpc>
              <a:spcBef>
                <a:spcPct val="50000"/>
              </a:spcBef>
            </a:pPr>
            <a:r>
              <a:rPr lang="es-MX" altLang="es-CO" sz="2000" dirty="0">
                <a:solidFill>
                  <a:schemeClr val="bg1"/>
                </a:solidFill>
              </a:rPr>
              <a:t>	</a:t>
            </a:r>
            <a:endParaRPr lang="it-IT" altLang="es-CO" sz="2000" dirty="0">
              <a:solidFill>
                <a:schemeClr val="bg1"/>
              </a:solidFill>
            </a:endParaRPr>
          </a:p>
        </p:txBody>
      </p:sp>
      <p:sp>
        <p:nvSpPr>
          <p:cNvPr id="29702" name="Text Box 9"/>
          <p:cNvSpPr txBox="1">
            <a:spLocks noChangeArrowheads="1"/>
          </p:cNvSpPr>
          <p:nvPr/>
        </p:nvSpPr>
        <p:spPr bwMode="auto">
          <a:xfrm>
            <a:off x="7608889" y="2205039"/>
            <a:ext cx="2663825" cy="405447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solidFill>
                  <a:srgbClr val="CE3016"/>
                </a:solidFill>
              </a:rPr>
              <a:t>Cuando se usa el pseudocódigo como lenguaje de especificación de un algoritmo, el programador puede concentrarse en la lógica y en las estructuras de control sin preocuparse por la sintaxis y reglas del lenguaje de programación.</a:t>
            </a:r>
          </a:p>
        </p:txBody>
      </p:sp>
    </p:spTree>
    <p:extLst>
      <p:ext uri="{BB962C8B-B14F-4D97-AF65-F5344CB8AC3E}">
        <p14:creationId xmlns:p14="http://schemas.microsoft.com/office/powerpoint/2010/main" val="3763695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06660" y="208636"/>
            <a:ext cx="8911687" cy="1280890"/>
          </a:xfrm>
        </p:spPr>
        <p:txBody>
          <a:bodyPr/>
          <a:lstStyle/>
          <a:p>
            <a:r>
              <a:rPr lang="es-MX" altLang="es-CO" b="1" dirty="0"/>
              <a:t>Pseudocódigo</a:t>
            </a:r>
            <a:endParaRPr lang="es-CO" dirty="0"/>
          </a:p>
        </p:txBody>
      </p:sp>
      <p:sp>
        <p:nvSpPr>
          <p:cNvPr id="4" name="Text Box 5"/>
          <p:cNvSpPr txBox="1">
            <a:spLocks noChangeArrowheads="1"/>
          </p:cNvSpPr>
          <p:nvPr/>
        </p:nvSpPr>
        <p:spPr bwMode="auto">
          <a:xfrm>
            <a:off x="564941" y="1222107"/>
            <a:ext cx="5370033" cy="3293209"/>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MX" altLang="es-CO" sz="1600" dirty="0">
                <a:solidFill>
                  <a:schemeClr val="bg1"/>
                </a:solidFill>
              </a:rPr>
              <a:t>Inicio</a:t>
            </a:r>
          </a:p>
          <a:p>
            <a:pPr eaLnBrk="1" hangingPunct="1">
              <a:spcBef>
                <a:spcPct val="50000"/>
              </a:spcBef>
              <a:buFontTx/>
              <a:buAutoNum type="arabicPeriod"/>
            </a:pPr>
            <a:r>
              <a:rPr lang="es-MX" altLang="es-CO" sz="1600" dirty="0">
                <a:solidFill>
                  <a:schemeClr val="bg1"/>
                </a:solidFill>
              </a:rPr>
              <a:t>  Leer cantidad de estudiantes (N)</a:t>
            </a:r>
          </a:p>
          <a:p>
            <a:pPr eaLnBrk="1" hangingPunct="1">
              <a:spcBef>
                <a:spcPct val="50000"/>
              </a:spcBef>
              <a:buFontTx/>
              <a:buAutoNum type="arabicPeriod"/>
            </a:pPr>
            <a:r>
              <a:rPr lang="es-MX" altLang="es-CO" sz="1600" dirty="0">
                <a:solidFill>
                  <a:schemeClr val="bg1"/>
                </a:solidFill>
              </a:rPr>
              <a:t>  NE </a:t>
            </a:r>
            <a:r>
              <a:rPr lang="es-MX" altLang="es-CO" sz="1600" b="1" dirty="0">
                <a:solidFill>
                  <a:schemeClr val="bg1"/>
                </a:solidFill>
              </a:rPr>
              <a:t>←</a:t>
            </a:r>
            <a:r>
              <a:rPr lang="es-MX" altLang="es-CO" sz="1600" dirty="0">
                <a:solidFill>
                  <a:schemeClr val="bg1"/>
                </a:solidFill>
              </a:rPr>
              <a:t> 0, SE </a:t>
            </a:r>
            <a:r>
              <a:rPr lang="es-MX" altLang="es-CO" sz="1600" b="1" dirty="0">
                <a:solidFill>
                  <a:schemeClr val="bg1"/>
                </a:solidFill>
              </a:rPr>
              <a:t>←</a:t>
            </a:r>
            <a:r>
              <a:rPr lang="es-MX" altLang="es-CO" sz="1600" dirty="0">
                <a:solidFill>
                  <a:schemeClr val="bg1"/>
                </a:solidFill>
              </a:rPr>
              <a:t> 0, SP </a:t>
            </a:r>
            <a:r>
              <a:rPr lang="es-MX" altLang="es-CO" sz="1600" b="1" dirty="0">
                <a:solidFill>
                  <a:schemeClr val="bg1"/>
                </a:solidFill>
              </a:rPr>
              <a:t>←</a:t>
            </a:r>
            <a:r>
              <a:rPr lang="es-MX" altLang="es-CO" sz="1600" dirty="0">
                <a:solidFill>
                  <a:schemeClr val="bg1"/>
                </a:solidFill>
              </a:rPr>
              <a:t> 0</a:t>
            </a:r>
          </a:p>
          <a:p>
            <a:pPr eaLnBrk="1" hangingPunct="1">
              <a:spcBef>
                <a:spcPct val="50000"/>
              </a:spcBef>
              <a:buFontTx/>
              <a:buAutoNum type="arabicPeriod"/>
            </a:pPr>
            <a:r>
              <a:rPr lang="es-MX" altLang="es-CO" sz="1600" dirty="0">
                <a:solidFill>
                  <a:schemeClr val="bg1"/>
                </a:solidFill>
              </a:rPr>
              <a:t>  MIENTRAS NE &lt; N</a:t>
            </a:r>
          </a:p>
          <a:p>
            <a:pPr eaLnBrk="1" hangingPunct="1">
              <a:spcBef>
                <a:spcPct val="50000"/>
              </a:spcBef>
            </a:pPr>
            <a:r>
              <a:rPr lang="es-MX" altLang="es-CO" sz="1600" dirty="0">
                <a:solidFill>
                  <a:schemeClr val="bg1"/>
                </a:solidFill>
              </a:rPr>
              <a:t>          4.1 Leer edad y peso del estudiante (E, P)</a:t>
            </a:r>
          </a:p>
          <a:p>
            <a:pPr eaLnBrk="1" hangingPunct="1">
              <a:spcBef>
                <a:spcPct val="50000"/>
              </a:spcBef>
            </a:pPr>
            <a:r>
              <a:rPr lang="es-MX" altLang="es-CO" sz="1600" dirty="0">
                <a:solidFill>
                  <a:schemeClr val="bg1"/>
                </a:solidFill>
              </a:rPr>
              <a:t>          4.2 SE </a:t>
            </a:r>
            <a:r>
              <a:rPr lang="es-MX" altLang="es-CO" sz="1600" b="1" dirty="0">
                <a:solidFill>
                  <a:schemeClr val="bg1"/>
                </a:solidFill>
              </a:rPr>
              <a:t>←</a:t>
            </a:r>
            <a:r>
              <a:rPr lang="es-MX" altLang="es-CO" sz="1600" dirty="0">
                <a:solidFill>
                  <a:schemeClr val="bg1"/>
                </a:solidFill>
              </a:rPr>
              <a:t> SE + E</a:t>
            </a:r>
          </a:p>
          <a:p>
            <a:pPr eaLnBrk="1" hangingPunct="1">
              <a:spcBef>
                <a:spcPct val="50000"/>
              </a:spcBef>
            </a:pPr>
            <a:r>
              <a:rPr lang="es-MX" altLang="es-CO" sz="1600" dirty="0">
                <a:solidFill>
                  <a:schemeClr val="bg1"/>
                </a:solidFill>
              </a:rPr>
              <a:t>          4.3 SP </a:t>
            </a:r>
            <a:r>
              <a:rPr lang="es-MX" altLang="es-CO" sz="1600" b="1" dirty="0">
                <a:solidFill>
                  <a:schemeClr val="bg1"/>
                </a:solidFill>
              </a:rPr>
              <a:t>← </a:t>
            </a:r>
            <a:r>
              <a:rPr lang="es-MX" altLang="es-CO" sz="1600" dirty="0">
                <a:solidFill>
                  <a:schemeClr val="bg1"/>
                </a:solidFill>
              </a:rPr>
              <a:t>SP + P</a:t>
            </a:r>
          </a:p>
          <a:p>
            <a:pPr eaLnBrk="1" hangingPunct="1">
              <a:spcBef>
                <a:spcPct val="50000"/>
              </a:spcBef>
            </a:pPr>
            <a:r>
              <a:rPr lang="es-MX" altLang="es-CO" sz="1600" dirty="0">
                <a:solidFill>
                  <a:schemeClr val="bg1"/>
                </a:solidFill>
              </a:rPr>
              <a:t>         4.4 Incrementar el contador: NE </a:t>
            </a:r>
            <a:r>
              <a:rPr lang="es-MX" altLang="es-CO" sz="1600" b="1" dirty="0">
                <a:solidFill>
                  <a:schemeClr val="bg1"/>
                </a:solidFill>
              </a:rPr>
              <a:t>←</a:t>
            </a:r>
            <a:r>
              <a:rPr lang="es-MX" altLang="es-CO" sz="1600" dirty="0">
                <a:solidFill>
                  <a:schemeClr val="bg1"/>
                </a:solidFill>
              </a:rPr>
              <a:t> NE + 1     </a:t>
            </a:r>
          </a:p>
          <a:p>
            <a:pPr eaLnBrk="1" hangingPunct="1">
              <a:spcBef>
                <a:spcPct val="50000"/>
              </a:spcBef>
            </a:pPr>
            <a:r>
              <a:rPr lang="es-MX" altLang="es-CO" sz="1600" dirty="0">
                <a:solidFill>
                  <a:schemeClr val="bg1"/>
                </a:solidFill>
              </a:rPr>
              <a:t>       FIN-MIENTRAS</a:t>
            </a:r>
            <a:endParaRPr lang="it-IT" altLang="es-CO" sz="1600" dirty="0">
              <a:solidFill>
                <a:schemeClr val="bg1"/>
              </a:solidFill>
            </a:endParaRPr>
          </a:p>
        </p:txBody>
      </p:sp>
      <p:sp>
        <p:nvSpPr>
          <p:cNvPr id="5" name="Text Box 5"/>
          <p:cNvSpPr txBox="1">
            <a:spLocks noChangeArrowheads="1"/>
          </p:cNvSpPr>
          <p:nvPr/>
        </p:nvSpPr>
        <p:spPr bwMode="auto">
          <a:xfrm>
            <a:off x="564941" y="4515316"/>
            <a:ext cx="5370033" cy="1815882"/>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startAt="5"/>
            </a:pPr>
            <a:r>
              <a:rPr lang="es-MX" altLang="es-CO" sz="1600" dirty="0">
                <a:solidFill>
                  <a:schemeClr val="bg1"/>
                </a:solidFill>
              </a:rPr>
              <a:t>  Calcular la media de la edad: ME </a:t>
            </a:r>
            <a:r>
              <a:rPr lang="es-MX" altLang="es-CO" sz="1600" b="1" dirty="0">
                <a:solidFill>
                  <a:schemeClr val="bg1"/>
                </a:solidFill>
              </a:rPr>
              <a:t>←</a:t>
            </a:r>
            <a:r>
              <a:rPr lang="es-MX" altLang="es-CO" sz="1600" dirty="0">
                <a:solidFill>
                  <a:schemeClr val="bg1"/>
                </a:solidFill>
              </a:rPr>
              <a:t> SE/N</a:t>
            </a:r>
          </a:p>
          <a:p>
            <a:pPr eaLnBrk="1" hangingPunct="1">
              <a:spcBef>
                <a:spcPct val="50000"/>
              </a:spcBef>
              <a:buFontTx/>
              <a:buAutoNum type="arabicPeriod" startAt="5"/>
            </a:pPr>
            <a:r>
              <a:rPr lang="es-MX" altLang="es-CO" sz="1600" dirty="0">
                <a:solidFill>
                  <a:schemeClr val="bg1"/>
                </a:solidFill>
              </a:rPr>
              <a:t>  Calcular la media del peso: MP </a:t>
            </a:r>
            <a:r>
              <a:rPr lang="es-MX" altLang="es-CO" sz="1600" b="1" dirty="0">
                <a:solidFill>
                  <a:schemeClr val="bg1"/>
                </a:solidFill>
              </a:rPr>
              <a:t>←</a:t>
            </a:r>
            <a:r>
              <a:rPr lang="es-MX" altLang="es-CO" sz="1600" dirty="0">
                <a:solidFill>
                  <a:schemeClr val="bg1"/>
                </a:solidFill>
              </a:rPr>
              <a:t> SP/N</a:t>
            </a:r>
          </a:p>
          <a:p>
            <a:pPr eaLnBrk="1" hangingPunct="1">
              <a:spcBef>
                <a:spcPct val="50000"/>
              </a:spcBef>
              <a:buFontTx/>
              <a:buAutoNum type="arabicPeriod" startAt="5"/>
            </a:pPr>
            <a:r>
              <a:rPr lang="es-MX" altLang="es-CO" sz="1600" dirty="0">
                <a:solidFill>
                  <a:schemeClr val="bg1"/>
                </a:solidFill>
              </a:rPr>
              <a:t>  Escribir “La edad promedio es: ”, ME</a:t>
            </a:r>
          </a:p>
          <a:p>
            <a:pPr eaLnBrk="1" hangingPunct="1">
              <a:spcBef>
                <a:spcPct val="50000"/>
              </a:spcBef>
              <a:buFontTx/>
              <a:buAutoNum type="arabicPeriod" startAt="5"/>
            </a:pPr>
            <a:r>
              <a:rPr lang="es-MX" altLang="es-CO" sz="1600" dirty="0">
                <a:solidFill>
                  <a:schemeClr val="bg1"/>
                </a:solidFill>
              </a:rPr>
              <a:t>  Escribir “El peso promedio es: ”, MP</a:t>
            </a:r>
          </a:p>
          <a:p>
            <a:pPr eaLnBrk="1" hangingPunct="1">
              <a:spcBef>
                <a:spcPct val="50000"/>
              </a:spcBef>
              <a:buFontTx/>
              <a:buAutoNum type="arabicPeriod" startAt="5"/>
            </a:pPr>
            <a:r>
              <a:rPr lang="es-MX" altLang="es-CO" sz="1600" dirty="0">
                <a:solidFill>
                  <a:schemeClr val="bg1"/>
                </a:solidFill>
              </a:rPr>
              <a:t>Fin </a:t>
            </a:r>
            <a:endParaRPr lang="it-IT" altLang="es-CO" sz="1600" dirty="0">
              <a:solidFill>
                <a:schemeClr val="bg1"/>
              </a:solidFill>
            </a:endParaRPr>
          </a:p>
        </p:txBody>
      </p:sp>
      <p:sp>
        <p:nvSpPr>
          <p:cNvPr id="7" name="Text Box 8"/>
          <p:cNvSpPr txBox="1">
            <a:spLocks noChangeArrowheads="1"/>
          </p:cNvSpPr>
          <p:nvPr/>
        </p:nvSpPr>
        <p:spPr bwMode="auto">
          <a:xfrm>
            <a:off x="7575193" y="4515316"/>
            <a:ext cx="3722386" cy="1815882"/>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5000"/>
              </a:lnSpc>
              <a:spcBef>
                <a:spcPct val="50000"/>
              </a:spcBef>
            </a:pPr>
            <a:r>
              <a:rPr lang="es-MX" altLang="es-CO" sz="1600" dirty="0">
                <a:solidFill>
                  <a:schemeClr val="bg1"/>
                </a:solidFill>
              </a:rPr>
              <a:t>	ME ← SE/N 	</a:t>
            </a:r>
          </a:p>
          <a:p>
            <a:pPr eaLnBrk="1" hangingPunct="1">
              <a:lnSpc>
                <a:spcPct val="75000"/>
              </a:lnSpc>
              <a:spcBef>
                <a:spcPct val="50000"/>
              </a:spcBef>
            </a:pPr>
            <a:r>
              <a:rPr lang="es-MX" altLang="es-CO" sz="1600" dirty="0">
                <a:solidFill>
                  <a:schemeClr val="bg1"/>
                </a:solidFill>
              </a:rPr>
              <a:t>	MP ← SP/N</a:t>
            </a:r>
          </a:p>
          <a:p>
            <a:pPr eaLnBrk="1" hangingPunct="1">
              <a:lnSpc>
                <a:spcPct val="75000"/>
              </a:lnSpc>
              <a:spcBef>
                <a:spcPct val="50000"/>
              </a:spcBef>
            </a:pPr>
            <a:r>
              <a:rPr lang="es-MX" altLang="es-CO" sz="1600" dirty="0">
                <a:solidFill>
                  <a:schemeClr val="bg1"/>
                </a:solidFill>
              </a:rPr>
              <a:t>	</a:t>
            </a:r>
            <a:r>
              <a:rPr lang="es-MX" altLang="es-CO" sz="1600" dirty="0" err="1">
                <a:solidFill>
                  <a:schemeClr val="bg1"/>
                </a:solidFill>
              </a:rPr>
              <a:t>write</a:t>
            </a:r>
            <a:r>
              <a:rPr lang="es-MX" altLang="es-CO" sz="1600" dirty="0">
                <a:solidFill>
                  <a:schemeClr val="bg1"/>
                </a:solidFill>
              </a:rPr>
              <a:t> “La edad promedio es: ”, ME</a:t>
            </a:r>
          </a:p>
          <a:p>
            <a:pPr eaLnBrk="1" hangingPunct="1">
              <a:lnSpc>
                <a:spcPct val="75000"/>
              </a:lnSpc>
              <a:spcBef>
                <a:spcPct val="50000"/>
              </a:spcBef>
            </a:pPr>
            <a:r>
              <a:rPr lang="es-MX" altLang="es-CO" sz="1600" dirty="0">
                <a:solidFill>
                  <a:schemeClr val="bg1"/>
                </a:solidFill>
              </a:rPr>
              <a:t>	</a:t>
            </a:r>
            <a:r>
              <a:rPr lang="es-MX" altLang="es-CO" sz="1600" dirty="0" err="1">
                <a:solidFill>
                  <a:schemeClr val="bg1"/>
                </a:solidFill>
              </a:rPr>
              <a:t>write</a:t>
            </a:r>
            <a:r>
              <a:rPr lang="es-MX" altLang="es-CO" sz="1600" dirty="0">
                <a:solidFill>
                  <a:schemeClr val="bg1"/>
                </a:solidFill>
              </a:rPr>
              <a:t> “El peso promedio es: ”, MP</a:t>
            </a:r>
          </a:p>
          <a:p>
            <a:pPr eaLnBrk="1" hangingPunct="1">
              <a:lnSpc>
                <a:spcPct val="75000"/>
              </a:lnSpc>
              <a:spcBef>
                <a:spcPct val="50000"/>
              </a:spcBef>
            </a:pPr>
            <a:r>
              <a:rPr lang="es-MX" altLang="es-CO" sz="1600" dirty="0" err="1">
                <a:solidFill>
                  <a:schemeClr val="bg1"/>
                </a:solidFill>
              </a:rPr>
              <a:t>end</a:t>
            </a:r>
            <a:endParaRPr lang="es-MX" altLang="es-CO" sz="1600" dirty="0">
              <a:solidFill>
                <a:schemeClr val="bg1"/>
              </a:solidFill>
            </a:endParaRPr>
          </a:p>
          <a:p>
            <a:pPr eaLnBrk="1" hangingPunct="1">
              <a:lnSpc>
                <a:spcPct val="75000"/>
              </a:lnSpc>
              <a:spcBef>
                <a:spcPct val="50000"/>
              </a:spcBef>
            </a:pPr>
            <a:r>
              <a:rPr lang="es-MX" altLang="es-CO" sz="1600" dirty="0">
                <a:solidFill>
                  <a:schemeClr val="bg1"/>
                </a:solidFill>
              </a:rPr>
              <a:t>	</a:t>
            </a:r>
            <a:endParaRPr lang="it-IT" altLang="es-CO" sz="1600" dirty="0">
              <a:solidFill>
                <a:schemeClr val="bg1"/>
              </a:solidFill>
            </a:endParaRPr>
          </a:p>
        </p:txBody>
      </p:sp>
      <p:sp>
        <p:nvSpPr>
          <p:cNvPr id="8" name="Flecha derecha 7"/>
          <p:cNvSpPr/>
          <p:nvPr/>
        </p:nvSpPr>
        <p:spPr>
          <a:xfrm>
            <a:off x="6107502" y="3623095"/>
            <a:ext cx="1295163" cy="733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Imagen 8">
            <a:extLst>
              <a:ext uri="{FF2B5EF4-FFF2-40B4-BE49-F238E27FC236}">
                <a16:creationId xmlns:a16="http://schemas.microsoft.com/office/drawing/2014/main" id="{794FDFE7-FFAA-4F8C-84D2-D75723A714DC}"/>
              </a:ext>
            </a:extLst>
          </p:cNvPr>
          <p:cNvPicPr>
            <a:picLocks noChangeAspect="1"/>
          </p:cNvPicPr>
          <p:nvPr/>
        </p:nvPicPr>
        <p:blipFill>
          <a:blip r:embed="rId2"/>
          <a:stretch>
            <a:fillRect/>
          </a:stretch>
        </p:blipFill>
        <p:spPr>
          <a:xfrm>
            <a:off x="7575193" y="448609"/>
            <a:ext cx="3722386" cy="4066707"/>
          </a:xfrm>
          <a:prstGeom prst="rect">
            <a:avLst/>
          </a:prstGeom>
        </p:spPr>
      </p:pic>
    </p:spTree>
    <p:extLst>
      <p:ext uri="{BB962C8B-B14F-4D97-AF65-F5344CB8AC3E}">
        <p14:creationId xmlns:p14="http://schemas.microsoft.com/office/powerpoint/2010/main" val="3109271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92313" y="188913"/>
            <a:ext cx="8280400" cy="863600"/>
          </a:xfrm>
        </p:spPr>
        <p:txBody>
          <a:bodyPr/>
          <a:lstStyle/>
          <a:p>
            <a:pPr eaLnBrk="1" hangingPunct="1"/>
            <a:r>
              <a:rPr lang="es-MX" altLang="es-CO" sz="3200"/>
              <a:t>Diseño de algoritmos (XV)</a:t>
            </a:r>
            <a:r>
              <a:rPr lang="es-MX" altLang="es-CO"/>
              <a:t> </a:t>
            </a:r>
            <a:endParaRPr lang="it-IT" altLang="es-CO"/>
          </a:p>
        </p:txBody>
      </p:sp>
      <p:sp>
        <p:nvSpPr>
          <p:cNvPr id="30723"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0724"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flujo (I)</a:t>
            </a:r>
            <a:endParaRPr lang="it-IT" altLang="es-CO" sz="2800" b="1"/>
          </a:p>
        </p:txBody>
      </p:sp>
      <p:sp>
        <p:nvSpPr>
          <p:cNvPr id="30725" name="Text Box 7"/>
          <p:cNvSpPr txBox="1">
            <a:spLocks noChangeArrowheads="1"/>
          </p:cNvSpPr>
          <p:nvPr/>
        </p:nvSpPr>
        <p:spPr bwMode="auto">
          <a:xfrm>
            <a:off x="1809561" y="2570799"/>
            <a:ext cx="835342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400" dirty="0"/>
              <a:t>Un diagrama de flujo (</a:t>
            </a:r>
            <a:r>
              <a:rPr lang="es-MX" altLang="es-CO" sz="2400" i="1" dirty="0" err="1"/>
              <a:t>flowchart</a:t>
            </a:r>
            <a:r>
              <a:rPr lang="es-MX" altLang="es-CO" sz="2400" dirty="0"/>
              <a:t>, del inglés) es una técnica de representación gráfica de la lógica o pasos de un algoritmo. El diagrama de flujo consiste de un conjunto de símbolos (tales como rectángulos, paralelogramos, rombos, etc.) y flechas que conectan estos símbolos. Los símbolos representan las diferentes acciones que se pueden ejecutar en un algoritmo (lectura, asignación, decisión, escritura, etc.), mientras que las flechas muestran la progresión paso a paso a través del algoritmo. </a:t>
            </a:r>
          </a:p>
        </p:txBody>
      </p:sp>
    </p:spTree>
    <p:extLst>
      <p:ext uri="{BB962C8B-B14F-4D97-AF65-F5344CB8AC3E}">
        <p14:creationId xmlns:p14="http://schemas.microsoft.com/office/powerpoint/2010/main" val="3993039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92313" y="188914"/>
            <a:ext cx="8229600" cy="796925"/>
          </a:xfrm>
        </p:spPr>
        <p:txBody>
          <a:bodyPr/>
          <a:lstStyle/>
          <a:p>
            <a:pPr eaLnBrk="1" hangingPunct="1"/>
            <a:r>
              <a:rPr lang="es-MX" altLang="es-CO" sz="3200"/>
              <a:t>Diseño de algoritmos (XVI)</a:t>
            </a:r>
            <a:r>
              <a:rPr lang="es-MX" altLang="es-CO"/>
              <a:t> </a:t>
            </a:r>
            <a:endParaRPr lang="it-IT" altLang="es-CO"/>
          </a:p>
        </p:txBody>
      </p:sp>
      <p:sp>
        <p:nvSpPr>
          <p:cNvPr id="31747"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1748" name="Text Box 4"/>
          <p:cNvSpPr txBox="1">
            <a:spLocks noChangeArrowheads="1"/>
          </p:cNvSpPr>
          <p:nvPr/>
        </p:nvSpPr>
        <p:spPr bwMode="auto">
          <a:xfrm>
            <a:off x="1703389" y="1268414"/>
            <a:ext cx="87852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t>Representación gráfica del algoritmo:                    diagramas de flujo (II)</a:t>
            </a:r>
            <a:endParaRPr lang="it-IT" altLang="es-CO" sz="2400" b="1"/>
          </a:p>
        </p:txBody>
      </p:sp>
      <p:graphicFrame>
        <p:nvGraphicFramePr>
          <p:cNvPr id="77917" name="Group 93"/>
          <p:cNvGraphicFramePr>
            <a:graphicFrameLocks noGrp="1"/>
          </p:cNvGraphicFramePr>
          <p:nvPr>
            <p:ph idx="1"/>
          </p:nvPr>
        </p:nvGraphicFramePr>
        <p:xfrm>
          <a:off x="2063750" y="2133601"/>
          <a:ext cx="8229600" cy="4525963"/>
        </p:xfrm>
        <a:graphic>
          <a:graphicData uri="http://schemas.openxmlformats.org/drawingml/2006/table">
            <a:tbl>
              <a:tblPr/>
              <a:tblGrid>
                <a:gridCol w="2743200">
                  <a:extLst>
                    <a:ext uri="{9D8B030D-6E8A-4147-A177-3AD203B41FA5}">
                      <a16:colId xmlns:a16="http://schemas.microsoft.com/office/drawing/2014/main" val="20000"/>
                    </a:ext>
                  </a:extLst>
                </a:gridCol>
                <a:gridCol w="2441575">
                  <a:extLst>
                    <a:ext uri="{9D8B030D-6E8A-4147-A177-3AD203B41FA5}">
                      <a16:colId xmlns:a16="http://schemas.microsoft.com/office/drawing/2014/main" val="20001"/>
                    </a:ext>
                  </a:extLst>
                </a:gridCol>
                <a:gridCol w="3044825">
                  <a:extLst>
                    <a:ext uri="{9D8B030D-6E8A-4147-A177-3AD203B41FA5}">
                      <a16:colId xmlns:a16="http://schemas.microsoft.com/office/drawing/2014/main" val="20002"/>
                    </a:ext>
                  </a:extLst>
                </a:gridCol>
              </a:tblGrid>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000" b="0" i="0" u="none" strike="noStrike" cap="none" normalizeH="0" baseline="0">
                          <a:ln>
                            <a:noFill/>
                          </a:ln>
                          <a:solidFill>
                            <a:schemeClr val="tx1"/>
                          </a:solidFill>
                          <a:effectLst/>
                          <a:latin typeface="Arial" charset="0"/>
                          <a:cs typeface="Arial" charset="0"/>
                        </a:rPr>
                        <a:t>Símbolo</a:t>
                      </a:r>
                      <a:endParaRPr kumimoji="0" lang="it-IT"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000" b="0" i="0" u="none" strike="noStrike" cap="none" normalizeH="0" baseline="0">
                          <a:ln>
                            <a:noFill/>
                          </a:ln>
                          <a:solidFill>
                            <a:schemeClr val="tx1"/>
                          </a:solidFill>
                          <a:effectLst/>
                          <a:latin typeface="Arial" charset="0"/>
                          <a:cs typeface="Arial" charset="0"/>
                        </a:rPr>
                        <a:t>Representación</a:t>
                      </a:r>
                      <a:endParaRPr kumimoji="0" lang="it-IT"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000" b="0" i="0" u="none" strike="noStrike" cap="none" normalizeH="0" baseline="0">
                          <a:ln>
                            <a:noFill/>
                          </a:ln>
                          <a:solidFill>
                            <a:schemeClr val="tx1"/>
                          </a:solidFill>
                          <a:effectLst/>
                          <a:latin typeface="Arial" charset="0"/>
                          <a:cs typeface="Arial" charset="0"/>
                        </a:rPr>
                        <a:t>Significado</a:t>
                      </a:r>
                      <a:endParaRPr kumimoji="0" lang="it-IT"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Flechas o líneas de flujo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Indica el sentido de ejecución de las acciones </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Rectángulo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Proceso o acción a realizar (por ejemplo, asignación)</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Paralelogramo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Representa una entrada o salida</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Rombo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Representa el constructor de selección (decisión lógica)</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Rectángulo redondeado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Representa el inicio y fin del diagrama</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Círculo</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600" b="1" i="0" u="none" strike="noStrike" cap="none" normalizeH="0" baseline="0">
                          <a:ln>
                            <a:noFill/>
                          </a:ln>
                          <a:solidFill>
                            <a:schemeClr val="tx1"/>
                          </a:solidFill>
                          <a:effectLst/>
                          <a:latin typeface="Arial" charset="0"/>
                          <a:cs typeface="Arial" charset="0"/>
                        </a:rPr>
                        <a:t>Se usa como conector entre dos partes del diagrama</a:t>
                      </a:r>
                      <a:endParaRPr kumimoji="0" lang="it-IT" sz="16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783" name="Line 83"/>
          <p:cNvSpPr>
            <a:spLocks noChangeShapeType="1"/>
          </p:cNvSpPr>
          <p:nvPr/>
        </p:nvSpPr>
        <p:spPr bwMode="auto">
          <a:xfrm>
            <a:off x="5448300" y="3068638"/>
            <a:ext cx="12954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31784" name="Rectangle 84"/>
          <p:cNvSpPr>
            <a:spLocks noChangeArrowheads="1"/>
          </p:cNvSpPr>
          <p:nvPr/>
        </p:nvSpPr>
        <p:spPr bwMode="auto">
          <a:xfrm>
            <a:off x="5591176" y="3500439"/>
            <a:ext cx="1008063" cy="504825"/>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1785" name="AutoShape 85"/>
          <p:cNvSpPr>
            <a:spLocks noChangeArrowheads="1"/>
          </p:cNvSpPr>
          <p:nvPr/>
        </p:nvSpPr>
        <p:spPr bwMode="auto">
          <a:xfrm>
            <a:off x="5519738" y="4149725"/>
            <a:ext cx="1079500" cy="431800"/>
          </a:xfrm>
          <a:prstGeom prst="parallelogram">
            <a:avLst>
              <a:gd name="adj" fmla="val 62500"/>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1786" name="AutoShape 86"/>
          <p:cNvSpPr>
            <a:spLocks noChangeArrowheads="1"/>
          </p:cNvSpPr>
          <p:nvPr/>
        </p:nvSpPr>
        <p:spPr bwMode="auto">
          <a:xfrm>
            <a:off x="5664201" y="4797425"/>
            <a:ext cx="792163" cy="503238"/>
          </a:xfrm>
          <a:prstGeom prst="diamond">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1787" name="AutoShape 88"/>
          <p:cNvSpPr>
            <a:spLocks noChangeArrowheads="1"/>
          </p:cNvSpPr>
          <p:nvPr/>
        </p:nvSpPr>
        <p:spPr bwMode="auto">
          <a:xfrm>
            <a:off x="5591176" y="5445126"/>
            <a:ext cx="1008063" cy="504825"/>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1788" name="Oval 89"/>
          <p:cNvSpPr>
            <a:spLocks noChangeArrowheads="1"/>
          </p:cNvSpPr>
          <p:nvPr/>
        </p:nvSpPr>
        <p:spPr bwMode="auto">
          <a:xfrm>
            <a:off x="5880100" y="6092825"/>
            <a:ext cx="431800" cy="431800"/>
          </a:xfrm>
          <a:prstGeom prst="ellipse">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Tree>
    <p:extLst>
      <p:ext uri="{BB962C8B-B14F-4D97-AF65-F5344CB8AC3E}">
        <p14:creationId xmlns:p14="http://schemas.microsoft.com/office/powerpoint/2010/main" val="232060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92313" y="188914"/>
            <a:ext cx="8229600" cy="796925"/>
          </a:xfrm>
        </p:spPr>
        <p:txBody>
          <a:bodyPr/>
          <a:lstStyle/>
          <a:p>
            <a:pPr eaLnBrk="1" hangingPunct="1"/>
            <a:r>
              <a:rPr lang="es-MX" altLang="es-CO" sz="3200"/>
              <a:t>Diseño de algoritmos (XVII)</a:t>
            </a:r>
            <a:r>
              <a:rPr lang="es-MX" altLang="es-CO"/>
              <a:t> </a:t>
            </a:r>
            <a:endParaRPr lang="it-IT" altLang="es-CO"/>
          </a:p>
        </p:txBody>
      </p:sp>
      <p:sp>
        <p:nvSpPr>
          <p:cNvPr id="32771"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2772" name="Text Box 4"/>
          <p:cNvSpPr txBox="1">
            <a:spLocks noChangeArrowheads="1"/>
          </p:cNvSpPr>
          <p:nvPr/>
        </p:nvSpPr>
        <p:spPr bwMode="auto">
          <a:xfrm>
            <a:off x="1703389" y="1268414"/>
            <a:ext cx="87852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t>Representación gráfica del algoritmo:                    diagramas de flujo (III)</a:t>
            </a:r>
            <a:endParaRPr lang="it-IT" altLang="es-CO" sz="2400" b="1"/>
          </a:p>
        </p:txBody>
      </p:sp>
      <p:sp>
        <p:nvSpPr>
          <p:cNvPr id="32773" name="Text Box 46"/>
          <p:cNvSpPr txBox="1">
            <a:spLocks noChangeArrowheads="1"/>
          </p:cNvSpPr>
          <p:nvPr/>
        </p:nvSpPr>
        <p:spPr bwMode="auto">
          <a:xfrm>
            <a:off x="1847851" y="2133600"/>
            <a:ext cx="4537075" cy="2827338"/>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buFontTx/>
              <a:buAutoNum type="arabicPeriod"/>
            </a:pPr>
            <a:r>
              <a:rPr lang="es-MX" altLang="es-CO" sz="1600" b="1">
                <a:solidFill>
                  <a:schemeClr val="bg1"/>
                </a:solidFill>
              </a:rPr>
              <a:t>Inicio</a:t>
            </a:r>
          </a:p>
          <a:p>
            <a:pPr eaLnBrk="1" hangingPunct="1">
              <a:lnSpc>
                <a:spcPct val="80000"/>
              </a:lnSpc>
              <a:spcBef>
                <a:spcPct val="50000"/>
              </a:spcBef>
              <a:buFontTx/>
              <a:buAutoNum type="arabicPeriod"/>
            </a:pPr>
            <a:r>
              <a:rPr lang="es-MX" altLang="es-CO" sz="1600" b="1">
                <a:solidFill>
                  <a:schemeClr val="bg1"/>
                </a:solidFill>
              </a:rPr>
              <a:t>Leer cantidad de estudiantes (N)</a:t>
            </a:r>
          </a:p>
          <a:p>
            <a:pPr eaLnBrk="1" hangingPunct="1">
              <a:lnSpc>
                <a:spcPct val="80000"/>
              </a:lnSpc>
              <a:spcBef>
                <a:spcPct val="50000"/>
              </a:spcBef>
              <a:buFontTx/>
              <a:buAutoNum type="arabicPeriod"/>
            </a:pPr>
            <a:r>
              <a:rPr lang="es-MX" altLang="es-CO" sz="1600" b="1">
                <a:solidFill>
                  <a:schemeClr val="bg1"/>
                </a:solidFill>
              </a:rPr>
              <a:t>NE &lt;- 0, SE &lt;- 0, SP &lt;- 0</a:t>
            </a:r>
          </a:p>
          <a:p>
            <a:pPr eaLnBrk="1" hangingPunct="1">
              <a:lnSpc>
                <a:spcPct val="80000"/>
              </a:lnSpc>
              <a:spcBef>
                <a:spcPct val="50000"/>
              </a:spcBef>
              <a:buFontTx/>
              <a:buAutoNum type="arabicPeriod"/>
            </a:pPr>
            <a:r>
              <a:rPr lang="es-MX" altLang="es-CO" sz="1600" b="1">
                <a:solidFill>
                  <a:schemeClr val="bg1"/>
                </a:solidFill>
              </a:rPr>
              <a:t>MIENTRAS NE &lt; N</a:t>
            </a:r>
          </a:p>
          <a:p>
            <a:pPr eaLnBrk="1" hangingPunct="1">
              <a:lnSpc>
                <a:spcPct val="80000"/>
              </a:lnSpc>
              <a:spcBef>
                <a:spcPct val="50000"/>
              </a:spcBef>
            </a:pPr>
            <a:r>
              <a:rPr lang="es-MX" altLang="es-CO" sz="1600" b="1">
                <a:solidFill>
                  <a:schemeClr val="bg1"/>
                </a:solidFill>
              </a:rPr>
              <a:t>     4.1 Leer edad y peso del estudiante (E, P)</a:t>
            </a:r>
          </a:p>
          <a:p>
            <a:pPr eaLnBrk="1" hangingPunct="1">
              <a:lnSpc>
                <a:spcPct val="80000"/>
              </a:lnSpc>
              <a:spcBef>
                <a:spcPct val="50000"/>
              </a:spcBef>
            </a:pPr>
            <a:r>
              <a:rPr lang="es-MX" altLang="es-CO" sz="1600" b="1">
                <a:solidFill>
                  <a:schemeClr val="bg1"/>
                </a:solidFill>
              </a:rPr>
              <a:t>     4.2 SE &lt;- SE + E</a:t>
            </a:r>
          </a:p>
          <a:p>
            <a:pPr eaLnBrk="1" hangingPunct="1">
              <a:lnSpc>
                <a:spcPct val="80000"/>
              </a:lnSpc>
              <a:spcBef>
                <a:spcPct val="50000"/>
              </a:spcBef>
            </a:pPr>
            <a:r>
              <a:rPr lang="es-MX" altLang="es-CO" sz="1600" b="1">
                <a:solidFill>
                  <a:schemeClr val="bg1"/>
                </a:solidFill>
              </a:rPr>
              <a:t>     4.3 SP &lt;- SP + P</a:t>
            </a:r>
          </a:p>
          <a:p>
            <a:pPr eaLnBrk="1" hangingPunct="1">
              <a:lnSpc>
                <a:spcPct val="80000"/>
              </a:lnSpc>
              <a:spcBef>
                <a:spcPct val="50000"/>
              </a:spcBef>
            </a:pPr>
            <a:r>
              <a:rPr lang="es-MX" altLang="es-CO" sz="1600" b="1">
                <a:solidFill>
                  <a:schemeClr val="bg1"/>
                </a:solidFill>
              </a:rPr>
              <a:t>     4.4 Incrementar el contador: NE &lt;- NE + 1     </a:t>
            </a:r>
          </a:p>
          <a:p>
            <a:pPr eaLnBrk="1" hangingPunct="1">
              <a:lnSpc>
                <a:spcPct val="80000"/>
              </a:lnSpc>
              <a:spcBef>
                <a:spcPct val="50000"/>
              </a:spcBef>
            </a:pPr>
            <a:r>
              <a:rPr lang="es-MX" altLang="es-CO" sz="1600" b="1">
                <a:solidFill>
                  <a:schemeClr val="bg1"/>
                </a:solidFill>
              </a:rPr>
              <a:t>     FIN-MIENTRAS</a:t>
            </a:r>
            <a:endParaRPr lang="it-IT" altLang="es-CO" sz="1600" b="1">
              <a:solidFill>
                <a:schemeClr val="bg1"/>
              </a:solidFill>
            </a:endParaRPr>
          </a:p>
        </p:txBody>
      </p:sp>
      <p:sp>
        <p:nvSpPr>
          <p:cNvPr id="32774" name="Text Box 47"/>
          <p:cNvSpPr txBox="1">
            <a:spLocks noChangeArrowheads="1"/>
          </p:cNvSpPr>
          <p:nvPr/>
        </p:nvSpPr>
        <p:spPr bwMode="auto">
          <a:xfrm>
            <a:off x="1847850" y="4941889"/>
            <a:ext cx="4535488" cy="1557337"/>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buFontTx/>
              <a:buAutoNum type="arabicPeriod" startAt="5"/>
            </a:pPr>
            <a:r>
              <a:rPr lang="es-MX" altLang="es-CO" sz="1600" b="1">
                <a:solidFill>
                  <a:schemeClr val="bg1"/>
                </a:solidFill>
              </a:rPr>
              <a:t>Calcular la media de la edad: ME &lt;- SE/N</a:t>
            </a:r>
          </a:p>
          <a:p>
            <a:pPr eaLnBrk="1" hangingPunct="1">
              <a:lnSpc>
                <a:spcPct val="80000"/>
              </a:lnSpc>
              <a:spcBef>
                <a:spcPct val="50000"/>
              </a:spcBef>
              <a:buFontTx/>
              <a:buAutoNum type="arabicPeriod" startAt="5"/>
            </a:pPr>
            <a:r>
              <a:rPr lang="es-MX" altLang="es-CO" sz="1600" b="1">
                <a:solidFill>
                  <a:schemeClr val="bg1"/>
                </a:solidFill>
              </a:rPr>
              <a:t>Calcular la media del peso: MP &lt;- SP/N</a:t>
            </a:r>
          </a:p>
          <a:p>
            <a:pPr eaLnBrk="1" hangingPunct="1">
              <a:lnSpc>
                <a:spcPct val="80000"/>
              </a:lnSpc>
              <a:spcBef>
                <a:spcPct val="50000"/>
              </a:spcBef>
              <a:buFontTx/>
              <a:buAutoNum type="arabicPeriod" startAt="5"/>
            </a:pPr>
            <a:r>
              <a:rPr lang="es-MX" altLang="es-CO" sz="1600" b="1">
                <a:solidFill>
                  <a:schemeClr val="bg1"/>
                </a:solidFill>
              </a:rPr>
              <a:t>Escribir “La edad promedio es: ”, ME</a:t>
            </a:r>
          </a:p>
          <a:p>
            <a:pPr eaLnBrk="1" hangingPunct="1">
              <a:lnSpc>
                <a:spcPct val="80000"/>
              </a:lnSpc>
              <a:spcBef>
                <a:spcPct val="50000"/>
              </a:spcBef>
              <a:buFontTx/>
              <a:buAutoNum type="arabicPeriod" startAt="5"/>
            </a:pPr>
            <a:r>
              <a:rPr lang="es-MX" altLang="es-CO" sz="1600" b="1">
                <a:solidFill>
                  <a:schemeClr val="bg1"/>
                </a:solidFill>
              </a:rPr>
              <a:t>Escribir “El peso promedio es: ”, MP</a:t>
            </a:r>
          </a:p>
          <a:p>
            <a:pPr eaLnBrk="1" hangingPunct="1">
              <a:lnSpc>
                <a:spcPct val="80000"/>
              </a:lnSpc>
              <a:spcBef>
                <a:spcPct val="50000"/>
              </a:spcBef>
              <a:buFontTx/>
              <a:buAutoNum type="arabicPeriod" startAt="5"/>
            </a:pPr>
            <a:r>
              <a:rPr lang="es-MX" altLang="es-CO" sz="1600" b="1">
                <a:solidFill>
                  <a:schemeClr val="bg1"/>
                </a:solidFill>
              </a:rPr>
              <a:t>Fin </a:t>
            </a:r>
            <a:endParaRPr lang="it-IT" altLang="es-CO" sz="1600" b="1">
              <a:solidFill>
                <a:schemeClr val="bg1"/>
              </a:solidFill>
            </a:endParaRPr>
          </a:p>
        </p:txBody>
      </p:sp>
      <p:grpSp>
        <p:nvGrpSpPr>
          <p:cNvPr id="32775" name="Group 67"/>
          <p:cNvGrpSpPr>
            <a:grpSpLocks/>
          </p:cNvGrpSpPr>
          <p:nvPr/>
        </p:nvGrpSpPr>
        <p:grpSpPr bwMode="auto">
          <a:xfrm>
            <a:off x="7967664" y="2347913"/>
            <a:ext cx="1296987" cy="3960812"/>
            <a:chOff x="4059" y="1479"/>
            <a:chExt cx="817" cy="2495"/>
          </a:xfrm>
        </p:grpSpPr>
        <p:sp>
          <p:nvSpPr>
            <p:cNvPr id="32777" name="AutoShape 48"/>
            <p:cNvSpPr>
              <a:spLocks noChangeArrowheads="1"/>
            </p:cNvSpPr>
            <p:nvPr/>
          </p:nvSpPr>
          <p:spPr bwMode="auto">
            <a:xfrm>
              <a:off x="4104" y="1479"/>
              <a:ext cx="726" cy="272"/>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78" name="Text Box 49"/>
            <p:cNvSpPr txBox="1">
              <a:spLocks noChangeArrowheads="1"/>
            </p:cNvSpPr>
            <p:nvPr/>
          </p:nvSpPr>
          <p:spPr bwMode="auto">
            <a:xfrm>
              <a:off x="4104" y="1525"/>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Inicio</a:t>
              </a:r>
              <a:endParaRPr lang="it-IT" altLang="es-CO" sz="1400" b="1">
                <a:solidFill>
                  <a:schemeClr val="bg1"/>
                </a:solidFill>
              </a:endParaRPr>
            </a:p>
          </p:txBody>
        </p:sp>
        <p:sp>
          <p:nvSpPr>
            <p:cNvPr id="32779" name="AutoShape 50"/>
            <p:cNvSpPr>
              <a:spLocks noChangeArrowheads="1"/>
            </p:cNvSpPr>
            <p:nvPr/>
          </p:nvSpPr>
          <p:spPr bwMode="auto">
            <a:xfrm>
              <a:off x="4059" y="1933"/>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80" name="Text Box 51"/>
            <p:cNvSpPr txBox="1">
              <a:spLocks noChangeArrowheads="1"/>
            </p:cNvSpPr>
            <p:nvPr/>
          </p:nvSpPr>
          <p:spPr bwMode="auto">
            <a:xfrm>
              <a:off x="4104" y="1933"/>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Leer N</a:t>
              </a:r>
              <a:endParaRPr lang="it-IT" altLang="es-CO" sz="1400" b="1">
                <a:solidFill>
                  <a:schemeClr val="bg1"/>
                </a:solidFill>
              </a:endParaRPr>
            </a:p>
          </p:txBody>
        </p:sp>
        <p:sp>
          <p:nvSpPr>
            <p:cNvPr id="32781" name="Rectangle 52"/>
            <p:cNvSpPr>
              <a:spLocks noChangeArrowheads="1"/>
            </p:cNvSpPr>
            <p:nvPr/>
          </p:nvSpPr>
          <p:spPr bwMode="auto">
            <a:xfrm>
              <a:off x="4104" y="2341"/>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82" name="Rectangle 53"/>
            <p:cNvSpPr>
              <a:spLocks noChangeArrowheads="1"/>
            </p:cNvSpPr>
            <p:nvPr/>
          </p:nvSpPr>
          <p:spPr bwMode="auto">
            <a:xfrm>
              <a:off x="4104" y="2795"/>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83" name="Rectangle 54"/>
            <p:cNvSpPr>
              <a:spLocks noChangeArrowheads="1"/>
            </p:cNvSpPr>
            <p:nvPr/>
          </p:nvSpPr>
          <p:spPr bwMode="auto">
            <a:xfrm>
              <a:off x="4104" y="3248"/>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84" name="Text Box 56"/>
            <p:cNvSpPr txBox="1">
              <a:spLocks noChangeArrowheads="1"/>
            </p:cNvSpPr>
            <p:nvPr/>
          </p:nvSpPr>
          <p:spPr bwMode="auto">
            <a:xfrm>
              <a:off x="4059" y="2386"/>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NE &lt;- 0</a:t>
              </a:r>
              <a:endParaRPr lang="it-IT" altLang="es-CO" sz="1400" b="1">
                <a:solidFill>
                  <a:schemeClr val="bg1"/>
                </a:solidFill>
              </a:endParaRPr>
            </a:p>
          </p:txBody>
        </p:sp>
        <p:sp>
          <p:nvSpPr>
            <p:cNvPr id="32785" name="Text Box 57"/>
            <p:cNvSpPr txBox="1">
              <a:spLocks noChangeArrowheads="1"/>
            </p:cNvSpPr>
            <p:nvPr/>
          </p:nvSpPr>
          <p:spPr bwMode="auto">
            <a:xfrm>
              <a:off x="4059" y="2840"/>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SE &lt;- 0</a:t>
              </a:r>
              <a:endParaRPr lang="it-IT" altLang="es-CO" sz="1400" b="1">
                <a:solidFill>
                  <a:schemeClr val="bg1"/>
                </a:solidFill>
              </a:endParaRPr>
            </a:p>
          </p:txBody>
        </p:sp>
        <p:sp>
          <p:nvSpPr>
            <p:cNvPr id="32786" name="Text Box 58"/>
            <p:cNvSpPr txBox="1">
              <a:spLocks noChangeArrowheads="1"/>
            </p:cNvSpPr>
            <p:nvPr/>
          </p:nvSpPr>
          <p:spPr bwMode="auto">
            <a:xfrm>
              <a:off x="4059" y="3294"/>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SP &lt;- 0</a:t>
              </a:r>
              <a:endParaRPr lang="it-IT" altLang="es-CO" sz="1400" b="1">
                <a:solidFill>
                  <a:schemeClr val="bg1"/>
                </a:solidFill>
              </a:endParaRPr>
            </a:p>
          </p:txBody>
        </p:sp>
        <p:sp>
          <p:nvSpPr>
            <p:cNvPr id="32787" name="Line 59"/>
            <p:cNvSpPr>
              <a:spLocks noChangeShapeType="1"/>
            </p:cNvSpPr>
            <p:nvPr/>
          </p:nvSpPr>
          <p:spPr bwMode="auto">
            <a:xfrm>
              <a:off x="4467" y="1751"/>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2788" name="Line 60"/>
            <p:cNvSpPr>
              <a:spLocks noChangeShapeType="1"/>
            </p:cNvSpPr>
            <p:nvPr/>
          </p:nvSpPr>
          <p:spPr bwMode="auto">
            <a:xfrm>
              <a:off x="4467" y="2160"/>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2789" name="Line 61"/>
            <p:cNvSpPr>
              <a:spLocks noChangeShapeType="1"/>
            </p:cNvSpPr>
            <p:nvPr/>
          </p:nvSpPr>
          <p:spPr bwMode="auto">
            <a:xfrm>
              <a:off x="4467" y="2613"/>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2790" name="Line 62"/>
            <p:cNvSpPr>
              <a:spLocks noChangeShapeType="1"/>
            </p:cNvSpPr>
            <p:nvPr/>
          </p:nvSpPr>
          <p:spPr bwMode="auto">
            <a:xfrm>
              <a:off x="4467" y="3067"/>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2791" name="Oval 63"/>
            <p:cNvSpPr>
              <a:spLocks noChangeArrowheads="1"/>
            </p:cNvSpPr>
            <p:nvPr/>
          </p:nvSpPr>
          <p:spPr bwMode="auto">
            <a:xfrm>
              <a:off x="4331" y="3702"/>
              <a:ext cx="272" cy="272"/>
            </a:xfrm>
            <a:prstGeom prst="ellipse">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2792" name="Line 64"/>
            <p:cNvSpPr>
              <a:spLocks noChangeShapeType="1"/>
            </p:cNvSpPr>
            <p:nvPr/>
          </p:nvSpPr>
          <p:spPr bwMode="auto">
            <a:xfrm>
              <a:off x="4467" y="3520"/>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2793" name="Text Box 65"/>
            <p:cNvSpPr txBox="1">
              <a:spLocks noChangeArrowheads="1"/>
            </p:cNvSpPr>
            <p:nvPr/>
          </p:nvSpPr>
          <p:spPr bwMode="auto">
            <a:xfrm>
              <a:off x="4331" y="3747"/>
              <a:ext cx="2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1</a:t>
              </a:r>
              <a:endParaRPr lang="it-IT" altLang="es-CO" sz="1400" b="1">
                <a:solidFill>
                  <a:schemeClr val="bg1"/>
                </a:solidFill>
              </a:endParaRPr>
            </a:p>
          </p:txBody>
        </p:sp>
      </p:grpSp>
      <p:sp>
        <p:nvSpPr>
          <p:cNvPr id="32776" name="AutoShape 66"/>
          <p:cNvSpPr>
            <a:spLocks noChangeArrowheads="1"/>
          </p:cNvSpPr>
          <p:nvPr/>
        </p:nvSpPr>
        <p:spPr bwMode="auto">
          <a:xfrm>
            <a:off x="6816725" y="4005263"/>
            <a:ext cx="719138"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Tree>
    <p:extLst>
      <p:ext uri="{BB962C8B-B14F-4D97-AF65-F5344CB8AC3E}">
        <p14:creationId xmlns:p14="http://schemas.microsoft.com/office/powerpoint/2010/main" val="3020675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92313" y="188914"/>
            <a:ext cx="8229600" cy="796925"/>
          </a:xfrm>
        </p:spPr>
        <p:txBody>
          <a:bodyPr/>
          <a:lstStyle/>
          <a:p>
            <a:pPr eaLnBrk="1" hangingPunct="1"/>
            <a:r>
              <a:rPr lang="es-MX" altLang="es-CO" sz="3200"/>
              <a:t>Diseño de algoritmos (XVIII)</a:t>
            </a:r>
            <a:r>
              <a:rPr lang="es-MX" altLang="es-CO"/>
              <a:t> </a:t>
            </a:r>
            <a:endParaRPr lang="it-IT" altLang="es-CO"/>
          </a:p>
        </p:txBody>
      </p:sp>
      <p:sp>
        <p:nvSpPr>
          <p:cNvPr id="33795" name="Rectangle 3"/>
          <p:cNvSpPr>
            <a:spLocks noChangeArrowheads="1"/>
          </p:cNvSpPr>
          <p:nvPr/>
        </p:nvSpPr>
        <p:spPr bwMode="auto">
          <a:xfrm>
            <a:off x="1703389" y="981076"/>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3796" name="Text Box 4"/>
          <p:cNvSpPr txBox="1">
            <a:spLocks noChangeArrowheads="1"/>
          </p:cNvSpPr>
          <p:nvPr/>
        </p:nvSpPr>
        <p:spPr bwMode="auto">
          <a:xfrm>
            <a:off x="1703389" y="1268413"/>
            <a:ext cx="4897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t>Continuación (IV)</a:t>
            </a:r>
            <a:endParaRPr lang="it-IT" altLang="es-CO" sz="2400" b="1"/>
          </a:p>
        </p:txBody>
      </p:sp>
      <p:sp>
        <p:nvSpPr>
          <p:cNvPr id="33797" name="Text Box 5"/>
          <p:cNvSpPr txBox="1">
            <a:spLocks noChangeArrowheads="1"/>
          </p:cNvSpPr>
          <p:nvPr/>
        </p:nvSpPr>
        <p:spPr bwMode="auto">
          <a:xfrm>
            <a:off x="1847851" y="2133600"/>
            <a:ext cx="4537075" cy="2827338"/>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buFontTx/>
              <a:buAutoNum type="arabicPeriod"/>
            </a:pPr>
            <a:r>
              <a:rPr lang="es-MX" altLang="es-CO" sz="1600" b="1">
                <a:solidFill>
                  <a:schemeClr val="bg1"/>
                </a:solidFill>
              </a:rPr>
              <a:t>Inicio</a:t>
            </a:r>
          </a:p>
          <a:p>
            <a:pPr eaLnBrk="1" hangingPunct="1">
              <a:lnSpc>
                <a:spcPct val="80000"/>
              </a:lnSpc>
              <a:spcBef>
                <a:spcPct val="50000"/>
              </a:spcBef>
              <a:buFontTx/>
              <a:buAutoNum type="arabicPeriod"/>
            </a:pPr>
            <a:r>
              <a:rPr lang="es-MX" altLang="es-CO" sz="1600" b="1">
                <a:solidFill>
                  <a:schemeClr val="bg1"/>
                </a:solidFill>
              </a:rPr>
              <a:t>Leer cantidad de estudiantes (N)</a:t>
            </a:r>
          </a:p>
          <a:p>
            <a:pPr eaLnBrk="1" hangingPunct="1">
              <a:lnSpc>
                <a:spcPct val="80000"/>
              </a:lnSpc>
              <a:spcBef>
                <a:spcPct val="50000"/>
              </a:spcBef>
              <a:buFontTx/>
              <a:buAutoNum type="arabicPeriod"/>
            </a:pPr>
            <a:r>
              <a:rPr lang="es-MX" altLang="es-CO" sz="1600" b="1">
                <a:solidFill>
                  <a:schemeClr val="bg1"/>
                </a:solidFill>
              </a:rPr>
              <a:t>NE &lt;- 0, SE &lt;- 0, SP &lt;- 0</a:t>
            </a:r>
          </a:p>
          <a:p>
            <a:pPr eaLnBrk="1" hangingPunct="1">
              <a:lnSpc>
                <a:spcPct val="80000"/>
              </a:lnSpc>
              <a:spcBef>
                <a:spcPct val="50000"/>
              </a:spcBef>
              <a:buFontTx/>
              <a:buAutoNum type="arabicPeriod"/>
            </a:pPr>
            <a:r>
              <a:rPr lang="es-MX" altLang="es-CO" sz="1600" b="1">
                <a:solidFill>
                  <a:schemeClr val="bg1"/>
                </a:solidFill>
              </a:rPr>
              <a:t>MIENTRAS NE &lt; N</a:t>
            </a:r>
          </a:p>
          <a:p>
            <a:pPr eaLnBrk="1" hangingPunct="1">
              <a:lnSpc>
                <a:spcPct val="80000"/>
              </a:lnSpc>
              <a:spcBef>
                <a:spcPct val="50000"/>
              </a:spcBef>
            </a:pPr>
            <a:r>
              <a:rPr lang="es-MX" altLang="es-CO" sz="1600" b="1">
                <a:solidFill>
                  <a:schemeClr val="bg1"/>
                </a:solidFill>
              </a:rPr>
              <a:t>     4.1 Leer edad y peso del estudiante (E, P)</a:t>
            </a:r>
          </a:p>
          <a:p>
            <a:pPr eaLnBrk="1" hangingPunct="1">
              <a:lnSpc>
                <a:spcPct val="80000"/>
              </a:lnSpc>
              <a:spcBef>
                <a:spcPct val="50000"/>
              </a:spcBef>
            </a:pPr>
            <a:r>
              <a:rPr lang="es-MX" altLang="es-CO" sz="1600" b="1">
                <a:solidFill>
                  <a:schemeClr val="bg1"/>
                </a:solidFill>
              </a:rPr>
              <a:t>     4.2 SE &lt;- SE + E</a:t>
            </a:r>
          </a:p>
          <a:p>
            <a:pPr eaLnBrk="1" hangingPunct="1">
              <a:lnSpc>
                <a:spcPct val="80000"/>
              </a:lnSpc>
              <a:spcBef>
                <a:spcPct val="50000"/>
              </a:spcBef>
            </a:pPr>
            <a:r>
              <a:rPr lang="es-MX" altLang="es-CO" sz="1600" b="1">
                <a:solidFill>
                  <a:schemeClr val="bg1"/>
                </a:solidFill>
              </a:rPr>
              <a:t>     4.3 SP &lt;- SP + P</a:t>
            </a:r>
          </a:p>
          <a:p>
            <a:pPr eaLnBrk="1" hangingPunct="1">
              <a:lnSpc>
                <a:spcPct val="80000"/>
              </a:lnSpc>
              <a:spcBef>
                <a:spcPct val="50000"/>
              </a:spcBef>
            </a:pPr>
            <a:r>
              <a:rPr lang="es-MX" altLang="es-CO" sz="1600" b="1">
                <a:solidFill>
                  <a:schemeClr val="bg1"/>
                </a:solidFill>
              </a:rPr>
              <a:t>     4.4 Incrementar el contador: NE &lt;- NE + 1     </a:t>
            </a:r>
          </a:p>
          <a:p>
            <a:pPr eaLnBrk="1" hangingPunct="1">
              <a:lnSpc>
                <a:spcPct val="80000"/>
              </a:lnSpc>
              <a:spcBef>
                <a:spcPct val="50000"/>
              </a:spcBef>
            </a:pPr>
            <a:r>
              <a:rPr lang="es-MX" altLang="es-CO" sz="1600" b="1">
                <a:solidFill>
                  <a:schemeClr val="bg1"/>
                </a:solidFill>
              </a:rPr>
              <a:t>     FIN-MIENTRAS</a:t>
            </a:r>
            <a:endParaRPr lang="it-IT" altLang="es-CO" sz="1600" b="1">
              <a:solidFill>
                <a:schemeClr val="bg1"/>
              </a:solidFill>
            </a:endParaRPr>
          </a:p>
        </p:txBody>
      </p:sp>
      <p:sp>
        <p:nvSpPr>
          <p:cNvPr id="33798" name="Text Box 6"/>
          <p:cNvSpPr txBox="1">
            <a:spLocks noChangeArrowheads="1"/>
          </p:cNvSpPr>
          <p:nvPr/>
        </p:nvSpPr>
        <p:spPr bwMode="auto">
          <a:xfrm>
            <a:off x="1847850" y="4941889"/>
            <a:ext cx="4535488" cy="1557337"/>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buFontTx/>
              <a:buAutoNum type="arabicPeriod" startAt="5"/>
            </a:pPr>
            <a:r>
              <a:rPr lang="es-MX" altLang="es-CO" sz="1600" b="1">
                <a:solidFill>
                  <a:schemeClr val="bg1"/>
                </a:solidFill>
              </a:rPr>
              <a:t>Calcular la media de la edad: ME &lt;- SE/N</a:t>
            </a:r>
          </a:p>
          <a:p>
            <a:pPr eaLnBrk="1" hangingPunct="1">
              <a:lnSpc>
                <a:spcPct val="80000"/>
              </a:lnSpc>
              <a:spcBef>
                <a:spcPct val="50000"/>
              </a:spcBef>
              <a:buFontTx/>
              <a:buAutoNum type="arabicPeriod" startAt="5"/>
            </a:pPr>
            <a:r>
              <a:rPr lang="es-MX" altLang="es-CO" sz="1600" b="1">
                <a:solidFill>
                  <a:schemeClr val="bg1"/>
                </a:solidFill>
              </a:rPr>
              <a:t>Calcular la media del peso: MP &lt;- SP/N</a:t>
            </a:r>
          </a:p>
          <a:p>
            <a:pPr eaLnBrk="1" hangingPunct="1">
              <a:lnSpc>
                <a:spcPct val="80000"/>
              </a:lnSpc>
              <a:spcBef>
                <a:spcPct val="50000"/>
              </a:spcBef>
              <a:buFontTx/>
              <a:buAutoNum type="arabicPeriod" startAt="5"/>
            </a:pPr>
            <a:r>
              <a:rPr lang="es-MX" altLang="es-CO" sz="1600" b="1">
                <a:solidFill>
                  <a:schemeClr val="bg1"/>
                </a:solidFill>
              </a:rPr>
              <a:t>Escribir “La edad promedio es: ”, ME</a:t>
            </a:r>
          </a:p>
          <a:p>
            <a:pPr eaLnBrk="1" hangingPunct="1">
              <a:lnSpc>
                <a:spcPct val="80000"/>
              </a:lnSpc>
              <a:spcBef>
                <a:spcPct val="50000"/>
              </a:spcBef>
              <a:buFontTx/>
              <a:buAutoNum type="arabicPeriod" startAt="5"/>
            </a:pPr>
            <a:r>
              <a:rPr lang="es-MX" altLang="es-CO" sz="1600" b="1">
                <a:solidFill>
                  <a:schemeClr val="bg1"/>
                </a:solidFill>
              </a:rPr>
              <a:t>Escribir “El peso promedio es: ”, MP</a:t>
            </a:r>
          </a:p>
          <a:p>
            <a:pPr eaLnBrk="1" hangingPunct="1">
              <a:lnSpc>
                <a:spcPct val="80000"/>
              </a:lnSpc>
              <a:spcBef>
                <a:spcPct val="50000"/>
              </a:spcBef>
              <a:buFontTx/>
              <a:buAutoNum type="arabicPeriod" startAt="5"/>
            </a:pPr>
            <a:r>
              <a:rPr lang="es-MX" altLang="es-CO" sz="1600" b="1">
                <a:solidFill>
                  <a:schemeClr val="bg1"/>
                </a:solidFill>
              </a:rPr>
              <a:t>Fin </a:t>
            </a:r>
            <a:endParaRPr lang="it-IT" altLang="es-CO" sz="1600" b="1">
              <a:solidFill>
                <a:schemeClr val="bg1"/>
              </a:solidFill>
            </a:endParaRPr>
          </a:p>
        </p:txBody>
      </p:sp>
      <p:sp>
        <p:nvSpPr>
          <p:cNvPr id="33799" name="AutoShape 24"/>
          <p:cNvSpPr>
            <a:spLocks noChangeArrowheads="1"/>
          </p:cNvSpPr>
          <p:nvPr/>
        </p:nvSpPr>
        <p:spPr bwMode="auto">
          <a:xfrm>
            <a:off x="6959600" y="3716338"/>
            <a:ext cx="719138"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grpSp>
        <p:nvGrpSpPr>
          <p:cNvPr id="33800" name="Group 44"/>
          <p:cNvGrpSpPr>
            <a:grpSpLocks/>
          </p:cNvGrpSpPr>
          <p:nvPr/>
        </p:nvGrpSpPr>
        <p:grpSpPr bwMode="auto">
          <a:xfrm>
            <a:off x="8328026" y="1125539"/>
            <a:ext cx="1584325" cy="5589587"/>
            <a:chOff x="4286" y="709"/>
            <a:chExt cx="998" cy="3521"/>
          </a:xfrm>
        </p:grpSpPr>
        <p:sp>
          <p:nvSpPr>
            <p:cNvPr id="33801" name="AutoShape 7"/>
            <p:cNvSpPr>
              <a:spLocks noChangeArrowheads="1"/>
            </p:cNvSpPr>
            <p:nvPr/>
          </p:nvSpPr>
          <p:spPr bwMode="auto">
            <a:xfrm>
              <a:off x="4422" y="4020"/>
              <a:ext cx="726" cy="210"/>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02" name="Text Box 8"/>
            <p:cNvSpPr txBox="1">
              <a:spLocks noChangeArrowheads="1"/>
            </p:cNvSpPr>
            <p:nvPr/>
          </p:nvSpPr>
          <p:spPr bwMode="auto">
            <a:xfrm>
              <a:off x="4422" y="4020"/>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Fin</a:t>
              </a:r>
              <a:endParaRPr lang="it-IT" altLang="es-CO" sz="1400" b="1">
                <a:solidFill>
                  <a:schemeClr val="bg1"/>
                </a:solidFill>
              </a:endParaRPr>
            </a:p>
          </p:txBody>
        </p:sp>
        <p:sp>
          <p:nvSpPr>
            <p:cNvPr id="33803" name="AutoShape 9"/>
            <p:cNvSpPr>
              <a:spLocks noChangeArrowheads="1"/>
            </p:cNvSpPr>
            <p:nvPr/>
          </p:nvSpPr>
          <p:spPr bwMode="auto">
            <a:xfrm>
              <a:off x="4467" y="1072"/>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04" name="Text Box 10"/>
            <p:cNvSpPr txBox="1">
              <a:spLocks noChangeArrowheads="1"/>
            </p:cNvSpPr>
            <p:nvPr/>
          </p:nvSpPr>
          <p:spPr bwMode="auto">
            <a:xfrm>
              <a:off x="4512" y="1072"/>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Leer E, P</a:t>
              </a:r>
              <a:endParaRPr lang="it-IT" altLang="es-CO" sz="1400" b="1">
                <a:solidFill>
                  <a:schemeClr val="bg1"/>
                </a:solidFill>
              </a:endParaRPr>
            </a:p>
          </p:txBody>
        </p:sp>
        <p:sp>
          <p:nvSpPr>
            <p:cNvPr id="33805" name="Rectangle 11"/>
            <p:cNvSpPr>
              <a:spLocks noChangeArrowheads="1"/>
            </p:cNvSpPr>
            <p:nvPr/>
          </p:nvSpPr>
          <p:spPr bwMode="auto">
            <a:xfrm>
              <a:off x="4511" y="1390"/>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06" name="Rectangle 12"/>
            <p:cNvSpPr>
              <a:spLocks noChangeArrowheads="1"/>
            </p:cNvSpPr>
            <p:nvPr/>
          </p:nvSpPr>
          <p:spPr bwMode="auto">
            <a:xfrm>
              <a:off x="4511" y="1753"/>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07" name="Rectangle 13"/>
            <p:cNvSpPr>
              <a:spLocks noChangeArrowheads="1"/>
            </p:cNvSpPr>
            <p:nvPr/>
          </p:nvSpPr>
          <p:spPr bwMode="auto">
            <a:xfrm>
              <a:off x="4511" y="2114"/>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08" name="Text Box 14"/>
            <p:cNvSpPr txBox="1">
              <a:spLocks noChangeArrowheads="1"/>
            </p:cNvSpPr>
            <p:nvPr/>
          </p:nvSpPr>
          <p:spPr bwMode="auto">
            <a:xfrm>
              <a:off x="4466" y="1435"/>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SE &lt;- SE+E</a:t>
              </a:r>
              <a:endParaRPr lang="it-IT" altLang="es-CO" sz="1400" b="1">
                <a:solidFill>
                  <a:schemeClr val="bg1"/>
                </a:solidFill>
              </a:endParaRPr>
            </a:p>
          </p:txBody>
        </p:sp>
        <p:sp>
          <p:nvSpPr>
            <p:cNvPr id="33809" name="Text Box 15"/>
            <p:cNvSpPr txBox="1">
              <a:spLocks noChangeArrowheads="1"/>
            </p:cNvSpPr>
            <p:nvPr/>
          </p:nvSpPr>
          <p:spPr bwMode="auto">
            <a:xfrm>
              <a:off x="4466" y="1798"/>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SP &lt;- SP+P</a:t>
              </a:r>
              <a:endParaRPr lang="it-IT" altLang="es-CO" sz="1400" b="1">
                <a:solidFill>
                  <a:schemeClr val="bg1"/>
                </a:solidFill>
              </a:endParaRPr>
            </a:p>
          </p:txBody>
        </p:sp>
        <p:sp>
          <p:nvSpPr>
            <p:cNvPr id="33810" name="Text Box 16"/>
            <p:cNvSpPr txBox="1">
              <a:spLocks noChangeArrowheads="1"/>
            </p:cNvSpPr>
            <p:nvPr/>
          </p:nvSpPr>
          <p:spPr bwMode="auto">
            <a:xfrm>
              <a:off x="4466" y="2160"/>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NE &lt;- NE+1</a:t>
              </a:r>
              <a:endParaRPr lang="it-IT" altLang="es-CO" sz="1400" b="1">
                <a:solidFill>
                  <a:schemeClr val="bg1"/>
                </a:solidFill>
              </a:endParaRPr>
            </a:p>
          </p:txBody>
        </p:sp>
        <p:sp>
          <p:nvSpPr>
            <p:cNvPr id="33811" name="Line 17"/>
            <p:cNvSpPr>
              <a:spLocks noChangeShapeType="1"/>
            </p:cNvSpPr>
            <p:nvPr/>
          </p:nvSpPr>
          <p:spPr bwMode="auto">
            <a:xfrm>
              <a:off x="4876" y="98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12" name="Line 18"/>
            <p:cNvSpPr>
              <a:spLocks noChangeShapeType="1"/>
            </p:cNvSpPr>
            <p:nvPr/>
          </p:nvSpPr>
          <p:spPr bwMode="auto">
            <a:xfrm>
              <a:off x="4875" y="1299"/>
              <a:ext cx="0" cy="9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13" name="Line 19"/>
            <p:cNvSpPr>
              <a:spLocks noChangeShapeType="1"/>
            </p:cNvSpPr>
            <p:nvPr/>
          </p:nvSpPr>
          <p:spPr bwMode="auto">
            <a:xfrm>
              <a:off x="4875" y="166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14" name="Line 20"/>
            <p:cNvSpPr>
              <a:spLocks noChangeShapeType="1"/>
            </p:cNvSpPr>
            <p:nvPr/>
          </p:nvSpPr>
          <p:spPr bwMode="auto">
            <a:xfrm>
              <a:off x="4875" y="2024"/>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15" name="Oval 21"/>
            <p:cNvSpPr>
              <a:spLocks noChangeArrowheads="1"/>
            </p:cNvSpPr>
            <p:nvPr/>
          </p:nvSpPr>
          <p:spPr bwMode="auto">
            <a:xfrm>
              <a:off x="4740" y="709"/>
              <a:ext cx="272" cy="272"/>
            </a:xfrm>
            <a:prstGeom prst="ellipse">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16" name="Line 22"/>
            <p:cNvSpPr>
              <a:spLocks noChangeShapeType="1"/>
            </p:cNvSpPr>
            <p:nvPr/>
          </p:nvSpPr>
          <p:spPr bwMode="auto">
            <a:xfrm>
              <a:off x="4875" y="2387"/>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17" name="Text Box 23"/>
            <p:cNvSpPr txBox="1">
              <a:spLocks noChangeArrowheads="1"/>
            </p:cNvSpPr>
            <p:nvPr/>
          </p:nvSpPr>
          <p:spPr bwMode="auto">
            <a:xfrm>
              <a:off x="4740" y="754"/>
              <a:ext cx="2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1</a:t>
              </a:r>
              <a:endParaRPr lang="it-IT" altLang="es-CO" sz="1400" b="1">
                <a:solidFill>
                  <a:schemeClr val="bg1"/>
                </a:solidFill>
              </a:endParaRPr>
            </a:p>
          </p:txBody>
        </p:sp>
        <p:sp>
          <p:nvSpPr>
            <p:cNvPr id="33818" name="AutoShape 25"/>
            <p:cNvSpPr>
              <a:spLocks noChangeArrowheads="1"/>
            </p:cNvSpPr>
            <p:nvPr/>
          </p:nvSpPr>
          <p:spPr bwMode="auto">
            <a:xfrm>
              <a:off x="4467" y="2478"/>
              <a:ext cx="816" cy="272"/>
            </a:xfrm>
            <a:prstGeom prst="diamond">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19" name="Text Box 26"/>
            <p:cNvSpPr txBox="1">
              <a:spLocks noChangeArrowheads="1"/>
            </p:cNvSpPr>
            <p:nvPr/>
          </p:nvSpPr>
          <p:spPr bwMode="auto">
            <a:xfrm>
              <a:off x="4513" y="2524"/>
              <a:ext cx="72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NE &lt;N</a:t>
              </a:r>
              <a:endParaRPr lang="it-IT" altLang="es-CO" sz="1400" b="1">
                <a:solidFill>
                  <a:schemeClr val="bg1"/>
                </a:solidFill>
              </a:endParaRPr>
            </a:p>
          </p:txBody>
        </p:sp>
        <p:sp>
          <p:nvSpPr>
            <p:cNvPr id="33820" name="Line 27"/>
            <p:cNvSpPr>
              <a:spLocks noChangeShapeType="1"/>
            </p:cNvSpPr>
            <p:nvPr/>
          </p:nvSpPr>
          <p:spPr bwMode="auto">
            <a:xfrm flipH="1">
              <a:off x="4286" y="2614"/>
              <a:ext cx="18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21" name="Line 28"/>
            <p:cNvSpPr>
              <a:spLocks noChangeShapeType="1"/>
            </p:cNvSpPr>
            <p:nvPr/>
          </p:nvSpPr>
          <p:spPr bwMode="auto">
            <a:xfrm flipV="1">
              <a:off x="4286" y="1027"/>
              <a:ext cx="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22" name="Line 29"/>
            <p:cNvSpPr>
              <a:spLocks noChangeShapeType="1"/>
            </p:cNvSpPr>
            <p:nvPr/>
          </p:nvSpPr>
          <p:spPr bwMode="auto">
            <a:xfrm>
              <a:off x="4286" y="1027"/>
              <a:ext cx="59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23" name="Line 30"/>
            <p:cNvSpPr>
              <a:spLocks noChangeShapeType="1"/>
            </p:cNvSpPr>
            <p:nvPr/>
          </p:nvSpPr>
          <p:spPr bwMode="auto">
            <a:xfrm>
              <a:off x="4876" y="2750"/>
              <a:ext cx="0" cy="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24" name="Text Box 31"/>
            <p:cNvSpPr txBox="1">
              <a:spLocks noChangeArrowheads="1"/>
            </p:cNvSpPr>
            <p:nvPr/>
          </p:nvSpPr>
          <p:spPr bwMode="auto">
            <a:xfrm>
              <a:off x="4286" y="2433"/>
              <a:ext cx="22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solidFill>
                    <a:schemeClr val="bg1"/>
                  </a:solidFill>
                </a:rPr>
                <a:t>Si</a:t>
              </a:r>
              <a:endParaRPr lang="it-IT" altLang="es-CO" sz="1400" b="1">
                <a:solidFill>
                  <a:schemeClr val="bg1"/>
                </a:solidFill>
              </a:endParaRPr>
            </a:p>
          </p:txBody>
        </p:sp>
        <p:sp>
          <p:nvSpPr>
            <p:cNvPr id="33825" name="Text Box 32"/>
            <p:cNvSpPr txBox="1">
              <a:spLocks noChangeArrowheads="1"/>
            </p:cNvSpPr>
            <p:nvPr/>
          </p:nvSpPr>
          <p:spPr bwMode="auto">
            <a:xfrm>
              <a:off x="4876" y="2705"/>
              <a:ext cx="3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solidFill>
                    <a:schemeClr val="bg1"/>
                  </a:solidFill>
                </a:rPr>
                <a:t>No</a:t>
              </a:r>
              <a:endParaRPr lang="it-IT" altLang="es-CO" sz="1400" b="1">
                <a:solidFill>
                  <a:schemeClr val="bg1"/>
                </a:solidFill>
              </a:endParaRPr>
            </a:p>
          </p:txBody>
        </p:sp>
        <p:sp>
          <p:nvSpPr>
            <p:cNvPr id="33826" name="Rectangle 33"/>
            <p:cNvSpPr>
              <a:spLocks noChangeArrowheads="1"/>
            </p:cNvSpPr>
            <p:nvPr/>
          </p:nvSpPr>
          <p:spPr bwMode="auto">
            <a:xfrm>
              <a:off x="4513" y="2887"/>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27" name="Rectangle 34"/>
            <p:cNvSpPr>
              <a:spLocks noChangeArrowheads="1"/>
            </p:cNvSpPr>
            <p:nvPr/>
          </p:nvSpPr>
          <p:spPr bwMode="auto">
            <a:xfrm>
              <a:off x="4513" y="3248"/>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28" name="Text Box 35"/>
            <p:cNvSpPr txBox="1">
              <a:spLocks noChangeArrowheads="1"/>
            </p:cNvSpPr>
            <p:nvPr/>
          </p:nvSpPr>
          <p:spPr bwMode="auto">
            <a:xfrm>
              <a:off x="4468" y="2932"/>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ME &lt;- SE/N</a:t>
              </a:r>
              <a:endParaRPr lang="it-IT" altLang="es-CO" sz="1400" b="1">
                <a:solidFill>
                  <a:schemeClr val="bg1"/>
                </a:solidFill>
              </a:endParaRPr>
            </a:p>
          </p:txBody>
        </p:sp>
        <p:sp>
          <p:nvSpPr>
            <p:cNvPr id="33829" name="Text Box 36"/>
            <p:cNvSpPr txBox="1">
              <a:spLocks noChangeArrowheads="1"/>
            </p:cNvSpPr>
            <p:nvPr/>
          </p:nvSpPr>
          <p:spPr bwMode="auto">
            <a:xfrm>
              <a:off x="4468" y="3294"/>
              <a:ext cx="7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MP &lt;- SP/N</a:t>
              </a:r>
              <a:endParaRPr lang="it-IT" altLang="es-CO" sz="1400" b="1">
                <a:solidFill>
                  <a:schemeClr val="bg1"/>
                </a:solidFill>
              </a:endParaRPr>
            </a:p>
          </p:txBody>
        </p:sp>
        <p:sp>
          <p:nvSpPr>
            <p:cNvPr id="33830" name="Line 38"/>
            <p:cNvSpPr>
              <a:spLocks noChangeShapeType="1"/>
            </p:cNvSpPr>
            <p:nvPr/>
          </p:nvSpPr>
          <p:spPr bwMode="auto">
            <a:xfrm>
              <a:off x="4877" y="3158"/>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31" name="Line 39"/>
            <p:cNvSpPr>
              <a:spLocks noChangeShapeType="1"/>
            </p:cNvSpPr>
            <p:nvPr/>
          </p:nvSpPr>
          <p:spPr bwMode="auto">
            <a:xfrm>
              <a:off x="4832" y="352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sp>
          <p:nvSpPr>
            <p:cNvPr id="33832" name="AutoShape 40"/>
            <p:cNvSpPr>
              <a:spLocks noChangeArrowheads="1"/>
            </p:cNvSpPr>
            <p:nvPr/>
          </p:nvSpPr>
          <p:spPr bwMode="auto">
            <a:xfrm>
              <a:off x="4423" y="3612"/>
              <a:ext cx="817" cy="317"/>
            </a:xfrm>
            <a:prstGeom prst="parallelogram">
              <a:avLst>
                <a:gd name="adj" fmla="val 64432"/>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solidFill>
                  <a:schemeClr val="bg1"/>
                </a:solidFill>
              </a:endParaRPr>
            </a:p>
          </p:txBody>
        </p:sp>
        <p:sp>
          <p:nvSpPr>
            <p:cNvPr id="33833" name="Text Box 41"/>
            <p:cNvSpPr txBox="1">
              <a:spLocks noChangeArrowheads="1"/>
            </p:cNvSpPr>
            <p:nvPr/>
          </p:nvSpPr>
          <p:spPr bwMode="auto">
            <a:xfrm>
              <a:off x="4468" y="3612"/>
              <a:ext cx="72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chemeClr val="bg1"/>
                  </a:solidFill>
                </a:rPr>
                <a:t>Escribir ME, MP</a:t>
              </a:r>
              <a:endParaRPr lang="it-IT" altLang="es-CO" sz="1400" b="1">
                <a:solidFill>
                  <a:schemeClr val="bg1"/>
                </a:solidFill>
              </a:endParaRPr>
            </a:p>
          </p:txBody>
        </p:sp>
        <p:sp>
          <p:nvSpPr>
            <p:cNvPr id="33834" name="Line 43"/>
            <p:cNvSpPr>
              <a:spLocks noChangeShapeType="1"/>
            </p:cNvSpPr>
            <p:nvPr/>
          </p:nvSpPr>
          <p:spPr bwMode="auto">
            <a:xfrm>
              <a:off x="4830" y="3929"/>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solidFill>
                  <a:schemeClr val="bg1"/>
                </a:solidFill>
              </a:endParaRPr>
            </a:p>
          </p:txBody>
        </p:sp>
      </p:grpSp>
    </p:spTree>
    <p:extLst>
      <p:ext uri="{BB962C8B-B14F-4D97-AF65-F5344CB8AC3E}">
        <p14:creationId xmlns:p14="http://schemas.microsoft.com/office/powerpoint/2010/main" val="3371596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1206822" y="4516124"/>
            <a:ext cx="3722386" cy="1815882"/>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5000"/>
              </a:lnSpc>
              <a:spcBef>
                <a:spcPct val="50000"/>
              </a:spcBef>
            </a:pPr>
            <a:r>
              <a:rPr lang="es-MX" altLang="es-CO" sz="1600" dirty="0">
                <a:solidFill>
                  <a:schemeClr val="bg1"/>
                </a:solidFill>
              </a:rPr>
              <a:t>	ME ← SE/N 	</a:t>
            </a:r>
          </a:p>
          <a:p>
            <a:pPr eaLnBrk="1" hangingPunct="1">
              <a:lnSpc>
                <a:spcPct val="75000"/>
              </a:lnSpc>
              <a:spcBef>
                <a:spcPct val="50000"/>
              </a:spcBef>
            </a:pPr>
            <a:r>
              <a:rPr lang="es-MX" altLang="es-CO" sz="1600" dirty="0">
                <a:solidFill>
                  <a:schemeClr val="bg1"/>
                </a:solidFill>
              </a:rPr>
              <a:t>	MP ← SP/N</a:t>
            </a:r>
          </a:p>
          <a:p>
            <a:pPr eaLnBrk="1" hangingPunct="1">
              <a:lnSpc>
                <a:spcPct val="75000"/>
              </a:lnSpc>
              <a:spcBef>
                <a:spcPct val="50000"/>
              </a:spcBef>
            </a:pPr>
            <a:r>
              <a:rPr lang="es-MX" altLang="es-CO" sz="1600" dirty="0">
                <a:solidFill>
                  <a:schemeClr val="bg1"/>
                </a:solidFill>
              </a:rPr>
              <a:t>	</a:t>
            </a:r>
            <a:r>
              <a:rPr lang="es-MX" altLang="es-CO" sz="1600" dirty="0" err="1">
                <a:solidFill>
                  <a:schemeClr val="bg1"/>
                </a:solidFill>
              </a:rPr>
              <a:t>write</a:t>
            </a:r>
            <a:r>
              <a:rPr lang="es-MX" altLang="es-CO" sz="1600" dirty="0">
                <a:solidFill>
                  <a:schemeClr val="bg1"/>
                </a:solidFill>
              </a:rPr>
              <a:t> “La edad promedio es: ”, ME</a:t>
            </a:r>
          </a:p>
          <a:p>
            <a:pPr eaLnBrk="1" hangingPunct="1">
              <a:lnSpc>
                <a:spcPct val="75000"/>
              </a:lnSpc>
              <a:spcBef>
                <a:spcPct val="50000"/>
              </a:spcBef>
            </a:pPr>
            <a:r>
              <a:rPr lang="es-MX" altLang="es-CO" sz="1600" dirty="0">
                <a:solidFill>
                  <a:schemeClr val="bg1"/>
                </a:solidFill>
              </a:rPr>
              <a:t>	</a:t>
            </a:r>
            <a:r>
              <a:rPr lang="es-MX" altLang="es-CO" sz="1600" dirty="0" err="1">
                <a:solidFill>
                  <a:schemeClr val="bg1"/>
                </a:solidFill>
              </a:rPr>
              <a:t>write</a:t>
            </a:r>
            <a:r>
              <a:rPr lang="es-MX" altLang="es-CO" sz="1600" dirty="0">
                <a:solidFill>
                  <a:schemeClr val="bg1"/>
                </a:solidFill>
              </a:rPr>
              <a:t> “El peso promedio es: ”, MP</a:t>
            </a:r>
          </a:p>
          <a:p>
            <a:pPr eaLnBrk="1" hangingPunct="1">
              <a:lnSpc>
                <a:spcPct val="75000"/>
              </a:lnSpc>
              <a:spcBef>
                <a:spcPct val="50000"/>
              </a:spcBef>
            </a:pPr>
            <a:r>
              <a:rPr lang="es-MX" altLang="es-CO" sz="1600" dirty="0" err="1">
                <a:solidFill>
                  <a:schemeClr val="bg1"/>
                </a:solidFill>
              </a:rPr>
              <a:t>end</a:t>
            </a:r>
            <a:endParaRPr lang="es-MX" altLang="es-CO" sz="1600" dirty="0">
              <a:solidFill>
                <a:schemeClr val="bg1"/>
              </a:solidFill>
            </a:endParaRPr>
          </a:p>
          <a:p>
            <a:pPr eaLnBrk="1" hangingPunct="1">
              <a:lnSpc>
                <a:spcPct val="75000"/>
              </a:lnSpc>
              <a:spcBef>
                <a:spcPct val="50000"/>
              </a:spcBef>
            </a:pPr>
            <a:r>
              <a:rPr lang="es-MX" altLang="es-CO" sz="1600" dirty="0">
                <a:solidFill>
                  <a:schemeClr val="bg1"/>
                </a:solidFill>
              </a:rPr>
              <a:t>	</a:t>
            </a:r>
            <a:endParaRPr lang="it-IT" altLang="es-CO" sz="1600" dirty="0">
              <a:solidFill>
                <a:schemeClr val="bg1"/>
              </a:solidFill>
            </a:endParaRPr>
          </a:p>
        </p:txBody>
      </p:sp>
      <p:grpSp>
        <p:nvGrpSpPr>
          <p:cNvPr id="6" name="Group 67"/>
          <p:cNvGrpSpPr>
            <a:grpSpLocks/>
          </p:cNvGrpSpPr>
          <p:nvPr/>
        </p:nvGrpSpPr>
        <p:grpSpPr bwMode="auto">
          <a:xfrm>
            <a:off x="9547618" y="564790"/>
            <a:ext cx="1573151" cy="2185030"/>
            <a:chOff x="4059" y="1479"/>
            <a:chExt cx="817" cy="2223"/>
          </a:xfrm>
        </p:grpSpPr>
        <p:sp>
          <p:nvSpPr>
            <p:cNvPr id="7" name="AutoShape 48"/>
            <p:cNvSpPr>
              <a:spLocks noChangeArrowheads="1"/>
            </p:cNvSpPr>
            <p:nvPr/>
          </p:nvSpPr>
          <p:spPr bwMode="auto">
            <a:xfrm>
              <a:off x="4104" y="1479"/>
              <a:ext cx="726" cy="272"/>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 name="Text Box 49"/>
            <p:cNvSpPr txBox="1">
              <a:spLocks noChangeArrowheads="1"/>
            </p:cNvSpPr>
            <p:nvPr/>
          </p:nvSpPr>
          <p:spPr bwMode="auto">
            <a:xfrm>
              <a:off x="4104" y="1525"/>
              <a:ext cx="72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Begin</a:t>
              </a:r>
              <a:endParaRPr lang="it-IT" altLang="es-CO" sz="1000" b="1" dirty="0">
                <a:solidFill>
                  <a:schemeClr val="bg1"/>
                </a:solidFill>
              </a:endParaRPr>
            </a:p>
          </p:txBody>
        </p:sp>
        <p:sp>
          <p:nvSpPr>
            <p:cNvPr id="9" name="AutoShape 50"/>
            <p:cNvSpPr>
              <a:spLocks noChangeArrowheads="1"/>
            </p:cNvSpPr>
            <p:nvPr/>
          </p:nvSpPr>
          <p:spPr bwMode="auto">
            <a:xfrm>
              <a:off x="4059" y="1933"/>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0" name="Text Box 51"/>
            <p:cNvSpPr txBox="1">
              <a:spLocks noChangeArrowheads="1"/>
            </p:cNvSpPr>
            <p:nvPr/>
          </p:nvSpPr>
          <p:spPr bwMode="auto">
            <a:xfrm>
              <a:off x="4104" y="1933"/>
              <a:ext cx="72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Read</a:t>
              </a:r>
              <a:r>
                <a:rPr lang="es-MX" altLang="es-CO" sz="1000" b="1" dirty="0">
                  <a:solidFill>
                    <a:schemeClr val="bg1"/>
                  </a:solidFill>
                </a:rPr>
                <a:t> N</a:t>
              </a:r>
              <a:endParaRPr lang="it-IT" altLang="es-CO" sz="1000" b="1" dirty="0">
                <a:solidFill>
                  <a:schemeClr val="bg1"/>
                </a:solidFill>
              </a:endParaRPr>
            </a:p>
          </p:txBody>
        </p:sp>
        <p:sp>
          <p:nvSpPr>
            <p:cNvPr id="11" name="Rectangle 52"/>
            <p:cNvSpPr>
              <a:spLocks noChangeArrowheads="1"/>
            </p:cNvSpPr>
            <p:nvPr/>
          </p:nvSpPr>
          <p:spPr bwMode="auto">
            <a:xfrm>
              <a:off x="4104" y="2341"/>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2" name="Rectangle 53"/>
            <p:cNvSpPr>
              <a:spLocks noChangeArrowheads="1"/>
            </p:cNvSpPr>
            <p:nvPr/>
          </p:nvSpPr>
          <p:spPr bwMode="auto">
            <a:xfrm>
              <a:off x="4104" y="2795"/>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3" name="Rectangle 54"/>
            <p:cNvSpPr>
              <a:spLocks noChangeArrowheads="1"/>
            </p:cNvSpPr>
            <p:nvPr/>
          </p:nvSpPr>
          <p:spPr bwMode="auto">
            <a:xfrm>
              <a:off x="4104" y="3248"/>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4" name="Text Box 56"/>
            <p:cNvSpPr txBox="1">
              <a:spLocks noChangeArrowheads="1"/>
            </p:cNvSpPr>
            <p:nvPr/>
          </p:nvSpPr>
          <p:spPr bwMode="auto">
            <a:xfrm>
              <a:off x="4059" y="2386"/>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NE &lt;- 0</a:t>
              </a:r>
              <a:endParaRPr lang="it-IT" altLang="es-CO" sz="1000" b="1" dirty="0">
                <a:solidFill>
                  <a:schemeClr val="bg1"/>
                </a:solidFill>
              </a:endParaRPr>
            </a:p>
          </p:txBody>
        </p:sp>
        <p:sp>
          <p:nvSpPr>
            <p:cNvPr id="15" name="Text Box 57"/>
            <p:cNvSpPr txBox="1">
              <a:spLocks noChangeArrowheads="1"/>
            </p:cNvSpPr>
            <p:nvPr/>
          </p:nvSpPr>
          <p:spPr bwMode="auto">
            <a:xfrm>
              <a:off x="4059" y="2840"/>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SE &lt;- 0</a:t>
              </a:r>
              <a:endParaRPr lang="it-IT" altLang="es-CO" sz="1000" b="1">
                <a:solidFill>
                  <a:schemeClr val="bg1"/>
                </a:solidFill>
              </a:endParaRPr>
            </a:p>
          </p:txBody>
        </p:sp>
        <p:sp>
          <p:nvSpPr>
            <p:cNvPr id="16" name="Text Box 58"/>
            <p:cNvSpPr txBox="1">
              <a:spLocks noChangeArrowheads="1"/>
            </p:cNvSpPr>
            <p:nvPr/>
          </p:nvSpPr>
          <p:spPr bwMode="auto">
            <a:xfrm>
              <a:off x="4059" y="3294"/>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SP &lt;- 0</a:t>
              </a:r>
              <a:endParaRPr lang="it-IT" altLang="es-CO" sz="1000" b="1">
                <a:solidFill>
                  <a:schemeClr val="bg1"/>
                </a:solidFill>
              </a:endParaRPr>
            </a:p>
          </p:txBody>
        </p:sp>
        <p:sp>
          <p:nvSpPr>
            <p:cNvPr id="17" name="Line 59"/>
            <p:cNvSpPr>
              <a:spLocks noChangeShapeType="1"/>
            </p:cNvSpPr>
            <p:nvPr/>
          </p:nvSpPr>
          <p:spPr bwMode="auto">
            <a:xfrm>
              <a:off x="4467" y="1751"/>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8" name="Line 60"/>
            <p:cNvSpPr>
              <a:spLocks noChangeShapeType="1"/>
            </p:cNvSpPr>
            <p:nvPr/>
          </p:nvSpPr>
          <p:spPr bwMode="auto">
            <a:xfrm>
              <a:off x="4467" y="2160"/>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9" name="Line 61"/>
            <p:cNvSpPr>
              <a:spLocks noChangeShapeType="1"/>
            </p:cNvSpPr>
            <p:nvPr/>
          </p:nvSpPr>
          <p:spPr bwMode="auto">
            <a:xfrm>
              <a:off x="4467" y="2613"/>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20" name="Line 62"/>
            <p:cNvSpPr>
              <a:spLocks noChangeShapeType="1"/>
            </p:cNvSpPr>
            <p:nvPr/>
          </p:nvSpPr>
          <p:spPr bwMode="auto">
            <a:xfrm>
              <a:off x="4467" y="3067"/>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22" name="Line 64"/>
            <p:cNvSpPr>
              <a:spLocks noChangeShapeType="1"/>
            </p:cNvSpPr>
            <p:nvPr/>
          </p:nvSpPr>
          <p:spPr bwMode="auto">
            <a:xfrm>
              <a:off x="4467" y="3520"/>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grpSp>
      <p:grpSp>
        <p:nvGrpSpPr>
          <p:cNvPr id="24" name="Group 44"/>
          <p:cNvGrpSpPr>
            <a:grpSpLocks/>
          </p:cNvGrpSpPr>
          <p:nvPr/>
        </p:nvGrpSpPr>
        <p:grpSpPr bwMode="auto">
          <a:xfrm>
            <a:off x="9470594" y="2809793"/>
            <a:ext cx="1584325" cy="3673831"/>
            <a:chOff x="4286" y="1027"/>
            <a:chExt cx="998" cy="3203"/>
          </a:xfrm>
        </p:grpSpPr>
        <p:sp>
          <p:nvSpPr>
            <p:cNvPr id="25" name="AutoShape 7"/>
            <p:cNvSpPr>
              <a:spLocks noChangeArrowheads="1"/>
            </p:cNvSpPr>
            <p:nvPr/>
          </p:nvSpPr>
          <p:spPr bwMode="auto">
            <a:xfrm>
              <a:off x="4422" y="4020"/>
              <a:ext cx="726" cy="210"/>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26" name="Text Box 8"/>
            <p:cNvSpPr txBox="1">
              <a:spLocks noChangeArrowheads="1"/>
            </p:cNvSpPr>
            <p:nvPr/>
          </p:nvSpPr>
          <p:spPr bwMode="auto">
            <a:xfrm>
              <a:off x="4422" y="4020"/>
              <a:ext cx="7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Fin</a:t>
              </a:r>
              <a:endParaRPr lang="it-IT" altLang="es-CO" sz="1000" b="1">
                <a:solidFill>
                  <a:schemeClr val="bg1"/>
                </a:solidFill>
              </a:endParaRPr>
            </a:p>
          </p:txBody>
        </p:sp>
        <p:sp>
          <p:nvSpPr>
            <p:cNvPr id="27" name="AutoShape 9"/>
            <p:cNvSpPr>
              <a:spLocks noChangeArrowheads="1"/>
            </p:cNvSpPr>
            <p:nvPr/>
          </p:nvSpPr>
          <p:spPr bwMode="auto">
            <a:xfrm>
              <a:off x="4467" y="1072"/>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28" name="Text Box 10"/>
            <p:cNvSpPr txBox="1">
              <a:spLocks noChangeArrowheads="1"/>
            </p:cNvSpPr>
            <p:nvPr/>
          </p:nvSpPr>
          <p:spPr bwMode="auto">
            <a:xfrm>
              <a:off x="4512" y="1072"/>
              <a:ext cx="72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Read</a:t>
              </a:r>
              <a:r>
                <a:rPr lang="es-MX" altLang="es-CO" sz="1000" b="1" dirty="0">
                  <a:solidFill>
                    <a:schemeClr val="bg1"/>
                  </a:solidFill>
                </a:rPr>
                <a:t> E, P</a:t>
              </a:r>
              <a:endParaRPr lang="it-IT" altLang="es-CO" sz="1000" b="1" dirty="0">
                <a:solidFill>
                  <a:schemeClr val="bg1"/>
                </a:solidFill>
              </a:endParaRPr>
            </a:p>
          </p:txBody>
        </p:sp>
        <p:sp>
          <p:nvSpPr>
            <p:cNvPr id="29" name="Rectangle 11"/>
            <p:cNvSpPr>
              <a:spLocks noChangeArrowheads="1"/>
            </p:cNvSpPr>
            <p:nvPr/>
          </p:nvSpPr>
          <p:spPr bwMode="auto">
            <a:xfrm>
              <a:off x="4511" y="1390"/>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30" name="Rectangle 12"/>
            <p:cNvSpPr>
              <a:spLocks noChangeArrowheads="1"/>
            </p:cNvSpPr>
            <p:nvPr/>
          </p:nvSpPr>
          <p:spPr bwMode="auto">
            <a:xfrm>
              <a:off x="4460" y="1770"/>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31" name="Rectangle 13"/>
            <p:cNvSpPr>
              <a:spLocks noChangeArrowheads="1"/>
            </p:cNvSpPr>
            <p:nvPr/>
          </p:nvSpPr>
          <p:spPr bwMode="auto">
            <a:xfrm>
              <a:off x="4511" y="2114"/>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32" name="Text Box 14"/>
            <p:cNvSpPr txBox="1">
              <a:spLocks noChangeArrowheads="1"/>
            </p:cNvSpPr>
            <p:nvPr/>
          </p:nvSpPr>
          <p:spPr bwMode="auto">
            <a:xfrm>
              <a:off x="4466" y="1435"/>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SE &lt;- SE+E</a:t>
              </a:r>
              <a:endParaRPr lang="it-IT" altLang="es-CO" sz="1000" b="1" dirty="0">
                <a:solidFill>
                  <a:schemeClr val="bg1"/>
                </a:solidFill>
              </a:endParaRPr>
            </a:p>
          </p:txBody>
        </p:sp>
        <p:sp>
          <p:nvSpPr>
            <p:cNvPr id="33" name="Text Box 15"/>
            <p:cNvSpPr txBox="1">
              <a:spLocks noChangeArrowheads="1"/>
            </p:cNvSpPr>
            <p:nvPr/>
          </p:nvSpPr>
          <p:spPr bwMode="auto">
            <a:xfrm>
              <a:off x="4466" y="1798"/>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SP &lt;- SP+P</a:t>
              </a:r>
              <a:endParaRPr lang="it-IT" altLang="es-CO" sz="1000" b="1" dirty="0">
                <a:solidFill>
                  <a:schemeClr val="bg1"/>
                </a:solidFill>
              </a:endParaRPr>
            </a:p>
          </p:txBody>
        </p:sp>
        <p:sp>
          <p:nvSpPr>
            <p:cNvPr id="34" name="Text Box 16"/>
            <p:cNvSpPr txBox="1">
              <a:spLocks noChangeArrowheads="1"/>
            </p:cNvSpPr>
            <p:nvPr/>
          </p:nvSpPr>
          <p:spPr bwMode="auto">
            <a:xfrm>
              <a:off x="4466" y="2160"/>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NE &lt;- NE+1</a:t>
              </a:r>
              <a:endParaRPr lang="it-IT" altLang="es-CO" sz="1000" b="1">
                <a:solidFill>
                  <a:schemeClr val="bg1"/>
                </a:solidFill>
              </a:endParaRPr>
            </a:p>
          </p:txBody>
        </p:sp>
        <p:sp>
          <p:nvSpPr>
            <p:cNvPr id="36" name="Line 18"/>
            <p:cNvSpPr>
              <a:spLocks noChangeShapeType="1"/>
            </p:cNvSpPr>
            <p:nvPr/>
          </p:nvSpPr>
          <p:spPr bwMode="auto">
            <a:xfrm>
              <a:off x="4875" y="1299"/>
              <a:ext cx="0" cy="9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37" name="Line 19"/>
            <p:cNvSpPr>
              <a:spLocks noChangeShapeType="1"/>
            </p:cNvSpPr>
            <p:nvPr/>
          </p:nvSpPr>
          <p:spPr bwMode="auto">
            <a:xfrm>
              <a:off x="4875" y="166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38" name="Line 20"/>
            <p:cNvSpPr>
              <a:spLocks noChangeShapeType="1"/>
            </p:cNvSpPr>
            <p:nvPr/>
          </p:nvSpPr>
          <p:spPr bwMode="auto">
            <a:xfrm>
              <a:off x="4875" y="2024"/>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0" name="Line 22"/>
            <p:cNvSpPr>
              <a:spLocks noChangeShapeType="1"/>
            </p:cNvSpPr>
            <p:nvPr/>
          </p:nvSpPr>
          <p:spPr bwMode="auto">
            <a:xfrm>
              <a:off x="4875" y="2387"/>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2" name="AutoShape 25"/>
            <p:cNvSpPr>
              <a:spLocks noChangeArrowheads="1"/>
            </p:cNvSpPr>
            <p:nvPr/>
          </p:nvSpPr>
          <p:spPr bwMode="auto">
            <a:xfrm>
              <a:off x="4467" y="2478"/>
              <a:ext cx="816" cy="272"/>
            </a:xfrm>
            <a:prstGeom prst="diamond">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43" name="Text Box 26"/>
            <p:cNvSpPr txBox="1">
              <a:spLocks noChangeArrowheads="1"/>
            </p:cNvSpPr>
            <p:nvPr/>
          </p:nvSpPr>
          <p:spPr bwMode="auto">
            <a:xfrm>
              <a:off x="4513" y="2524"/>
              <a:ext cx="7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NE &lt;N</a:t>
              </a:r>
              <a:endParaRPr lang="it-IT" altLang="es-CO" sz="1000" b="1">
                <a:solidFill>
                  <a:schemeClr val="bg1"/>
                </a:solidFill>
              </a:endParaRPr>
            </a:p>
          </p:txBody>
        </p:sp>
        <p:sp>
          <p:nvSpPr>
            <p:cNvPr id="44" name="Line 27"/>
            <p:cNvSpPr>
              <a:spLocks noChangeShapeType="1"/>
            </p:cNvSpPr>
            <p:nvPr/>
          </p:nvSpPr>
          <p:spPr bwMode="auto">
            <a:xfrm flipH="1">
              <a:off x="4286" y="2614"/>
              <a:ext cx="18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5" name="Line 28"/>
            <p:cNvSpPr>
              <a:spLocks noChangeShapeType="1"/>
            </p:cNvSpPr>
            <p:nvPr/>
          </p:nvSpPr>
          <p:spPr bwMode="auto">
            <a:xfrm flipV="1">
              <a:off x="4286" y="1027"/>
              <a:ext cx="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6" name="Line 29"/>
            <p:cNvSpPr>
              <a:spLocks noChangeShapeType="1"/>
            </p:cNvSpPr>
            <p:nvPr/>
          </p:nvSpPr>
          <p:spPr bwMode="auto">
            <a:xfrm>
              <a:off x="4286" y="1027"/>
              <a:ext cx="59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7" name="Line 30"/>
            <p:cNvSpPr>
              <a:spLocks noChangeShapeType="1"/>
            </p:cNvSpPr>
            <p:nvPr/>
          </p:nvSpPr>
          <p:spPr bwMode="auto">
            <a:xfrm>
              <a:off x="4876" y="2750"/>
              <a:ext cx="0" cy="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48" name="Text Box 31"/>
            <p:cNvSpPr txBox="1">
              <a:spLocks noChangeArrowheads="1"/>
            </p:cNvSpPr>
            <p:nvPr/>
          </p:nvSpPr>
          <p:spPr bwMode="auto">
            <a:xfrm>
              <a:off x="4286" y="2433"/>
              <a:ext cx="2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000" b="1">
                  <a:solidFill>
                    <a:schemeClr val="bg1"/>
                  </a:solidFill>
                </a:rPr>
                <a:t>Si</a:t>
              </a:r>
              <a:endParaRPr lang="it-IT" altLang="es-CO" sz="1000" b="1">
                <a:solidFill>
                  <a:schemeClr val="bg1"/>
                </a:solidFill>
              </a:endParaRPr>
            </a:p>
          </p:txBody>
        </p:sp>
        <p:sp>
          <p:nvSpPr>
            <p:cNvPr id="49" name="Text Box 32"/>
            <p:cNvSpPr txBox="1">
              <a:spLocks noChangeArrowheads="1"/>
            </p:cNvSpPr>
            <p:nvPr/>
          </p:nvSpPr>
          <p:spPr bwMode="auto">
            <a:xfrm>
              <a:off x="4876" y="2705"/>
              <a:ext cx="31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000" b="1">
                  <a:solidFill>
                    <a:schemeClr val="bg1"/>
                  </a:solidFill>
                </a:rPr>
                <a:t>No</a:t>
              </a:r>
              <a:endParaRPr lang="it-IT" altLang="es-CO" sz="1000" b="1">
                <a:solidFill>
                  <a:schemeClr val="bg1"/>
                </a:solidFill>
              </a:endParaRPr>
            </a:p>
          </p:txBody>
        </p:sp>
        <p:sp>
          <p:nvSpPr>
            <p:cNvPr id="50" name="Rectangle 33"/>
            <p:cNvSpPr>
              <a:spLocks noChangeArrowheads="1"/>
            </p:cNvSpPr>
            <p:nvPr/>
          </p:nvSpPr>
          <p:spPr bwMode="auto">
            <a:xfrm>
              <a:off x="4513" y="2887"/>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51" name="Rectangle 34"/>
            <p:cNvSpPr>
              <a:spLocks noChangeArrowheads="1"/>
            </p:cNvSpPr>
            <p:nvPr/>
          </p:nvSpPr>
          <p:spPr bwMode="auto">
            <a:xfrm>
              <a:off x="4513" y="3248"/>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52" name="Text Box 35"/>
            <p:cNvSpPr txBox="1">
              <a:spLocks noChangeArrowheads="1"/>
            </p:cNvSpPr>
            <p:nvPr/>
          </p:nvSpPr>
          <p:spPr bwMode="auto">
            <a:xfrm>
              <a:off x="4468" y="2932"/>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ME &lt;- SE/N</a:t>
              </a:r>
              <a:endParaRPr lang="it-IT" altLang="es-CO" sz="1000" b="1">
                <a:solidFill>
                  <a:schemeClr val="bg1"/>
                </a:solidFill>
              </a:endParaRPr>
            </a:p>
          </p:txBody>
        </p:sp>
        <p:sp>
          <p:nvSpPr>
            <p:cNvPr id="53" name="Text Box 36"/>
            <p:cNvSpPr txBox="1">
              <a:spLocks noChangeArrowheads="1"/>
            </p:cNvSpPr>
            <p:nvPr/>
          </p:nvSpPr>
          <p:spPr bwMode="auto">
            <a:xfrm>
              <a:off x="4468" y="3294"/>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MP &lt;- SP/N</a:t>
              </a:r>
              <a:endParaRPr lang="it-IT" altLang="es-CO" sz="1000" b="1">
                <a:solidFill>
                  <a:schemeClr val="bg1"/>
                </a:solidFill>
              </a:endParaRPr>
            </a:p>
          </p:txBody>
        </p:sp>
        <p:sp>
          <p:nvSpPr>
            <p:cNvPr id="54" name="Line 38"/>
            <p:cNvSpPr>
              <a:spLocks noChangeShapeType="1"/>
            </p:cNvSpPr>
            <p:nvPr/>
          </p:nvSpPr>
          <p:spPr bwMode="auto">
            <a:xfrm>
              <a:off x="4877" y="3158"/>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55" name="Line 39"/>
            <p:cNvSpPr>
              <a:spLocks noChangeShapeType="1"/>
            </p:cNvSpPr>
            <p:nvPr/>
          </p:nvSpPr>
          <p:spPr bwMode="auto">
            <a:xfrm>
              <a:off x="4832" y="352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56" name="AutoShape 40"/>
            <p:cNvSpPr>
              <a:spLocks noChangeArrowheads="1"/>
            </p:cNvSpPr>
            <p:nvPr/>
          </p:nvSpPr>
          <p:spPr bwMode="auto">
            <a:xfrm>
              <a:off x="4423" y="3612"/>
              <a:ext cx="817" cy="317"/>
            </a:xfrm>
            <a:prstGeom prst="parallelogram">
              <a:avLst>
                <a:gd name="adj" fmla="val 64432"/>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57" name="Text Box 41"/>
            <p:cNvSpPr txBox="1">
              <a:spLocks noChangeArrowheads="1"/>
            </p:cNvSpPr>
            <p:nvPr/>
          </p:nvSpPr>
          <p:spPr bwMode="auto">
            <a:xfrm>
              <a:off x="4468" y="3612"/>
              <a:ext cx="72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Write</a:t>
              </a:r>
              <a:r>
                <a:rPr lang="es-MX" altLang="es-CO" sz="1000" b="1" dirty="0">
                  <a:solidFill>
                    <a:schemeClr val="bg1"/>
                  </a:solidFill>
                </a:rPr>
                <a:t> ME, MP</a:t>
              </a:r>
              <a:endParaRPr lang="it-IT" altLang="es-CO" sz="1000" b="1" dirty="0">
                <a:solidFill>
                  <a:schemeClr val="bg1"/>
                </a:solidFill>
              </a:endParaRPr>
            </a:p>
          </p:txBody>
        </p:sp>
        <p:sp>
          <p:nvSpPr>
            <p:cNvPr id="58" name="Line 43"/>
            <p:cNvSpPr>
              <a:spLocks noChangeShapeType="1"/>
            </p:cNvSpPr>
            <p:nvPr/>
          </p:nvSpPr>
          <p:spPr bwMode="auto">
            <a:xfrm>
              <a:off x="4830" y="3929"/>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grpSp>
      <p:sp>
        <p:nvSpPr>
          <p:cNvPr id="59" name="AutoShape 24"/>
          <p:cNvSpPr>
            <a:spLocks noChangeArrowheads="1"/>
          </p:cNvSpPr>
          <p:nvPr/>
        </p:nvSpPr>
        <p:spPr bwMode="auto">
          <a:xfrm>
            <a:off x="4421002" y="-4665"/>
            <a:ext cx="719138"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0" name="Rectángulo 59"/>
          <p:cNvSpPr/>
          <p:nvPr/>
        </p:nvSpPr>
        <p:spPr>
          <a:xfrm>
            <a:off x="1756683" y="129254"/>
            <a:ext cx="1803699" cy="369332"/>
          </a:xfrm>
          <a:prstGeom prst="rect">
            <a:avLst/>
          </a:prstGeom>
        </p:spPr>
        <p:txBody>
          <a:bodyPr wrap="none">
            <a:spAutoFit/>
          </a:bodyPr>
          <a:lstStyle/>
          <a:p>
            <a:r>
              <a:rPr lang="es-MX" altLang="es-CO" b="1" dirty="0"/>
              <a:t>Pseudocódigo</a:t>
            </a:r>
            <a:endParaRPr lang="es-CO" dirty="0"/>
          </a:p>
        </p:txBody>
      </p:sp>
      <p:sp>
        <p:nvSpPr>
          <p:cNvPr id="61" name="Rectángulo 60"/>
          <p:cNvSpPr/>
          <p:nvPr/>
        </p:nvSpPr>
        <p:spPr>
          <a:xfrm>
            <a:off x="7723867" y="94626"/>
            <a:ext cx="2241319" cy="369332"/>
          </a:xfrm>
          <a:prstGeom prst="rect">
            <a:avLst/>
          </a:prstGeom>
        </p:spPr>
        <p:txBody>
          <a:bodyPr wrap="none">
            <a:spAutoFit/>
          </a:bodyPr>
          <a:lstStyle/>
          <a:p>
            <a:r>
              <a:rPr lang="es-MX" altLang="es-CO" b="1" dirty="0"/>
              <a:t>Diagrama de Flujo</a:t>
            </a:r>
            <a:endParaRPr lang="es-CO" dirty="0"/>
          </a:p>
        </p:txBody>
      </p:sp>
      <p:grpSp>
        <p:nvGrpSpPr>
          <p:cNvPr id="62" name="Group 67"/>
          <p:cNvGrpSpPr>
            <a:grpSpLocks/>
          </p:cNvGrpSpPr>
          <p:nvPr/>
        </p:nvGrpSpPr>
        <p:grpSpPr bwMode="auto">
          <a:xfrm>
            <a:off x="5839214" y="319552"/>
            <a:ext cx="1573151" cy="2185030"/>
            <a:chOff x="4059" y="1479"/>
            <a:chExt cx="817" cy="2223"/>
          </a:xfrm>
        </p:grpSpPr>
        <p:sp>
          <p:nvSpPr>
            <p:cNvPr id="63" name="AutoShape 48"/>
            <p:cNvSpPr>
              <a:spLocks noChangeArrowheads="1"/>
            </p:cNvSpPr>
            <p:nvPr/>
          </p:nvSpPr>
          <p:spPr bwMode="auto">
            <a:xfrm>
              <a:off x="4104" y="1479"/>
              <a:ext cx="726" cy="272"/>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64" name="Text Box 49"/>
            <p:cNvSpPr txBox="1">
              <a:spLocks noChangeArrowheads="1"/>
            </p:cNvSpPr>
            <p:nvPr/>
          </p:nvSpPr>
          <p:spPr bwMode="auto">
            <a:xfrm>
              <a:off x="4104" y="1525"/>
              <a:ext cx="72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Begin</a:t>
              </a:r>
              <a:endParaRPr lang="it-IT" altLang="es-CO" sz="1000" b="1" dirty="0">
                <a:solidFill>
                  <a:schemeClr val="bg1"/>
                </a:solidFill>
              </a:endParaRPr>
            </a:p>
          </p:txBody>
        </p:sp>
        <p:sp>
          <p:nvSpPr>
            <p:cNvPr id="65" name="AutoShape 50"/>
            <p:cNvSpPr>
              <a:spLocks noChangeArrowheads="1"/>
            </p:cNvSpPr>
            <p:nvPr/>
          </p:nvSpPr>
          <p:spPr bwMode="auto">
            <a:xfrm>
              <a:off x="4059" y="1933"/>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66" name="Text Box 51"/>
            <p:cNvSpPr txBox="1">
              <a:spLocks noChangeArrowheads="1"/>
            </p:cNvSpPr>
            <p:nvPr/>
          </p:nvSpPr>
          <p:spPr bwMode="auto">
            <a:xfrm>
              <a:off x="4104" y="1933"/>
              <a:ext cx="72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Read</a:t>
              </a:r>
              <a:r>
                <a:rPr lang="es-MX" altLang="es-CO" sz="1000" b="1" dirty="0">
                  <a:solidFill>
                    <a:schemeClr val="bg1"/>
                  </a:solidFill>
                </a:rPr>
                <a:t> N</a:t>
              </a:r>
              <a:endParaRPr lang="it-IT" altLang="es-CO" sz="1000" b="1" dirty="0">
                <a:solidFill>
                  <a:schemeClr val="bg1"/>
                </a:solidFill>
              </a:endParaRPr>
            </a:p>
          </p:txBody>
        </p:sp>
        <p:sp>
          <p:nvSpPr>
            <p:cNvPr id="67" name="Rectangle 52"/>
            <p:cNvSpPr>
              <a:spLocks noChangeArrowheads="1"/>
            </p:cNvSpPr>
            <p:nvPr/>
          </p:nvSpPr>
          <p:spPr bwMode="auto">
            <a:xfrm>
              <a:off x="4104" y="2341"/>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68" name="Rectangle 53"/>
            <p:cNvSpPr>
              <a:spLocks noChangeArrowheads="1"/>
            </p:cNvSpPr>
            <p:nvPr/>
          </p:nvSpPr>
          <p:spPr bwMode="auto">
            <a:xfrm>
              <a:off x="4104" y="2795"/>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69" name="Rectangle 54"/>
            <p:cNvSpPr>
              <a:spLocks noChangeArrowheads="1"/>
            </p:cNvSpPr>
            <p:nvPr/>
          </p:nvSpPr>
          <p:spPr bwMode="auto">
            <a:xfrm>
              <a:off x="4104" y="3248"/>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70" name="Text Box 56"/>
            <p:cNvSpPr txBox="1">
              <a:spLocks noChangeArrowheads="1"/>
            </p:cNvSpPr>
            <p:nvPr/>
          </p:nvSpPr>
          <p:spPr bwMode="auto">
            <a:xfrm>
              <a:off x="4059" y="2386"/>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NE &lt;- 0</a:t>
              </a:r>
              <a:endParaRPr lang="it-IT" altLang="es-CO" sz="1000" b="1">
                <a:solidFill>
                  <a:schemeClr val="bg1"/>
                </a:solidFill>
              </a:endParaRPr>
            </a:p>
          </p:txBody>
        </p:sp>
        <p:sp>
          <p:nvSpPr>
            <p:cNvPr id="71" name="Text Box 57"/>
            <p:cNvSpPr txBox="1">
              <a:spLocks noChangeArrowheads="1"/>
            </p:cNvSpPr>
            <p:nvPr/>
          </p:nvSpPr>
          <p:spPr bwMode="auto">
            <a:xfrm>
              <a:off x="4059" y="2840"/>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SE &lt;- 0</a:t>
              </a:r>
              <a:endParaRPr lang="it-IT" altLang="es-CO" sz="1000" b="1">
                <a:solidFill>
                  <a:schemeClr val="bg1"/>
                </a:solidFill>
              </a:endParaRPr>
            </a:p>
          </p:txBody>
        </p:sp>
        <p:sp>
          <p:nvSpPr>
            <p:cNvPr id="72" name="Text Box 58"/>
            <p:cNvSpPr txBox="1">
              <a:spLocks noChangeArrowheads="1"/>
            </p:cNvSpPr>
            <p:nvPr/>
          </p:nvSpPr>
          <p:spPr bwMode="auto">
            <a:xfrm>
              <a:off x="4059" y="3294"/>
              <a:ext cx="7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SP &lt;- 0</a:t>
              </a:r>
              <a:endParaRPr lang="it-IT" altLang="es-CO" sz="1000" b="1">
                <a:solidFill>
                  <a:schemeClr val="bg1"/>
                </a:solidFill>
              </a:endParaRPr>
            </a:p>
          </p:txBody>
        </p:sp>
        <p:sp>
          <p:nvSpPr>
            <p:cNvPr id="73" name="Line 59"/>
            <p:cNvSpPr>
              <a:spLocks noChangeShapeType="1"/>
            </p:cNvSpPr>
            <p:nvPr/>
          </p:nvSpPr>
          <p:spPr bwMode="auto">
            <a:xfrm>
              <a:off x="4467" y="1751"/>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74" name="Line 60"/>
            <p:cNvSpPr>
              <a:spLocks noChangeShapeType="1"/>
            </p:cNvSpPr>
            <p:nvPr/>
          </p:nvSpPr>
          <p:spPr bwMode="auto">
            <a:xfrm>
              <a:off x="4467" y="2160"/>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75" name="Line 61"/>
            <p:cNvSpPr>
              <a:spLocks noChangeShapeType="1"/>
            </p:cNvSpPr>
            <p:nvPr/>
          </p:nvSpPr>
          <p:spPr bwMode="auto">
            <a:xfrm>
              <a:off x="4467" y="2613"/>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76" name="Line 62"/>
            <p:cNvSpPr>
              <a:spLocks noChangeShapeType="1"/>
            </p:cNvSpPr>
            <p:nvPr/>
          </p:nvSpPr>
          <p:spPr bwMode="auto">
            <a:xfrm>
              <a:off x="4467" y="3067"/>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77" name="Line 64"/>
            <p:cNvSpPr>
              <a:spLocks noChangeShapeType="1"/>
            </p:cNvSpPr>
            <p:nvPr/>
          </p:nvSpPr>
          <p:spPr bwMode="auto">
            <a:xfrm>
              <a:off x="4467" y="3520"/>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grpSp>
      <p:grpSp>
        <p:nvGrpSpPr>
          <p:cNvPr id="78" name="Group 44"/>
          <p:cNvGrpSpPr>
            <a:grpSpLocks/>
          </p:cNvGrpSpPr>
          <p:nvPr/>
        </p:nvGrpSpPr>
        <p:grpSpPr bwMode="auto">
          <a:xfrm>
            <a:off x="5503883" y="2463168"/>
            <a:ext cx="2235200" cy="4075280"/>
            <a:chOff x="4286" y="520"/>
            <a:chExt cx="1408" cy="3553"/>
          </a:xfrm>
        </p:grpSpPr>
        <p:sp>
          <p:nvSpPr>
            <p:cNvPr id="79" name="AutoShape 7"/>
            <p:cNvSpPr>
              <a:spLocks noChangeArrowheads="1"/>
            </p:cNvSpPr>
            <p:nvPr/>
          </p:nvSpPr>
          <p:spPr bwMode="auto">
            <a:xfrm>
              <a:off x="4638" y="3863"/>
              <a:ext cx="726" cy="210"/>
            </a:xfrm>
            <a:prstGeom prst="roundRect">
              <a:avLst>
                <a:gd name="adj" fmla="val 16667"/>
              </a:avLst>
            </a:prstGeom>
            <a:solidFill>
              <a:srgbClr val="F3E2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0" name="Text Box 8"/>
            <p:cNvSpPr txBox="1">
              <a:spLocks noChangeArrowheads="1"/>
            </p:cNvSpPr>
            <p:nvPr/>
          </p:nvSpPr>
          <p:spPr bwMode="auto">
            <a:xfrm>
              <a:off x="4623" y="3842"/>
              <a:ext cx="7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Fin</a:t>
              </a:r>
              <a:endParaRPr lang="it-IT" altLang="es-CO" sz="1000" b="1">
                <a:solidFill>
                  <a:schemeClr val="bg1"/>
                </a:solidFill>
              </a:endParaRPr>
            </a:p>
          </p:txBody>
        </p:sp>
        <p:sp>
          <p:nvSpPr>
            <p:cNvPr id="81" name="AutoShape 9"/>
            <p:cNvSpPr>
              <a:spLocks noChangeArrowheads="1"/>
            </p:cNvSpPr>
            <p:nvPr/>
          </p:nvSpPr>
          <p:spPr bwMode="auto">
            <a:xfrm>
              <a:off x="4556" y="982"/>
              <a:ext cx="817" cy="227"/>
            </a:xfrm>
            <a:prstGeom prst="parallelogram">
              <a:avLst>
                <a:gd name="adj" fmla="val 89978"/>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2" name="Text Box 10"/>
            <p:cNvSpPr txBox="1">
              <a:spLocks noChangeArrowheads="1"/>
            </p:cNvSpPr>
            <p:nvPr/>
          </p:nvSpPr>
          <p:spPr bwMode="auto">
            <a:xfrm>
              <a:off x="4623" y="1005"/>
              <a:ext cx="72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Read</a:t>
              </a:r>
              <a:r>
                <a:rPr lang="es-MX" altLang="es-CO" sz="1000" b="1" dirty="0">
                  <a:solidFill>
                    <a:schemeClr val="bg1"/>
                  </a:solidFill>
                </a:rPr>
                <a:t> E, P</a:t>
              </a:r>
              <a:endParaRPr lang="it-IT" altLang="es-CO" sz="1000" b="1" dirty="0">
                <a:solidFill>
                  <a:schemeClr val="bg1"/>
                </a:solidFill>
              </a:endParaRPr>
            </a:p>
          </p:txBody>
        </p:sp>
        <p:sp>
          <p:nvSpPr>
            <p:cNvPr id="83" name="Rectangle 11"/>
            <p:cNvSpPr>
              <a:spLocks noChangeArrowheads="1"/>
            </p:cNvSpPr>
            <p:nvPr/>
          </p:nvSpPr>
          <p:spPr bwMode="auto">
            <a:xfrm>
              <a:off x="4639" y="1329"/>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4" name="Rectangle 12"/>
            <p:cNvSpPr>
              <a:spLocks noChangeArrowheads="1"/>
            </p:cNvSpPr>
            <p:nvPr/>
          </p:nvSpPr>
          <p:spPr bwMode="auto">
            <a:xfrm>
              <a:off x="4637" y="1720"/>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5" name="Rectangle 13"/>
            <p:cNvSpPr>
              <a:spLocks noChangeArrowheads="1"/>
            </p:cNvSpPr>
            <p:nvPr/>
          </p:nvSpPr>
          <p:spPr bwMode="auto">
            <a:xfrm>
              <a:off x="4642" y="2096"/>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86" name="Text Box 14"/>
            <p:cNvSpPr txBox="1">
              <a:spLocks noChangeArrowheads="1"/>
            </p:cNvSpPr>
            <p:nvPr/>
          </p:nvSpPr>
          <p:spPr bwMode="auto">
            <a:xfrm>
              <a:off x="4606" y="1354"/>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SE &lt;- SE+E</a:t>
              </a:r>
              <a:endParaRPr lang="it-IT" altLang="es-CO" sz="1000" b="1" dirty="0">
                <a:solidFill>
                  <a:schemeClr val="bg1"/>
                </a:solidFill>
              </a:endParaRPr>
            </a:p>
          </p:txBody>
        </p:sp>
        <p:sp>
          <p:nvSpPr>
            <p:cNvPr id="87" name="Text Box 15"/>
            <p:cNvSpPr txBox="1">
              <a:spLocks noChangeArrowheads="1"/>
            </p:cNvSpPr>
            <p:nvPr/>
          </p:nvSpPr>
          <p:spPr bwMode="auto">
            <a:xfrm>
              <a:off x="4595" y="1727"/>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SP &lt;- SP+P</a:t>
              </a:r>
              <a:endParaRPr lang="it-IT" altLang="es-CO" sz="1000" b="1" dirty="0">
                <a:solidFill>
                  <a:schemeClr val="bg1"/>
                </a:solidFill>
              </a:endParaRPr>
            </a:p>
          </p:txBody>
        </p:sp>
        <p:sp>
          <p:nvSpPr>
            <p:cNvPr id="88" name="Text Box 16"/>
            <p:cNvSpPr txBox="1">
              <a:spLocks noChangeArrowheads="1"/>
            </p:cNvSpPr>
            <p:nvPr/>
          </p:nvSpPr>
          <p:spPr bwMode="auto">
            <a:xfrm>
              <a:off x="4617" y="2121"/>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NE &lt;- NE+1</a:t>
              </a:r>
              <a:endParaRPr lang="it-IT" altLang="es-CO" sz="1000" b="1" dirty="0">
                <a:solidFill>
                  <a:schemeClr val="bg1"/>
                </a:solidFill>
              </a:endParaRPr>
            </a:p>
          </p:txBody>
        </p:sp>
        <p:sp>
          <p:nvSpPr>
            <p:cNvPr id="89" name="Line 18"/>
            <p:cNvSpPr>
              <a:spLocks noChangeShapeType="1"/>
            </p:cNvSpPr>
            <p:nvPr/>
          </p:nvSpPr>
          <p:spPr bwMode="auto">
            <a:xfrm>
              <a:off x="4980" y="1194"/>
              <a:ext cx="1" cy="13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0" name="Line 19"/>
            <p:cNvSpPr>
              <a:spLocks noChangeShapeType="1"/>
            </p:cNvSpPr>
            <p:nvPr/>
          </p:nvSpPr>
          <p:spPr bwMode="auto">
            <a:xfrm>
              <a:off x="4986" y="1612"/>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1" name="Line 20"/>
            <p:cNvSpPr>
              <a:spLocks noChangeShapeType="1"/>
            </p:cNvSpPr>
            <p:nvPr/>
          </p:nvSpPr>
          <p:spPr bwMode="auto">
            <a:xfrm>
              <a:off x="4989" y="2007"/>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2" name="Line 22"/>
            <p:cNvSpPr>
              <a:spLocks noChangeShapeType="1"/>
            </p:cNvSpPr>
            <p:nvPr/>
          </p:nvSpPr>
          <p:spPr bwMode="auto">
            <a:xfrm>
              <a:off x="4979" y="2381"/>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3" name="AutoShape 25"/>
            <p:cNvSpPr>
              <a:spLocks noChangeArrowheads="1"/>
            </p:cNvSpPr>
            <p:nvPr/>
          </p:nvSpPr>
          <p:spPr bwMode="auto">
            <a:xfrm>
              <a:off x="4577" y="586"/>
              <a:ext cx="816" cy="272"/>
            </a:xfrm>
            <a:prstGeom prst="diamond">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94" name="Text Box 26"/>
            <p:cNvSpPr txBox="1">
              <a:spLocks noChangeArrowheads="1"/>
            </p:cNvSpPr>
            <p:nvPr/>
          </p:nvSpPr>
          <p:spPr bwMode="auto">
            <a:xfrm>
              <a:off x="4623" y="625"/>
              <a:ext cx="7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a:solidFill>
                    <a:schemeClr val="bg1"/>
                  </a:solidFill>
                </a:rPr>
                <a:t>NE &lt;N</a:t>
              </a:r>
              <a:endParaRPr lang="it-IT" altLang="es-CO" sz="1000" b="1">
                <a:solidFill>
                  <a:schemeClr val="bg1"/>
                </a:solidFill>
              </a:endParaRPr>
            </a:p>
          </p:txBody>
        </p:sp>
        <p:sp>
          <p:nvSpPr>
            <p:cNvPr id="95" name="Line 27"/>
            <p:cNvSpPr>
              <a:spLocks noChangeShapeType="1"/>
            </p:cNvSpPr>
            <p:nvPr/>
          </p:nvSpPr>
          <p:spPr bwMode="auto">
            <a:xfrm flipH="1" flipV="1">
              <a:off x="4985" y="2531"/>
              <a:ext cx="686" cy="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6" name="Line 28"/>
            <p:cNvSpPr>
              <a:spLocks noChangeShapeType="1"/>
            </p:cNvSpPr>
            <p:nvPr/>
          </p:nvSpPr>
          <p:spPr bwMode="auto">
            <a:xfrm flipH="1" flipV="1">
              <a:off x="4286" y="737"/>
              <a:ext cx="14" cy="1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7" name="Line 29"/>
            <p:cNvSpPr>
              <a:spLocks noChangeShapeType="1"/>
            </p:cNvSpPr>
            <p:nvPr/>
          </p:nvSpPr>
          <p:spPr bwMode="auto">
            <a:xfrm flipV="1">
              <a:off x="4286" y="726"/>
              <a:ext cx="280" cy="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8" name="Line 30"/>
            <p:cNvSpPr>
              <a:spLocks noChangeShapeType="1"/>
            </p:cNvSpPr>
            <p:nvPr/>
          </p:nvSpPr>
          <p:spPr bwMode="auto">
            <a:xfrm flipH="1">
              <a:off x="4992" y="2528"/>
              <a:ext cx="0" cy="1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99" name="Text Box 31"/>
            <p:cNvSpPr txBox="1">
              <a:spLocks noChangeArrowheads="1"/>
            </p:cNvSpPr>
            <p:nvPr/>
          </p:nvSpPr>
          <p:spPr bwMode="auto">
            <a:xfrm>
              <a:off x="4957" y="824"/>
              <a:ext cx="2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000" b="1" dirty="0">
                  <a:solidFill>
                    <a:schemeClr val="bg1"/>
                  </a:solidFill>
                </a:rPr>
                <a:t>Si</a:t>
              </a:r>
              <a:endParaRPr lang="it-IT" altLang="es-CO" sz="1000" b="1" dirty="0">
                <a:solidFill>
                  <a:schemeClr val="bg1"/>
                </a:solidFill>
              </a:endParaRPr>
            </a:p>
          </p:txBody>
        </p:sp>
        <p:sp>
          <p:nvSpPr>
            <p:cNvPr id="100" name="Text Box 32"/>
            <p:cNvSpPr txBox="1">
              <a:spLocks noChangeArrowheads="1"/>
            </p:cNvSpPr>
            <p:nvPr/>
          </p:nvSpPr>
          <p:spPr bwMode="auto">
            <a:xfrm>
              <a:off x="5377" y="520"/>
              <a:ext cx="31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000" b="1" dirty="0">
                  <a:solidFill>
                    <a:schemeClr val="bg1"/>
                  </a:solidFill>
                </a:rPr>
                <a:t>No</a:t>
              </a:r>
              <a:endParaRPr lang="it-IT" altLang="es-CO" sz="1000" b="1" dirty="0">
                <a:solidFill>
                  <a:schemeClr val="bg1"/>
                </a:solidFill>
              </a:endParaRPr>
            </a:p>
          </p:txBody>
        </p:sp>
        <p:sp>
          <p:nvSpPr>
            <p:cNvPr id="101" name="Rectangle 33"/>
            <p:cNvSpPr>
              <a:spLocks noChangeArrowheads="1"/>
            </p:cNvSpPr>
            <p:nvPr/>
          </p:nvSpPr>
          <p:spPr bwMode="auto">
            <a:xfrm>
              <a:off x="4666" y="2677"/>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02" name="Rectangle 34"/>
            <p:cNvSpPr>
              <a:spLocks noChangeArrowheads="1"/>
            </p:cNvSpPr>
            <p:nvPr/>
          </p:nvSpPr>
          <p:spPr bwMode="auto">
            <a:xfrm>
              <a:off x="4686" y="3042"/>
              <a:ext cx="680" cy="27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03" name="Text Box 35"/>
            <p:cNvSpPr txBox="1">
              <a:spLocks noChangeArrowheads="1"/>
            </p:cNvSpPr>
            <p:nvPr/>
          </p:nvSpPr>
          <p:spPr bwMode="auto">
            <a:xfrm>
              <a:off x="4605" y="2676"/>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ME &lt;- SE/N</a:t>
              </a:r>
              <a:endParaRPr lang="it-IT" altLang="es-CO" sz="1000" b="1" dirty="0">
                <a:solidFill>
                  <a:schemeClr val="bg1"/>
                </a:solidFill>
              </a:endParaRPr>
            </a:p>
          </p:txBody>
        </p:sp>
        <p:sp>
          <p:nvSpPr>
            <p:cNvPr id="104" name="Text Box 36"/>
            <p:cNvSpPr txBox="1">
              <a:spLocks noChangeArrowheads="1"/>
            </p:cNvSpPr>
            <p:nvPr/>
          </p:nvSpPr>
          <p:spPr bwMode="auto">
            <a:xfrm>
              <a:off x="4616" y="3061"/>
              <a:ext cx="7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a:solidFill>
                    <a:schemeClr val="bg1"/>
                  </a:solidFill>
                </a:rPr>
                <a:t>MP &lt;- SP/N</a:t>
              </a:r>
              <a:endParaRPr lang="it-IT" altLang="es-CO" sz="1000" b="1" dirty="0">
                <a:solidFill>
                  <a:schemeClr val="bg1"/>
                </a:solidFill>
              </a:endParaRPr>
            </a:p>
          </p:txBody>
        </p:sp>
        <p:sp>
          <p:nvSpPr>
            <p:cNvPr id="105" name="Line 38"/>
            <p:cNvSpPr>
              <a:spLocks noChangeShapeType="1"/>
            </p:cNvSpPr>
            <p:nvPr/>
          </p:nvSpPr>
          <p:spPr bwMode="auto">
            <a:xfrm>
              <a:off x="4981" y="2953"/>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06" name="Line 39"/>
            <p:cNvSpPr>
              <a:spLocks noChangeShapeType="1"/>
            </p:cNvSpPr>
            <p:nvPr/>
          </p:nvSpPr>
          <p:spPr bwMode="auto">
            <a:xfrm>
              <a:off x="4974" y="3287"/>
              <a:ext cx="5" cy="13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07" name="AutoShape 40"/>
            <p:cNvSpPr>
              <a:spLocks noChangeArrowheads="1"/>
            </p:cNvSpPr>
            <p:nvPr/>
          </p:nvSpPr>
          <p:spPr bwMode="auto">
            <a:xfrm>
              <a:off x="4556" y="3440"/>
              <a:ext cx="817" cy="317"/>
            </a:xfrm>
            <a:prstGeom prst="parallelogram">
              <a:avLst>
                <a:gd name="adj" fmla="val 64432"/>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sz="1000">
                <a:solidFill>
                  <a:schemeClr val="bg1"/>
                </a:solidFill>
              </a:endParaRPr>
            </a:p>
          </p:txBody>
        </p:sp>
        <p:sp>
          <p:nvSpPr>
            <p:cNvPr id="108" name="Text Box 41"/>
            <p:cNvSpPr txBox="1">
              <a:spLocks noChangeArrowheads="1"/>
            </p:cNvSpPr>
            <p:nvPr/>
          </p:nvSpPr>
          <p:spPr bwMode="auto">
            <a:xfrm>
              <a:off x="4638" y="3433"/>
              <a:ext cx="72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000" b="1" dirty="0" err="1">
                  <a:solidFill>
                    <a:schemeClr val="bg1"/>
                  </a:solidFill>
                </a:rPr>
                <a:t>Write</a:t>
              </a:r>
              <a:r>
                <a:rPr lang="es-MX" altLang="es-CO" sz="1000" b="1" dirty="0">
                  <a:solidFill>
                    <a:schemeClr val="bg1"/>
                  </a:solidFill>
                </a:rPr>
                <a:t> ME, MP</a:t>
              </a:r>
              <a:endParaRPr lang="it-IT" altLang="es-CO" sz="1000" b="1" dirty="0">
                <a:solidFill>
                  <a:schemeClr val="bg1"/>
                </a:solidFill>
              </a:endParaRPr>
            </a:p>
          </p:txBody>
        </p:sp>
        <p:sp>
          <p:nvSpPr>
            <p:cNvPr id="109" name="Line 43"/>
            <p:cNvSpPr>
              <a:spLocks noChangeShapeType="1"/>
            </p:cNvSpPr>
            <p:nvPr/>
          </p:nvSpPr>
          <p:spPr bwMode="auto">
            <a:xfrm>
              <a:off x="4965" y="3772"/>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grpSp>
      <p:sp>
        <p:nvSpPr>
          <p:cNvPr id="110" name="Line 30"/>
          <p:cNvSpPr>
            <a:spLocks noChangeShapeType="1"/>
          </p:cNvSpPr>
          <p:nvPr/>
        </p:nvSpPr>
        <p:spPr bwMode="auto">
          <a:xfrm>
            <a:off x="6613546" y="2822177"/>
            <a:ext cx="0" cy="15713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43" name="Line 29"/>
          <p:cNvSpPr>
            <a:spLocks noChangeShapeType="1"/>
          </p:cNvSpPr>
          <p:nvPr/>
        </p:nvSpPr>
        <p:spPr bwMode="auto">
          <a:xfrm flipV="1">
            <a:off x="7320510" y="2677973"/>
            <a:ext cx="444500" cy="229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44" name="Line 28"/>
          <p:cNvSpPr>
            <a:spLocks noChangeShapeType="1"/>
          </p:cNvSpPr>
          <p:nvPr/>
        </p:nvSpPr>
        <p:spPr bwMode="auto">
          <a:xfrm flipV="1">
            <a:off x="7736651" y="2697996"/>
            <a:ext cx="3733" cy="20683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sp>
        <p:nvSpPr>
          <p:cNvPr id="177" name="Line 27"/>
          <p:cNvSpPr>
            <a:spLocks noChangeShapeType="1"/>
          </p:cNvSpPr>
          <p:nvPr/>
        </p:nvSpPr>
        <p:spPr bwMode="auto">
          <a:xfrm flipH="1">
            <a:off x="5511728" y="4696421"/>
            <a:ext cx="1093869" cy="91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000">
              <a:solidFill>
                <a:schemeClr val="bg1"/>
              </a:solidFill>
            </a:endParaRPr>
          </a:p>
        </p:txBody>
      </p:sp>
      <p:pic>
        <p:nvPicPr>
          <p:cNvPr id="3" name="Imagen 2">
            <a:extLst>
              <a:ext uri="{FF2B5EF4-FFF2-40B4-BE49-F238E27FC236}">
                <a16:creationId xmlns:a16="http://schemas.microsoft.com/office/drawing/2014/main" id="{693641BE-19B9-457E-98EB-0EC6EDC61AF2}"/>
              </a:ext>
            </a:extLst>
          </p:cNvPr>
          <p:cNvPicPr>
            <a:picLocks noChangeAspect="1"/>
          </p:cNvPicPr>
          <p:nvPr/>
        </p:nvPicPr>
        <p:blipFill>
          <a:blip r:embed="rId2"/>
          <a:stretch>
            <a:fillRect/>
          </a:stretch>
        </p:blipFill>
        <p:spPr>
          <a:xfrm>
            <a:off x="1212108" y="498586"/>
            <a:ext cx="3725831" cy="4070471"/>
          </a:xfrm>
          <a:prstGeom prst="rect">
            <a:avLst/>
          </a:prstGeom>
        </p:spPr>
      </p:pic>
    </p:spTree>
    <p:extLst>
      <p:ext uri="{BB962C8B-B14F-4D97-AF65-F5344CB8AC3E}">
        <p14:creationId xmlns:p14="http://schemas.microsoft.com/office/powerpoint/2010/main" val="343375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92313" y="260350"/>
            <a:ext cx="8280400" cy="1079500"/>
          </a:xfrm>
        </p:spPr>
        <p:txBody>
          <a:bodyPr/>
          <a:lstStyle/>
          <a:p>
            <a:pPr eaLnBrk="1" hangingPunct="1"/>
            <a:r>
              <a:rPr lang="es-MX" altLang="es-CO" sz="3200"/>
              <a:t>Concepto de algoritmo (II)</a:t>
            </a:r>
            <a:r>
              <a:rPr lang="es-MX" altLang="es-CO"/>
              <a:t> </a:t>
            </a:r>
            <a:endParaRPr lang="it-IT" altLang="es-CO"/>
          </a:p>
        </p:txBody>
      </p:sp>
      <p:sp>
        <p:nvSpPr>
          <p:cNvPr id="5123"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grpSp>
        <p:nvGrpSpPr>
          <p:cNvPr id="5124" name="Group 31"/>
          <p:cNvGrpSpPr>
            <a:grpSpLocks/>
          </p:cNvGrpSpPr>
          <p:nvPr/>
        </p:nvGrpSpPr>
        <p:grpSpPr bwMode="auto">
          <a:xfrm>
            <a:off x="1774826" y="2133600"/>
            <a:ext cx="8640763" cy="4103688"/>
            <a:chOff x="158" y="1344"/>
            <a:chExt cx="5443" cy="2585"/>
          </a:xfrm>
        </p:grpSpPr>
        <p:sp>
          <p:nvSpPr>
            <p:cNvPr id="5125" name="Text Box 5"/>
            <p:cNvSpPr txBox="1">
              <a:spLocks noChangeArrowheads="1"/>
            </p:cNvSpPr>
            <p:nvPr/>
          </p:nvSpPr>
          <p:spPr bwMode="auto">
            <a:xfrm>
              <a:off x="158" y="2976"/>
              <a:ext cx="52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altLang="es-CO"/>
            </a:p>
          </p:txBody>
        </p:sp>
        <p:sp>
          <p:nvSpPr>
            <p:cNvPr id="46086" name="Rectangle 6"/>
            <p:cNvSpPr>
              <a:spLocks noChangeArrowheads="1"/>
            </p:cNvSpPr>
            <p:nvPr/>
          </p:nvSpPr>
          <p:spPr bwMode="auto">
            <a:xfrm>
              <a:off x="2245" y="1344"/>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87" name="Rectangle 7"/>
            <p:cNvSpPr>
              <a:spLocks noChangeArrowheads="1"/>
            </p:cNvSpPr>
            <p:nvPr/>
          </p:nvSpPr>
          <p:spPr bwMode="auto">
            <a:xfrm>
              <a:off x="249" y="2387"/>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88" name="Rectangle 8"/>
            <p:cNvSpPr>
              <a:spLocks noChangeArrowheads="1"/>
            </p:cNvSpPr>
            <p:nvPr/>
          </p:nvSpPr>
          <p:spPr bwMode="auto">
            <a:xfrm>
              <a:off x="1565" y="2387"/>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89" name="Rectangle 9"/>
            <p:cNvSpPr>
              <a:spLocks noChangeArrowheads="1"/>
            </p:cNvSpPr>
            <p:nvPr/>
          </p:nvSpPr>
          <p:spPr bwMode="auto">
            <a:xfrm>
              <a:off x="3288" y="2387"/>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90" name="Rectangle 10"/>
            <p:cNvSpPr>
              <a:spLocks noChangeArrowheads="1"/>
            </p:cNvSpPr>
            <p:nvPr/>
          </p:nvSpPr>
          <p:spPr bwMode="auto">
            <a:xfrm>
              <a:off x="4558" y="2387"/>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91" name="Rectangle 11"/>
            <p:cNvSpPr>
              <a:spLocks noChangeArrowheads="1"/>
            </p:cNvSpPr>
            <p:nvPr/>
          </p:nvSpPr>
          <p:spPr bwMode="auto">
            <a:xfrm>
              <a:off x="884" y="3430"/>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6092" name="Rectangle 12"/>
            <p:cNvSpPr>
              <a:spLocks noChangeArrowheads="1"/>
            </p:cNvSpPr>
            <p:nvPr/>
          </p:nvSpPr>
          <p:spPr bwMode="auto">
            <a:xfrm>
              <a:off x="2245" y="3430"/>
              <a:ext cx="1043" cy="499"/>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133" name="Line 13"/>
            <p:cNvSpPr>
              <a:spLocks noChangeShapeType="1"/>
            </p:cNvSpPr>
            <p:nvPr/>
          </p:nvSpPr>
          <p:spPr bwMode="auto">
            <a:xfrm>
              <a:off x="748" y="2115"/>
              <a:ext cx="42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4" name="Line 14"/>
            <p:cNvSpPr>
              <a:spLocks noChangeShapeType="1"/>
            </p:cNvSpPr>
            <p:nvPr/>
          </p:nvSpPr>
          <p:spPr bwMode="auto">
            <a:xfrm>
              <a:off x="748" y="2115"/>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5" name="Line 15"/>
            <p:cNvSpPr>
              <a:spLocks noChangeShapeType="1"/>
            </p:cNvSpPr>
            <p:nvPr/>
          </p:nvSpPr>
          <p:spPr bwMode="auto">
            <a:xfrm>
              <a:off x="2109" y="2115"/>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6" name="Line 16"/>
            <p:cNvSpPr>
              <a:spLocks noChangeShapeType="1"/>
            </p:cNvSpPr>
            <p:nvPr/>
          </p:nvSpPr>
          <p:spPr bwMode="auto">
            <a:xfrm>
              <a:off x="3787" y="2115"/>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7" name="Line 17"/>
            <p:cNvSpPr>
              <a:spLocks noChangeShapeType="1"/>
            </p:cNvSpPr>
            <p:nvPr/>
          </p:nvSpPr>
          <p:spPr bwMode="auto">
            <a:xfrm>
              <a:off x="5012" y="2115"/>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8" name="Line 18"/>
            <p:cNvSpPr>
              <a:spLocks noChangeShapeType="1"/>
            </p:cNvSpPr>
            <p:nvPr/>
          </p:nvSpPr>
          <p:spPr bwMode="auto">
            <a:xfrm>
              <a:off x="2744" y="1842"/>
              <a:ext cx="0" cy="27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39" name="Line 19"/>
            <p:cNvSpPr>
              <a:spLocks noChangeShapeType="1"/>
            </p:cNvSpPr>
            <p:nvPr/>
          </p:nvSpPr>
          <p:spPr bwMode="auto">
            <a:xfrm>
              <a:off x="1338" y="3158"/>
              <a:ext cx="154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40" name="Line 20"/>
            <p:cNvSpPr>
              <a:spLocks noChangeShapeType="1"/>
            </p:cNvSpPr>
            <p:nvPr/>
          </p:nvSpPr>
          <p:spPr bwMode="auto">
            <a:xfrm>
              <a:off x="1338" y="3158"/>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41" name="Line 21"/>
            <p:cNvSpPr>
              <a:spLocks noChangeShapeType="1"/>
            </p:cNvSpPr>
            <p:nvPr/>
          </p:nvSpPr>
          <p:spPr bwMode="auto">
            <a:xfrm>
              <a:off x="2880" y="3158"/>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42" name="Line 22"/>
            <p:cNvSpPr>
              <a:spLocks noChangeShapeType="1"/>
            </p:cNvSpPr>
            <p:nvPr/>
          </p:nvSpPr>
          <p:spPr bwMode="auto">
            <a:xfrm>
              <a:off x="2109" y="2886"/>
              <a:ext cx="0" cy="2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5143" name="Text Box 23"/>
            <p:cNvSpPr txBox="1">
              <a:spLocks noChangeArrowheads="1"/>
            </p:cNvSpPr>
            <p:nvPr/>
          </p:nvSpPr>
          <p:spPr bwMode="auto">
            <a:xfrm>
              <a:off x="2245" y="1480"/>
              <a:ext cx="104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Algoritmo</a:t>
              </a:r>
            </a:p>
          </p:txBody>
        </p:sp>
        <p:sp>
          <p:nvSpPr>
            <p:cNvPr id="5144" name="Text Box 24"/>
            <p:cNvSpPr txBox="1">
              <a:spLocks noChangeArrowheads="1"/>
            </p:cNvSpPr>
            <p:nvPr/>
          </p:nvSpPr>
          <p:spPr bwMode="auto">
            <a:xfrm>
              <a:off x="249" y="2387"/>
              <a:ext cx="1043"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Especificación de las entradas</a:t>
              </a:r>
            </a:p>
          </p:txBody>
        </p:sp>
        <p:sp>
          <p:nvSpPr>
            <p:cNvPr id="5145" name="Text Box 25"/>
            <p:cNvSpPr txBox="1">
              <a:spLocks noChangeArrowheads="1"/>
            </p:cNvSpPr>
            <p:nvPr/>
          </p:nvSpPr>
          <p:spPr bwMode="auto">
            <a:xfrm>
              <a:off x="1565" y="2387"/>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Acción o procedimiento</a:t>
              </a:r>
            </a:p>
          </p:txBody>
        </p:sp>
        <p:sp>
          <p:nvSpPr>
            <p:cNvPr id="5146" name="Text Box 26"/>
            <p:cNvSpPr txBox="1">
              <a:spLocks noChangeArrowheads="1"/>
            </p:cNvSpPr>
            <p:nvPr/>
          </p:nvSpPr>
          <p:spPr bwMode="auto">
            <a:xfrm>
              <a:off x="3288" y="2387"/>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Acción o procedimiento</a:t>
              </a:r>
            </a:p>
          </p:txBody>
        </p:sp>
        <p:sp>
          <p:nvSpPr>
            <p:cNvPr id="5147" name="Text Box 27"/>
            <p:cNvSpPr txBox="1">
              <a:spLocks noChangeArrowheads="1"/>
            </p:cNvSpPr>
            <p:nvPr/>
          </p:nvSpPr>
          <p:spPr bwMode="auto">
            <a:xfrm>
              <a:off x="884" y="3430"/>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Acción o procedimiento</a:t>
              </a:r>
            </a:p>
          </p:txBody>
        </p:sp>
        <p:sp>
          <p:nvSpPr>
            <p:cNvPr id="5148" name="Text Box 28"/>
            <p:cNvSpPr txBox="1">
              <a:spLocks noChangeArrowheads="1"/>
            </p:cNvSpPr>
            <p:nvPr/>
          </p:nvSpPr>
          <p:spPr bwMode="auto">
            <a:xfrm>
              <a:off x="2245" y="3430"/>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Acción o procedimiento</a:t>
              </a:r>
            </a:p>
          </p:txBody>
        </p:sp>
        <p:sp>
          <p:nvSpPr>
            <p:cNvPr id="5149" name="Text Box 29"/>
            <p:cNvSpPr txBox="1">
              <a:spLocks noChangeArrowheads="1"/>
            </p:cNvSpPr>
            <p:nvPr/>
          </p:nvSpPr>
          <p:spPr bwMode="auto">
            <a:xfrm>
              <a:off x="4558" y="2387"/>
              <a:ext cx="1043"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Descripción del resultado o efecto</a:t>
              </a:r>
            </a:p>
          </p:txBody>
        </p:sp>
        <p:sp>
          <p:nvSpPr>
            <p:cNvPr id="5150" name="Text Box 30"/>
            <p:cNvSpPr txBox="1">
              <a:spLocks noChangeArrowheads="1"/>
            </p:cNvSpPr>
            <p:nvPr/>
          </p:nvSpPr>
          <p:spPr bwMode="auto">
            <a:xfrm>
              <a:off x="2699" y="2478"/>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t>. . .</a:t>
              </a:r>
              <a:endParaRPr lang="it-IT" altLang="es-CO" b="1"/>
            </a:p>
          </p:txBody>
        </p:sp>
      </p:grpSp>
    </p:spTree>
    <p:extLst>
      <p:ext uri="{BB962C8B-B14F-4D97-AF65-F5344CB8AC3E}">
        <p14:creationId xmlns:p14="http://schemas.microsoft.com/office/powerpoint/2010/main" val="3977628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lgn="ctr"/>
            <a:r>
              <a:rPr lang="es-CO" sz="6000" dirty="0"/>
              <a:t>GRACIAS</a:t>
            </a:r>
          </a:p>
        </p:txBody>
      </p:sp>
    </p:spTree>
    <p:extLst>
      <p:ext uri="{BB962C8B-B14F-4D97-AF65-F5344CB8AC3E}">
        <p14:creationId xmlns:p14="http://schemas.microsoft.com/office/powerpoint/2010/main" val="290541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2313" y="260350"/>
            <a:ext cx="8280400" cy="1079500"/>
          </a:xfrm>
        </p:spPr>
        <p:txBody>
          <a:bodyPr>
            <a:normAutofit fontScale="90000"/>
          </a:bodyPr>
          <a:lstStyle/>
          <a:p>
            <a:pPr eaLnBrk="1" hangingPunct="1"/>
            <a:r>
              <a:rPr lang="es-MX" altLang="es-CO" sz="3200" dirty="0"/>
              <a:t>Un primer ejemplo de algoritmo secuencial</a:t>
            </a:r>
            <a:r>
              <a:rPr lang="es-MX" altLang="es-CO" dirty="0"/>
              <a:t> </a:t>
            </a:r>
            <a:endParaRPr lang="it-IT" altLang="es-CO" dirty="0"/>
          </a:p>
        </p:txBody>
      </p:sp>
      <p:sp>
        <p:nvSpPr>
          <p:cNvPr id="6147"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148" name="Text Box 4"/>
          <p:cNvSpPr txBox="1">
            <a:spLocks noChangeArrowheads="1"/>
          </p:cNvSpPr>
          <p:nvPr/>
        </p:nvSpPr>
        <p:spPr bwMode="auto">
          <a:xfrm>
            <a:off x="1774825" y="4724401"/>
            <a:ext cx="8281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altLang="es-CO"/>
          </a:p>
        </p:txBody>
      </p:sp>
      <p:sp>
        <p:nvSpPr>
          <p:cNvPr id="6149" name="Text Box 7"/>
          <p:cNvSpPr txBox="1">
            <a:spLocks noChangeArrowheads="1"/>
          </p:cNvSpPr>
          <p:nvPr/>
        </p:nvSpPr>
        <p:spPr bwMode="auto">
          <a:xfrm>
            <a:off x="1703389" y="1773239"/>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El siguiente algoritmo calcula el área y el perímetro de un rectángulo</a:t>
            </a:r>
          </a:p>
        </p:txBody>
      </p:sp>
      <p:sp>
        <p:nvSpPr>
          <p:cNvPr id="6150" name="Rectangle 8"/>
          <p:cNvSpPr>
            <a:spLocks noGrp="1" noChangeArrowheads="1"/>
          </p:cNvSpPr>
          <p:nvPr>
            <p:ph type="body" idx="1"/>
          </p:nvPr>
        </p:nvSpPr>
        <p:spPr>
          <a:xfrm>
            <a:off x="1847851" y="3789364"/>
            <a:ext cx="5691636" cy="2808287"/>
          </a:xfrm>
          <a:solidFill>
            <a:srgbClr val="F9E1A5"/>
          </a:solidFill>
        </p:spPr>
        <p:txBody>
          <a:bodyPr>
            <a:normAutofit fontScale="92500" lnSpcReduction="10000"/>
          </a:bodyPr>
          <a:lstStyle/>
          <a:p>
            <a:pPr marL="609600" indent="-609600">
              <a:buFontTx/>
              <a:buAutoNum type="arabicPeriod"/>
            </a:pPr>
            <a:r>
              <a:rPr lang="es-MX" altLang="es-CO" sz="2000" dirty="0">
                <a:solidFill>
                  <a:schemeClr val="bg1"/>
                </a:solidFill>
              </a:rPr>
              <a:t>Inicio</a:t>
            </a:r>
          </a:p>
          <a:p>
            <a:pPr marL="609600" indent="-609600">
              <a:buFontTx/>
              <a:buAutoNum type="arabicPeriod"/>
            </a:pPr>
            <a:r>
              <a:rPr lang="es-MX" altLang="es-CO" sz="2000" dirty="0">
                <a:solidFill>
                  <a:schemeClr val="bg1"/>
                </a:solidFill>
              </a:rPr>
              <a:t>  Leer base y altura (b, a)</a:t>
            </a:r>
          </a:p>
          <a:p>
            <a:pPr marL="609600" indent="-609600">
              <a:buFontTx/>
              <a:buAutoNum type="arabicPeriod"/>
            </a:pPr>
            <a:r>
              <a:rPr lang="es-MX" altLang="es-CO" sz="2000" dirty="0">
                <a:solidFill>
                  <a:schemeClr val="bg1"/>
                </a:solidFill>
              </a:rPr>
              <a:t>  </a:t>
            </a:r>
            <a:r>
              <a:rPr lang="es-MX" altLang="es-CO" sz="2000" dirty="0" err="1">
                <a:solidFill>
                  <a:schemeClr val="bg1"/>
                </a:solidFill>
              </a:rPr>
              <a:t>ar</a:t>
            </a:r>
            <a:r>
              <a:rPr lang="es-MX" altLang="es-CO" sz="2000" dirty="0">
                <a:solidFill>
                  <a:schemeClr val="bg1"/>
                </a:solidFill>
              </a:rPr>
              <a:t> </a:t>
            </a:r>
            <a:r>
              <a:rPr lang="es-MX" altLang="es-CO" sz="2000" b="1" dirty="0">
                <a:solidFill>
                  <a:schemeClr val="bg1"/>
                </a:solidFill>
              </a:rPr>
              <a:t>← </a:t>
            </a:r>
            <a:r>
              <a:rPr lang="es-MX" altLang="es-CO" sz="2000" dirty="0">
                <a:solidFill>
                  <a:schemeClr val="bg1"/>
                </a:solidFill>
              </a:rPr>
              <a:t>b*a</a:t>
            </a:r>
          </a:p>
          <a:p>
            <a:pPr marL="609600" indent="-609600">
              <a:buFontTx/>
              <a:buAutoNum type="arabicPeriod"/>
            </a:pPr>
            <a:r>
              <a:rPr lang="es-MX" altLang="es-CO" sz="2000" dirty="0">
                <a:solidFill>
                  <a:schemeClr val="bg1"/>
                </a:solidFill>
              </a:rPr>
              <a:t>  pe </a:t>
            </a:r>
            <a:r>
              <a:rPr lang="es-MX" altLang="es-CO" sz="2000" b="1" dirty="0">
                <a:solidFill>
                  <a:schemeClr val="bg1"/>
                </a:solidFill>
              </a:rPr>
              <a:t>←</a:t>
            </a:r>
            <a:r>
              <a:rPr lang="es-MX" altLang="es-CO" sz="2000" dirty="0">
                <a:solidFill>
                  <a:schemeClr val="bg1"/>
                </a:solidFill>
              </a:rPr>
              <a:t> 2*(b + a) </a:t>
            </a:r>
          </a:p>
          <a:p>
            <a:pPr marL="609600" indent="-609600">
              <a:buFontTx/>
              <a:buAutoNum type="arabicPeriod"/>
            </a:pPr>
            <a:r>
              <a:rPr lang="es-MX" altLang="es-CO" sz="2000" dirty="0">
                <a:solidFill>
                  <a:schemeClr val="bg1"/>
                </a:solidFill>
              </a:rPr>
              <a:t>  Escribir “Área del rectángulo: ”, </a:t>
            </a:r>
            <a:r>
              <a:rPr lang="es-MX" altLang="es-CO" sz="2000" dirty="0" err="1">
                <a:solidFill>
                  <a:schemeClr val="bg1"/>
                </a:solidFill>
              </a:rPr>
              <a:t>ar</a:t>
            </a:r>
            <a:endParaRPr lang="es-MX" altLang="es-CO" sz="2000" dirty="0">
              <a:solidFill>
                <a:schemeClr val="bg1"/>
              </a:solidFill>
            </a:endParaRPr>
          </a:p>
          <a:p>
            <a:pPr marL="609600" indent="-609600">
              <a:buFontTx/>
              <a:buAutoNum type="arabicPeriod"/>
            </a:pPr>
            <a:r>
              <a:rPr lang="es-MX" altLang="es-CO" sz="2000" dirty="0">
                <a:solidFill>
                  <a:schemeClr val="bg1"/>
                </a:solidFill>
              </a:rPr>
              <a:t>  Escribir “Perímetro del rectángulo: ”, pe</a:t>
            </a:r>
          </a:p>
          <a:p>
            <a:pPr marL="609600" indent="-609600">
              <a:buFontTx/>
              <a:buAutoNum type="arabicPeriod"/>
            </a:pPr>
            <a:r>
              <a:rPr lang="es-MX" altLang="es-CO" sz="2000" dirty="0">
                <a:solidFill>
                  <a:schemeClr val="bg1"/>
                </a:solidFill>
              </a:rPr>
              <a:t>Fin </a:t>
            </a:r>
            <a:endParaRPr lang="it-IT" altLang="es-CO" sz="2000" dirty="0">
              <a:solidFill>
                <a:schemeClr val="bg1"/>
              </a:solidFill>
            </a:endParaRPr>
          </a:p>
        </p:txBody>
      </p:sp>
      <p:sp>
        <p:nvSpPr>
          <p:cNvPr id="6151" name="Text Box 11"/>
          <p:cNvSpPr txBox="1">
            <a:spLocks noChangeArrowheads="1"/>
          </p:cNvSpPr>
          <p:nvPr/>
        </p:nvSpPr>
        <p:spPr bwMode="auto">
          <a:xfrm>
            <a:off x="1847851" y="2420939"/>
            <a:ext cx="5400675" cy="1006475"/>
          </a:xfrm>
          <a:prstGeom prst="rect">
            <a:avLst/>
          </a:prstGeom>
          <a:solidFill>
            <a:srgbClr val="AED4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CO" sz="2000">
                <a:solidFill>
                  <a:srgbClr val="CE3016"/>
                </a:solidFill>
              </a:rPr>
              <a:t>Datos de entrada: b y a (base y altura)</a:t>
            </a:r>
          </a:p>
          <a:p>
            <a:pPr eaLnBrk="1" hangingPunct="1"/>
            <a:r>
              <a:rPr lang="es-MX" altLang="es-CO" sz="2000">
                <a:solidFill>
                  <a:srgbClr val="CE3016"/>
                </a:solidFill>
              </a:rPr>
              <a:t>Datos de salida: ar y pe (área y perímetro)</a:t>
            </a:r>
          </a:p>
          <a:p>
            <a:pPr eaLnBrk="1" hangingPunct="1"/>
            <a:r>
              <a:rPr lang="es-MX" altLang="es-CO" sz="2000">
                <a:solidFill>
                  <a:srgbClr val="CE3016"/>
                </a:solidFill>
              </a:rPr>
              <a:t>Procesos: ar = b*a, pe = 2*(b + a)</a:t>
            </a:r>
            <a:endParaRPr lang="it-IT" altLang="es-CO" sz="2000"/>
          </a:p>
        </p:txBody>
      </p:sp>
      <p:sp>
        <p:nvSpPr>
          <p:cNvPr id="6152" name="Text Box 12"/>
          <p:cNvSpPr txBox="1">
            <a:spLocks noChangeArrowheads="1"/>
          </p:cNvSpPr>
          <p:nvPr/>
        </p:nvSpPr>
        <p:spPr bwMode="auto">
          <a:xfrm>
            <a:off x="8183563" y="2492376"/>
            <a:ext cx="23034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Análisis resumido del problema</a:t>
            </a:r>
            <a:endParaRPr lang="it-IT" altLang="es-CO" sz="2000"/>
          </a:p>
        </p:txBody>
      </p:sp>
      <p:sp>
        <p:nvSpPr>
          <p:cNvPr id="6153" name="AutoShape 13"/>
          <p:cNvSpPr>
            <a:spLocks noChangeArrowheads="1"/>
          </p:cNvSpPr>
          <p:nvPr/>
        </p:nvSpPr>
        <p:spPr bwMode="auto">
          <a:xfrm>
            <a:off x="7464425" y="2708275"/>
            <a:ext cx="649288" cy="431800"/>
          </a:xfrm>
          <a:prstGeom prst="leftArrow">
            <a:avLst>
              <a:gd name="adj1" fmla="val 50000"/>
              <a:gd name="adj2" fmla="val 37592"/>
            </a:avLst>
          </a:prstGeom>
          <a:solidFill>
            <a:srgbClr val="E5361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Tree>
    <p:extLst>
      <p:ext uri="{BB962C8B-B14F-4D97-AF65-F5344CB8AC3E}">
        <p14:creationId xmlns:p14="http://schemas.microsoft.com/office/powerpoint/2010/main" val="114618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92313" y="260350"/>
            <a:ext cx="8280400" cy="1079500"/>
          </a:xfrm>
        </p:spPr>
        <p:txBody>
          <a:bodyPr/>
          <a:lstStyle/>
          <a:p>
            <a:pPr eaLnBrk="1" hangingPunct="1"/>
            <a:r>
              <a:rPr lang="es-MX" altLang="es-CO" sz="3200"/>
              <a:t>Características de los algoritmos (I)</a:t>
            </a:r>
            <a:r>
              <a:rPr lang="es-MX" altLang="es-CO"/>
              <a:t> </a:t>
            </a:r>
            <a:endParaRPr lang="it-IT" altLang="es-CO"/>
          </a:p>
        </p:txBody>
      </p:sp>
      <p:sp>
        <p:nvSpPr>
          <p:cNvPr id="7171"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7172" name="Text Box 5"/>
          <p:cNvSpPr txBox="1">
            <a:spLocks noChangeArrowheads="1"/>
          </p:cNvSpPr>
          <p:nvPr/>
        </p:nvSpPr>
        <p:spPr bwMode="auto">
          <a:xfrm>
            <a:off x="1774825" y="4724401"/>
            <a:ext cx="8281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altLang="es-CO"/>
          </a:p>
        </p:txBody>
      </p:sp>
      <p:sp>
        <p:nvSpPr>
          <p:cNvPr id="7173" name="Rectangle 6"/>
          <p:cNvSpPr>
            <a:spLocks noGrp="1" noChangeArrowheads="1"/>
          </p:cNvSpPr>
          <p:nvPr>
            <p:ph type="body" idx="1"/>
          </p:nvPr>
        </p:nvSpPr>
        <p:spPr>
          <a:xfrm>
            <a:off x="1919289" y="2060575"/>
            <a:ext cx="8497887" cy="4464050"/>
          </a:xfrm>
          <a:noFill/>
        </p:spPr>
        <p:txBody>
          <a:bodyPr>
            <a:normAutofit fontScale="92500"/>
          </a:bodyPr>
          <a:lstStyle/>
          <a:p>
            <a:pPr algn="just" eaLnBrk="1" hangingPunct="1"/>
            <a:r>
              <a:rPr lang="es-MX" altLang="es-CO" sz="2400" b="1" dirty="0"/>
              <a:t>Son precisos</a:t>
            </a:r>
            <a:r>
              <a:rPr lang="es-MX" altLang="es-CO" sz="2400" dirty="0"/>
              <a:t>. Deben indicar el orden de realización de cada paso, así como especificar con precisión las entradas y cada paso o etapa </a:t>
            </a:r>
          </a:p>
          <a:p>
            <a:pPr algn="just" eaLnBrk="1" hangingPunct="1"/>
            <a:r>
              <a:rPr lang="es-MX" altLang="es-CO" sz="2400" b="1" dirty="0"/>
              <a:t>Están bien definidos</a:t>
            </a:r>
            <a:r>
              <a:rPr lang="es-MX" altLang="es-CO" sz="2400" dirty="0"/>
              <a:t>. Etapas bien definidas y concretas</a:t>
            </a:r>
            <a:endParaRPr lang="es-MX" altLang="es-CO" sz="2400" b="1" dirty="0"/>
          </a:p>
          <a:p>
            <a:pPr algn="just" eaLnBrk="1" hangingPunct="1"/>
            <a:r>
              <a:rPr lang="es-MX" altLang="es-CO" sz="2400" b="1" dirty="0"/>
              <a:t>Exactitud y corrección</a:t>
            </a:r>
            <a:r>
              <a:rPr lang="es-MX" altLang="es-CO" sz="2400" dirty="0"/>
              <a:t>. Se debe demostrar que el algoritmo resuelve el problema para el cual fue escrito</a:t>
            </a:r>
            <a:endParaRPr lang="es-MX" altLang="es-CO" sz="2400" b="1" dirty="0"/>
          </a:p>
          <a:p>
            <a:pPr algn="just" eaLnBrk="1" hangingPunct="1"/>
            <a:r>
              <a:rPr lang="es-MX" altLang="es-CO" sz="2400" b="1" dirty="0"/>
              <a:t>Son finitos</a:t>
            </a:r>
            <a:r>
              <a:rPr lang="es-MX" altLang="es-CO" sz="2400" dirty="0"/>
              <a:t>. Deben tener un número finito de pasos y deben terminar</a:t>
            </a:r>
          </a:p>
          <a:p>
            <a:pPr algn="just" eaLnBrk="1" hangingPunct="1"/>
            <a:r>
              <a:rPr lang="es-MX" altLang="es-CO" sz="2400" b="1" dirty="0"/>
              <a:t>Deben describir el resultado o efecto final</a:t>
            </a:r>
            <a:r>
              <a:rPr lang="es-MX" altLang="es-CO" sz="2400" dirty="0"/>
              <a:t>. La salida esperada del algoritmo debe estar completamente especificada</a:t>
            </a:r>
            <a:endParaRPr lang="it-IT" altLang="es-CO" sz="2400" b="1" dirty="0"/>
          </a:p>
        </p:txBody>
      </p:sp>
    </p:spTree>
    <p:extLst>
      <p:ext uri="{BB962C8B-B14F-4D97-AF65-F5344CB8AC3E}">
        <p14:creationId xmlns:p14="http://schemas.microsoft.com/office/powerpoint/2010/main" val="3638868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92313" y="260350"/>
            <a:ext cx="8280400" cy="1079500"/>
          </a:xfrm>
        </p:spPr>
        <p:txBody>
          <a:bodyPr/>
          <a:lstStyle/>
          <a:p>
            <a:pPr eaLnBrk="1" hangingPunct="1"/>
            <a:r>
              <a:rPr lang="es-MX" altLang="es-CO" sz="3200"/>
              <a:t>Características de los algoritmos (II)</a:t>
            </a:r>
            <a:r>
              <a:rPr lang="es-MX" altLang="es-CO"/>
              <a:t> </a:t>
            </a:r>
            <a:endParaRPr lang="it-IT" altLang="es-CO"/>
          </a:p>
        </p:txBody>
      </p:sp>
      <p:sp>
        <p:nvSpPr>
          <p:cNvPr id="8195"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8196" name="Rectangle 5"/>
          <p:cNvSpPr>
            <a:spLocks noGrp="1" noChangeArrowheads="1"/>
          </p:cNvSpPr>
          <p:nvPr>
            <p:ph type="body" idx="1"/>
          </p:nvPr>
        </p:nvSpPr>
        <p:spPr>
          <a:xfrm>
            <a:off x="2351089" y="2781301"/>
            <a:ext cx="4681537" cy="1439863"/>
          </a:xfrm>
          <a:noFill/>
        </p:spPr>
        <p:txBody>
          <a:bodyPr>
            <a:normAutofit lnSpcReduction="10000"/>
          </a:bodyPr>
          <a:lstStyle/>
          <a:p>
            <a:pPr eaLnBrk="1" hangingPunct="1"/>
            <a:r>
              <a:rPr lang="es-MX" altLang="es-CO" sz="2400" b="1"/>
              <a:t>Entrada</a:t>
            </a:r>
          </a:p>
          <a:p>
            <a:pPr eaLnBrk="1" hangingPunct="1"/>
            <a:r>
              <a:rPr lang="es-MX" altLang="es-CO" sz="2400" b="1"/>
              <a:t>Proceso</a:t>
            </a:r>
          </a:p>
          <a:p>
            <a:pPr eaLnBrk="1" hangingPunct="1"/>
            <a:r>
              <a:rPr lang="es-MX" altLang="es-CO" sz="2400" b="1"/>
              <a:t>Salida</a:t>
            </a:r>
            <a:endParaRPr lang="it-IT" altLang="es-CO" sz="2400"/>
          </a:p>
        </p:txBody>
      </p:sp>
      <p:sp>
        <p:nvSpPr>
          <p:cNvPr id="8197" name="Text Box 6"/>
          <p:cNvSpPr txBox="1">
            <a:spLocks noChangeArrowheads="1"/>
          </p:cNvSpPr>
          <p:nvPr/>
        </p:nvSpPr>
        <p:spPr bwMode="auto">
          <a:xfrm>
            <a:off x="1703389" y="1916113"/>
            <a:ext cx="878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400"/>
              <a:t>Partes que debe describir la definición de un algoritmo:</a:t>
            </a:r>
            <a:endParaRPr lang="it-IT" altLang="es-CO" sz="2400"/>
          </a:p>
        </p:txBody>
      </p:sp>
      <p:grpSp>
        <p:nvGrpSpPr>
          <p:cNvPr id="8198" name="Group 15"/>
          <p:cNvGrpSpPr>
            <a:grpSpLocks/>
          </p:cNvGrpSpPr>
          <p:nvPr/>
        </p:nvGrpSpPr>
        <p:grpSpPr bwMode="auto">
          <a:xfrm>
            <a:off x="2279651" y="4581525"/>
            <a:ext cx="7705725" cy="1081088"/>
            <a:chOff x="657" y="2931"/>
            <a:chExt cx="4854" cy="681"/>
          </a:xfrm>
        </p:grpSpPr>
        <p:sp>
          <p:nvSpPr>
            <p:cNvPr id="39943" name="Rectangle 7"/>
            <p:cNvSpPr>
              <a:spLocks noChangeArrowheads="1"/>
            </p:cNvSpPr>
            <p:nvPr/>
          </p:nvSpPr>
          <p:spPr bwMode="auto">
            <a:xfrm>
              <a:off x="657" y="2931"/>
              <a:ext cx="1134" cy="681"/>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9944" name="Oval 8"/>
            <p:cNvSpPr>
              <a:spLocks noChangeArrowheads="1"/>
            </p:cNvSpPr>
            <p:nvPr/>
          </p:nvSpPr>
          <p:spPr bwMode="auto">
            <a:xfrm>
              <a:off x="2472" y="2976"/>
              <a:ext cx="1225" cy="544"/>
            </a:xfrm>
            <a:prstGeom prst="ellipse">
              <a:avLst/>
            </a:prstGeom>
            <a:solidFill>
              <a:srgbClr val="EDB1ED"/>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9945" name="Rectangle 9"/>
            <p:cNvSpPr>
              <a:spLocks noChangeArrowheads="1"/>
            </p:cNvSpPr>
            <p:nvPr/>
          </p:nvSpPr>
          <p:spPr bwMode="auto">
            <a:xfrm>
              <a:off x="4377" y="2931"/>
              <a:ext cx="1134" cy="681"/>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9946" name="AutoShape 10"/>
            <p:cNvSpPr>
              <a:spLocks noChangeArrowheads="1"/>
            </p:cNvSpPr>
            <p:nvPr/>
          </p:nvSpPr>
          <p:spPr bwMode="auto">
            <a:xfrm>
              <a:off x="1927" y="3158"/>
              <a:ext cx="499" cy="181"/>
            </a:xfrm>
            <a:prstGeom prst="rightArrow">
              <a:avLst>
                <a:gd name="adj1" fmla="val 50000"/>
                <a:gd name="adj2" fmla="val 68923"/>
              </a:avLst>
            </a:prstGeom>
            <a:solidFill>
              <a:srgbClr val="E5361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9947" name="AutoShape 11"/>
            <p:cNvSpPr>
              <a:spLocks noChangeArrowheads="1"/>
            </p:cNvSpPr>
            <p:nvPr/>
          </p:nvSpPr>
          <p:spPr bwMode="auto">
            <a:xfrm>
              <a:off x="3787" y="3158"/>
              <a:ext cx="499" cy="181"/>
            </a:xfrm>
            <a:prstGeom prst="rightArrow">
              <a:avLst>
                <a:gd name="adj1" fmla="val 50000"/>
                <a:gd name="adj2" fmla="val 68923"/>
              </a:avLst>
            </a:prstGeom>
            <a:solidFill>
              <a:srgbClr val="E5361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8204" name="Text Box 12"/>
            <p:cNvSpPr txBox="1">
              <a:spLocks noChangeArrowheads="1"/>
            </p:cNvSpPr>
            <p:nvPr/>
          </p:nvSpPr>
          <p:spPr bwMode="auto">
            <a:xfrm>
              <a:off x="657" y="3113"/>
              <a:ext cx="113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chemeClr val="bg1"/>
                  </a:solidFill>
                </a:rPr>
                <a:t>Entrada</a:t>
              </a:r>
              <a:endParaRPr lang="it-IT" altLang="es-CO" b="1">
                <a:solidFill>
                  <a:schemeClr val="bg1"/>
                </a:solidFill>
              </a:endParaRPr>
            </a:p>
          </p:txBody>
        </p:sp>
        <p:sp>
          <p:nvSpPr>
            <p:cNvPr id="8205" name="Text Box 13"/>
            <p:cNvSpPr txBox="1">
              <a:spLocks noChangeArrowheads="1"/>
            </p:cNvSpPr>
            <p:nvPr/>
          </p:nvSpPr>
          <p:spPr bwMode="auto">
            <a:xfrm>
              <a:off x="4377" y="3113"/>
              <a:ext cx="113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chemeClr val="bg1"/>
                  </a:solidFill>
                </a:rPr>
                <a:t>Salida</a:t>
              </a:r>
              <a:endParaRPr lang="it-IT" altLang="es-CO" b="1">
                <a:solidFill>
                  <a:schemeClr val="bg1"/>
                </a:solidFill>
              </a:endParaRPr>
            </a:p>
          </p:txBody>
        </p:sp>
        <p:sp>
          <p:nvSpPr>
            <p:cNvPr id="8206" name="Text Box 14"/>
            <p:cNvSpPr txBox="1">
              <a:spLocks noChangeArrowheads="1"/>
            </p:cNvSpPr>
            <p:nvPr/>
          </p:nvSpPr>
          <p:spPr bwMode="auto">
            <a:xfrm>
              <a:off x="2517" y="3113"/>
              <a:ext cx="113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dirty="0">
                  <a:solidFill>
                    <a:schemeClr val="bg1"/>
                  </a:solidFill>
                </a:rPr>
                <a:t>Proceso</a:t>
              </a:r>
              <a:endParaRPr lang="it-IT" altLang="es-CO" b="1" dirty="0">
                <a:solidFill>
                  <a:schemeClr val="bg1"/>
                </a:solidFill>
              </a:endParaRPr>
            </a:p>
          </p:txBody>
        </p:sp>
      </p:grpSp>
    </p:spTree>
    <p:extLst>
      <p:ext uri="{BB962C8B-B14F-4D97-AF65-F5344CB8AC3E}">
        <p14:creationId xmlns:p14="http://schemas.microsoft.com/office/powerpoint/2010/main" val="1743166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92313" y="260350"/>
            <a:ext cx="8280400" cy="1079500"/>
          </a:xfrm>
        </p:spPr>
        <p:txBody>
          <a:bodyPr/>
          <a:lstStyle/>
          <a:p>
            <a:pPr eaLnBrk="1" hangingPunct="1"/>
            <a:r>
              <a:rPr lang="es-MX" altLang="es-CO" sz="3200"/>
              <a:t>Características de los algoritmos (III)</a:t>
            </a:r>
            <a:r>
              <a:rPr lang="es-MX" altLang="es-CO"/>
              <a:t> </a:t>
            </a:r>
            <a:endParaRPr lang="it-IT" altLang="es-CO"/>
          </a:p>
        </p:txBody>
      </p:sp>
      <p:sp>
        <p:nvSpPr>
          <p:cNvPr id="921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9220" name="Rectangle 5"/>
          <p:cNvSpPr>
            <a:spLocks noGrp="1" noChangeArrowheads="1"/>
          </p:cNvSpPr>
          <p:nvPr>
            <p:ph type="body" idx="1"/>
          </p:nvPr>
        </p:nvSpPr>
        <p:spPr>
          <a:xfrm>
            <a:off x="1847850" y="2060575"/>
            <a:ext cx="8496300" cy="1296988"/>
          </a:xfrm>
          <a:noFill/>
        </p:spPr>
        <p:txBody>
          <a:bodyPr/>
          <a:lstStyle/>
          <a:p>
            <a:pPr algn="just" eaLnBrk="1" hangingPunct="1"/>
            <a:r>
              <a:rPr lang="es-MX" altLang="es-CO" sz="2400" dirty="0"/>
              <a:t>Son independientes tanto del lenguaje de programación en el que se expresan como del hardware en que se ejecutan los programas</a:t>
            </a:r>
            <a:endParaRPr lang="it-IT" altLang="es-CO" sz="2400" dirty="0"/>
          </a:p>
        </p:txBody>
      </p:sp>
      <p:grpSp>
        <p:nvGrpSpPr>
          <p:cNvPr id="9221" name="Group 38"/>
          <p:cNvGrpSpPr>
            <a:grpSpLocks/>
          </p:cNvGrpSpPr>
          <p:nvPr/>
        </p:nvGrpSpPr>
        <p:grpSpPr bwMode="auto">
          <a:xfrm>
            <a:off x="2566989" y="3429000"/>
            <a:ext cx="6986587" cy="2952750"/>
            <a:chOff x="657" y="2160"/>
            <a:chExt cx="4401" cy="1860"/>
          </a:xfrm>
        </p:grpSpPr>
        <p:grpSp>
          <p:nvGrpSpPr>
            <p:cNvPr id="9222" name="Group 35"/>
            <p:cNvGrpSpPr>
              <a:grpSpLocks/>
            </p:cNvGrpSpPr>
            <p:nvPr/>
          </p:nvGrpSpPr>
          <p:grpSpPr bwMode="auto">
            <a:xfrm>
              <a:off x="657" y="2251"/>
              <a:ext cx="4401" cy="1769"/>
              <a:chOff x="657" y="2251"/>
              <a:chExt cx="4401" cy="1769"/>
            </a:xfrm>
          </p:grpSpPr>
          <p:sp>
            <p:nvSpPr>
              <p:cNvPr id="40975" name="Rectangle 15"/>
              <p:cNvSpPr>
                <a:spLocks noChangeArrowheads="1"/>
              </p:cNvSpPr>
              <p:nvPr/>
            </p:nvSpPr>
            <p:spPr bwMode="auto">
              <a:xfrm>
                <a:off x="657" y="2886"/>
                <a:ext cx="1044" cy="499"/>
              </a:xfrm>
              <a:prstGeom prst="rect">
                <a:avLst/>
              </a:prstGeom>
              <a:solidFill>
                <a:srgbClr val="F9E1A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0976" name="Rectangle 16"/>
              <p:cNvSpPr>
                <a:spLocks noChangeArrowheads="1"/>
              </p:cNvSpPr>
              <p:nvPr/>
            </p:nvSpPr>
            <p:spPr bwMode="auto">
              <a:xfrm>
                <a:off x="2381" y="2251"/>
                <a:ext cx="1044" cy="499"/>
              </a:xfrm>
              <a:prstGeom prst="rect">
                <a:avLst/>
              </a:prstGeom>
              <a:solidFill>
                <a:srgbClr val="B3EC9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0977" name="Rectangle 17"/>
              <p:cNvSpPr>
                <a:spLocks noChangeArrowheads="1"/>
              </p:cNvSpPr>
              <p:nvPr/>
            </p:nvSpPr>
            <p:spPr bwMode="auto">
              <a:xfrm>
                <a:off x="2381" y="2886"/>
                <a:ext cx="1044" cy="499"/>
              </a:xfrm>
              <a:prstGeom prst="rect">
                <a:avLst/>
              </a:prstGeom>
              <a:solidFill>
                <a:srgbClr val="B3EC9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0978" name="Rectangle 18"/>
              <p:cNvSpPr>
                <a:spLocks noChangeArrowheads="1"/>
              </p:cNvSpPr>
              <p:nvPr/>
            </p:nvSpPr>
            <p:spPr bwMode="auto">
              <a:xfrm>
                <a:off x="2381" y="3521"/>
                <a:ext cx="1044" cy="499"/>
              </a:xfrm>
              <a:prstGeom prst="rect">
                <a:avLst/>
              </a:prstGeom>
              <a:solidFill>
                <a:srgbClr val="B3EC9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40979" name="Rectangle 19"/>
              <p:cNvSpPr>
                <a:spLocks noChangeArrowheads="1"/>
              </p:cNvSpPr>
              <p:nvPr/>
            </p:nvSpPr>
            <p:spPr bwMode="auto">
              <a:xfrm>
                <a:off x="4014" y="2614"/>
                <a:ext cx="1044" cy="499"/>
              </a:xfrm>
              <a:prstGeom prst="rect">
                <a:avLst/>
              </a:prstGeom>
              <a:solidFill>
                <a:srgbClr val="AED4F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230" name="Line 20"/>
              <p:cNvSpPr>
                <a:spLocks noChangeShapeType="1"/>
              </p:cNvSpPr>
              <p:nvPr/>
            </p:nvSpPr>
            <p:spPr bwMode="auto">
              <a:xfrm flipV="1">
                <a:off x="1701" y="2478"/>
                <a:ext cx="680" cy="5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1" name="Line 21"/>
              <p:cNvSpPr>
                <a:spLocks noChangeShapeType="1"/>
              </p:cNvSpPr>
              <p:nvPr/>
            </p:nvSpPr>
            <p:spPr bwMode="auto">
              <a:xfrm>
                <a:off x="1701" y="3113"/>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2" name="Line 22"/>
              <p:cNvSpPr>
                <a:spLocks noChangeShapeType="1"/>
              </p:cNvSpPr>
              <p:nvPr/>
            </p:nvSpPr>
            <p:spPr bwMode="auto">
              <a:xfrm>
                <a:off x="1701" y="3203"/>
                <a:ext cx="680" cy="59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3" name="Line 23"/>
              <p:cNvSpPr>
                <a:spLocks noChangeShapeType="1"/>
              </p:cNvSpPr>
              <p:nvPr/>
            </p:nvSpPr>
            <p:spPr bwMode="auto">
              <a:xfrm>
                <a:off x="3424" y="2478"/>
                <a:ext cx="59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4" name="Line 25"/>
              <p:cNvSpPr>
                <a:spLocks noChangeShapeType="1"/>
              </p:cNvSpPr>
              <p:nvPr/>
            </p:nvSpPr>
            <p:spPr bwMode="auto">
              <a:xfrm flipV="1">
                <a:off x="3424" y="2886"/>
                <a:ext cx="59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5" name="Line 26"/>
              <p:cNvSpPr>
                <a:spLocks noChangeShapeType="1"/>
              </p:cNvSpPr>
              <p:nvPr/>
            </p:nvSpPr>
            <p:spPr bwMode="auto">
              <a:xfrm flipV="1">
                <a:off x="3424" y="3748"/>
                <a:ext cx="59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9236" name="Text Box 27"/>
              <p:cNvSpPr txBox="1">
                <a:spLocks noChangeArrowheads="1"/>
              </p:cNvSpPr>
              <p:nvPr/>
            </p:nvSpPr>
            <p:spPr bwMode="auto">
              <a:xfrm>
                <a:off x="657" y="2976"/>
                <a:ext cx="10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dirty="0">
                    <a:solidFill>
                      <a:schemeClr val="bg1"/>
                    </a:solidFill>
                  </a:rPr>
                  <a:t>Algoritmo</a:t>
                </a:r>
                <a:endParaRPr lang="it-IT" altLang="es-CO" sz="1600" b="1" dirty="0">
                  <a:solidFill>
                    <a:schemeClr val="bg1"/>
                  </a:solidFill>
                </a:endParaRPr>
              </a:p>
            </p:txBody>
          </p:sp>
          <p:sp>
            <p:nvSpPr>
              <p:cNvPr id="9237" name="Text Box 28"/>
              <p:cNvSpPr txBox="1">
                <a:spLocks noChangeArrowheads="1"/>
              </p:cNvSpPr>
              <p:nvPr/>
            </p:nvSpPr>
            <p:spPr bwMode="auto">
              <a:xfrm>
                <a:off x="2381" y="2387"/>
                <a:ext cx="10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dirty="0">
                    <a:solidFill>
                      <a:schemeClr val="bg1"/>
                    </a:solidFill>
                  </a:rPr>
                  <a:t>Código en C#</a:t>
                </a:r>
                <a:endParaRPr lang="it-IT" altLang="es-CO" sz="1600" b="1" dirty="0">
                  <a:solidFill>
                    <a:schemeClr val="bg1"/>
                  </a:solidFill>
                </a:endParaRPr>
              </a:p>
            </p:txBody>
          </p:sp>
          <p:sp>
            <p:nvSpPr>
              <p:cNvPr id="9238" name="Text Box 29"/>
              <p:cNvSpPr txBox="1">
                <a:spLocks noChangeArrowheads="1"/>
              </p:cNvSpPr>
              <p:nvPr/>
            </p:nvSpPr>
            <p:spPr bwMode="auto">
              <a:xfrm>
                <a:off x="2381" y="2976"/>
                <a:ext cx="10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dirty="0">
                    <a:solidFill>
                      <a:schemeClr val="bg1"/>
                    </a:solidFill>
                  </a:rPr>
                  <a:t>Código en C++</a:t>
                </a:r>
                <a:endParaRPr lang="it-IT" altLang="es-CO" sz="1600" b="1" dirty="0">
                  <a:solidFill>
                    <a:schemeClr val="bg1"/>
                  </a:solidFill>
                </a:endParaRPr>
              </a:p>
            </p:txBody>
          </p:sp>
          <p:sp>
            <p:nvSpPr>
              <p:cNvPr id="9239" name="Text Box 30"/>
              <p:cNvSpPr txBox="1">
                <a:spLocks noChangeArrowheads="1"/>
              </p:cNvSpPr>
              <p:nvPr/>
            </p:nvSpPr>
            <p:spPr bwMode="auto">
              <a:xfrm>
                <a:off x="2381" y="3566"/>
                <a:ext cx="104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dirty="0">
                    <a:solidFill>
                      <a:schemeClr val="bg1"/>
                    </a:solidFill>
                  </a:rPr>
                  <a:t>Código en Java</a:t>
                </a:r>
                <a:endParaRPr lang="it-IT" altLang="es-CO" sz="1600" b="1" dirty="0">
                  <a:solidFill>
                    <a:schemeClr val="bg1"/>
                  </a:solidFill>
                </a:endParaRPr>
              </a:p>
            </p:txBody>
          </p:sp>
          <p:sp>
            <p:nvSpPr>
              <p:cNvPr id="9240" name="Text Box 31"/>
              <p:cNvSpPr txBox="1">
                <a:spLocks noChangeArrowheads="1"/>
              </p:cNvSpPr>
              <p:nvPr/>
            </p:nvSpPr>
            <p:spPr bwMode="auto">
              <a:xfrm>
                <a:off x="4014" y="2614"/>
                <a:ext cx="104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dirty="0">
                    <a:solidFill>
                      <a:schemeClr val="bg1"/>
                    </a:solidFill>
                  </a:rPr>
                  <a:t>Computadora con los compiladores de C# y C++</a:t>
                </a:r>
                <a:endParaRPr lang="it-IT" altLang="es-CO" sz="1200" b="1" dirty="0">
                  <a:solidFill>
                    <a:schemeClr val="bg1"/>
                  </a:solidFill>
                </a:endParaRPr>
              </a:p>
            </p:txBody>
          </p:sp>
          <p:sp>
            <p:nvSpPr>
              <p:cNvPr id="40993" name="Rectangle 33"/>
              <p:cNvSpPr>
                <a:spLocks noChangeArrowheads="1"/>
              </p:cNvSpPr>
              <p:nvPr/>
            </p:nvSpPr>
            <p:spPr bwMode="auto">
              <a:xfrm>
                <a:off x="4014" y="3475"/>
                <a:ext cx="1044" cy="499"/>
              </a:xfrm>
              <a:prstGeom prst="rect">
                <a:avLst/>
              </a:prstGeom>
              <a:solidFill>
                <a:srgbClr val="AED4F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242" name="Text Box 34"/>
              <p:cNvSpPr txBox="1">
                <a:spLocks noChangeArrowheads="1"/>
              </p:cNvSpPr>
              <p:nvPr/>
            </p:nvSpPr>
            <p:spPr bwMode="auto">
              <a:xfrm>
                <a:off x="4014" y="3475"/>
                <a:ext cx="104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200" b="1" dirty="0">
                    <a:solidFill>
                      <a:schemeClr val="bg1"/>
                    </a:solidFill>
                  </a:rPr>
                  <a:t>Computadora con el compilador de JAVA</a:t>
                </a:r>
                <a:endParaRPr lang="it-IT" altLang="es-CO" sz="1200" b="1" dirty="0">
                  <a:solidFill>
                    <a:schemeClr val="bg1"/>
                  </a:solidFill>
                </a:endParaRPr>
              </a:p>
            </p:txBody>
          </p:sp>
        </p:grpSp>
        <p:sp>
          <p:nvSpPr>
            <p:cNvPr id="9223" name="Text Box 36"/>
            <p:cNvSpPr txBox="1">
              <a:spLocks noChangeArrowheads="1"/>
            </p:cNvSpPr>
            <p:nvPr/>
          </p:nvSpPr>
          <p:spPr bwMode="auto">
            <a:xfrm>
              <a:off x="1565" y="2205"/>
              <a:ext cx="77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rgbClr val="CE3016"/>
                  </a:solidFill>
                </a:rPr>
                <a:t>Expresado en</a:t>
              </a:r>
            </a:p>
          </p:txBody>
        </p:sp>
        <p:sp>
          <p:nvSpPr>
            <p:cNvPr id="9224" name="Text Box 37"/>
            <p:cNvSpPr txBox="1">
              <a:spLocks noChangeArrowheads="1"/>
            </p:cNvSpPr>
            <p:nvPr/>
          </p:nvSpPr>
          <p:spPr bwMode="auto">
            <a:xfrm>
              <a:off x="3560" y="2160"/>
              <a:ext cx="77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solidFill>
                    <a:srgbClr val="CE3016"/>
                  </a:solidFill>
                </a:rPr>
                <a:t>Ejecutado en</a:t>
              </a:r>
            </a:p>
          </p:txBody>
        </p:sp>
      </p:grpSp>
    </p:spTree>
    <p:extLst>
      <p:ext uri="{BB962C8B-B14F-4D97-AF65-F5344CB8AC3E}">
        <p14:creationId xmlns:p14="http://schemas.microsoft.com/office/powerpoint/2010/main" val="333429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92313" y="260350"/>
            <a:ext cx="8280400" cy="1079500"/>
          </a:xfrm>
        </p:spPr>
        <p:txBody>
          <a:bodyPr>
            <a:normAutofit fontScale="90000"/>
          </a:bodyPr>
          <a:lstStyle/>
          <a:p>
            <a:pPr eaLnBrk="1" hangingPunct="1"/>
            <a:r>
              <a:rPr lang="es-MX" altLang="es-CO" sz="3200"/>
              <a:t>El rol del algoritmo en la resolución de problemas (I)</a:t>
            </a:r>
            <a:r>
              <a:rPr lang="es-MX" altLang="es-CO"/>
              <a:t> </a:t>
            </a:r>
            <a:endParaRPr lang="it-IT" altLang="es-CO"/>
          </a:p>
        </p:txBody>
      </p:sp>
      <p:sp>
        <p:nvSpPr>
          <p:cNvPr id="10243"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grpSp>
        <p:nvGrpSpPr>
          <p:cNvPr id="10244" name="Group 15"/>
          <p:cNvGrpSpPr>
            <a:grpSpLocks/>
          </p:cNvGrpSpPr>
          <p:nvPr/>
        </p:nvGrpSpPr>
        <p:grpSpPr bwMode="auto">
          <a:xfrm>
            <a:off x="2351088" y="4149725"/>
            <a:ext cx="7777162" cy="1225550"/>
            <a:chOff x="521" y="2614"/>
            <a:chExt cx="4899" cy="772"/>
          </a:xfrm>
        </p:grpSpPr>
        <p:sp>
          <p:nvSpPr>
            <p:cNvPr id="35845" name="Rectangle 5"/>
            <p:cNvSpPr>
              <a:spLocks noChangeArrowheads="1"/>
            </p:cNvSpPr>
            <p:nvPr/>
          </p:nvSpPr>
          <p:spPr bwMode="auto">
            <a:xfrm>
              <a:off x="521" y="2660"/>
              <a:ext cx="1270" cy="726"/>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5846" name="Rectangle 6"/>
            <p:cNvSpPr>
              <a:spLocks noChangeArrowheads="1"/>
            </p:cNvSpPr>
            <p:nvPr/>
          </p:nvSpPr>
          <p:spPr bwMode="auto">
            <a:xfrm>
              <a:off x="2336" y="2660"/>
              <a:ext cx="1270" cy="726"/>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5847" name="Rectangle 7"/>
            <p:cNvSpPr>
              <a:spLocks noChangeArrowheads="1"/>
            </p:cNvSpPr>
            <p:nvPr/>
          </p:nvSpPr>
          <p:spPr bwMode="auto">
            <a:xfrm>
              <a:off x="4150" y="2614"/>
              <a:ext cx="1270" cy="726"/>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5848" name="AutoShape 8"/>
            <p:cNvSpPr>
              <a:spLocks noChangeArrowheads="1"/>
            </p:cNvSpPr>
            <p:nvPr/>
          </p:nvSpPr>
          <p:spPr bwMode="auto">
            <a:xfrm>
              <a:off x="1927" y="2841"/>
              <a:ext cx="363" cy="317"/>
            </a:xfrm>
            <a:prstGeom prst="rightArrow">
              <a:avLst>
                <a:gd name="adj1" fmla="val 50000"/>
                <a:gd name="adj2" fmla="val 28628"/>
              </a:avLst>
            </a:prstGeom>
            <a:solidFill>
              <a:srgbClr val="E5361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35849" name="AutoShape 9"/>
            <p:cNvSpPr>
              <a:spLocks noChangeArrowheads="1"/>
            </p:cNvSpPr>
            <p:nvPr/>
          </p:nvSpPr>
          <p:spPr bwMode="auto">
            <a:xfrm>
              <a:off x="3742" y="2841"/>
              <a:ext cx="363" cy="317"/>
            </a:xfrm>
            <a:prstGeom prst="rightArrow">
              <a:avLst>
                <a:gd name="adj1" fmla="val 50000"/>
                <a:gd name="adj2" fmla="val 28628"/>
              </a:avLst>
            </a:prstGeom>
            <a:solidFill>
              <a:srgbClr val="E5361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solidFill>
                  <a:schemeClr val="bg1"/>
                </a:solidFill>
                <a:latin typeface="Arial" charset="0"/>
                <a:cs typeface="Arial" charset="0"/>
              </a:endParaRPr>
            </a:p>
          </p:txBody>
        </p:sp>
        <p:sp>
          <p:nvSpPr>
            <p:cNvPr id="10251" name="Text Box 10"/>
            <p:cNvSpPr txBox="1">
              <a:spLocks noChangeArrowheads="1"/>
            </p:cNvSpPr>
            <p:nvPr/>
          </p:nvSpPr>
          <p:spPr bwMode="auto">
            <a:xfrm>
              <a:off x="521" y="2704"/>
              <a:ext cx="1270"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chemeClr val="bg1"/>
                  </a:solidFill>
                </a:rPr>
                <a:t>Descripción y análisis del problema</a:t>
              </a:r>
              <a:endParaRPr lang="it-IT" altLang="es-CO" b="1">
                <a:solidFill>
                  <a:schemeClr val="bg1"/>
                </a:solidFill>
              </a:endParaRPr>
            </a:p>
          </p:txBody>
        </p:sp>
        <p:sp>
          <p:nvSpPr>
            <p:cNvPr id="10252" name="Text Box 11"/>
            <p:cNvSpPr txBox="1">
              <a:spLocks noChangeArrowheads="1"/>
            </p:cNvSpPr>
            <p:nvPr/>
          </p:nvSpPr>
          <p:spPr bwMode="auto">
            <a:xfrm>
              <a:off x="2336" y="2796"/>
              <a:ext cx="127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chemeClr val="bg1"/>
                  </a:solidFill>
                </a:rPr>
                <a:t>Diseño del algoritmo</a:t>
              </a:r>
              <a:endParaRPr lang="it-IT" altLang="es-CO" b="1">
                <a:solidFill>
                  <a:schemeClr val="bg1"/>
                </a:solidFill>
              </a:endParaRPr>
            </a:p>
          </p:txBody>
        </p:sp>
        <p:sp>
          <p:nvSpPr>
            <p:cNvPr id="10253" name="Text Box 12"/>
            <p:cNvSpPr txBox="1">
              <a:spLocks noChangeArrowheads="1"/>
            </p:cNvSpPr>
            <p:nvPr/>
          </p:nvSpPr>
          <p:spPr bwMode="auto">
            <a:xfrm>
              <a:off x="4150" y="2705"/>
              <a:ext cx="1270"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chemeClr val="bg1"/>
                  </a:solidFill>
                </a:rPr>
                <a:t>Programa en un lenguaje de programación</a:t>
              </a:r>
              <a:endParaRPr lang="it-IT" altLang="es-CO" b="1">
                <a:solidFill>
                  <a:schemeClr val="bg1"/>
                </a:solidFill>
              </a:endParaRPr>
            </a:p>
          </p:txBody>
        </p:sp>
      </p:grpSp>
      <p:sp>
        <p:nvSpPr>
          <p:cNvPr id="10245" name="Text Box 14"/>
          <p:cNvSpPr txBox="1">
            <a:spLocks noChangeArrowheads="1"/>
          </p:cNvSpPr>
          <p:nvPr/>
        </p:nvSpPr>
        <p:spPr bwMode="auto">
          <a:xfrm>
            <a:off x="1703389" y="1844675"/>
            <a:ext cx="87852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400" dirty="0"/>
              <a:t>La resolución de un problema en computadora requiere como paso previo el diseño de un algoritmo que especifique el procedimiento para resolver el problema. Es decir, antes de codificar un programa se requiere diseñar el algoritmo. </a:t>
            </a:r>
            <a:endParaRPr lang="it-IT" altLang="es-CO" sz="2400" dirty="0"/>
          </a:p>
        </p:txBody>
      </p:sp>
    </p:spTree>
    <p:extLst>
      <p:ext uri="{BB962C8B-B14F-4D97-AF65-F5344CB8AC3E}">
        <p14:creationId xmlns:p14="http://schemas.microsoft.com/office/powerpoint/2010/main" val="2951487186"/>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251</TotalTime>
  <Words>2912</Words>
  <Application>Microsoft Office PowerPoint</Application>
  <PresentationFormat>Panorámica</PresentationFormat>
  <Paragraphs>466</Paragraphs>
  <Slides>40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40</vt:i4>
      </vt:variant>
    </vt:vector>
  </HeadingPairs>
  <TitlesOfParts>
    <vt:vector size="45" baseType="lpstr">
      <vt:lpstr>Arial</vt:lpstr>
      <vt:lpstr>Calibri</vt:lpstr>
      <vt:lpstr>Century Gothic</vt:lpstr>
      <vt:lpstr>Wingdings 3</vt:lpstr>
      <vt:lpstr>Espiral</vt:lpstr>
      <vt:lpstr>CONCEPTO DE ALGORITMOS </vt:lpstr>
      <vt:lpstr>Resolución de problemas y los algoritmos</vt:lpstr>
      <vt:lpstr>Concepto de algoritmo (I) </vt:lpstr>
      <vt:lpstr>Concepto de algoritmo (II) </vt:lpstr>
      <vt:lpstr>Un primer ejemplo de algoritmo secuencial </vt:lpstr>
      <vt:lpstr>Características de los algoritmos (I) </vt:lpstr>
      <vt:lpstr>Características de los algoritmos (II) </vt:lpstr>
      <vt:lpstr>Características de los algoritmos (III) </vt:lpstr>
      <vt:lpstr>El rol del algoritmo en la resolución de problemas (I) </vt:lpstr>
      <vt:lpstr>Ejemplos de algoritmo condicional</vt:lpstr>
      <vt:lpstr>Ejemplos de algoritmo condicional</vt:lpstr>
      <vt:lpstr>Ejemplos de algoritmo condicional</vt:lpstr>
      <vt:lpstr>Ejemplo de algoritmo condicional y con iteraciones</vt:lpstr>
      <vt:lpstr>Ejemplo de algoritmo condicional y con iteraciones</vt:lpstr>
      <vt:lpstr>Presentación de PowerPoint</vt:lpstr>
      <vt:lpstr>Presentación de PowerPoint</vt:lpstr>
      <vt:lpstr>Presentación de PowerPoint</vt:lpstr>
      <vt:lpstr>Ejemplos de algoritmos (II) </vt:lpstr>
      <vt:lpstr>Presentación de PowerPoint</vt:lpstr>
      <vt:lpstr>Diseño de algoritmos (I) </vt:lpstr>
      <vt:lpstr>Diseño de algoritmos (II) </vt:lpstr>
      <vt:lpstr>Diseño de algoritmos (III) </vt:lpstr>
      <vt:lpstr>Diseño de algoritmos (IV) </vt:lpstr>
      <vt:lpstr>Diseño de algoritmos (V) </vt:lpstr>
      <vt:lpstr>Diseño de algoritmos (VI) </vt:lpstr>
      <vt:lpstr>Diseño de algoritmos (VII) </vt:lpstr>
      <vt:lpstr>Diseño de algoritmos (VIII) </vt:lpstr>
      <vt:lpstr>Diseño de algoritmos (IX) </vt:lpstr>
      <vt:lpstr>Diseño de algoritmos (X) </vt:lpstr>
      <vt:lpstr>Diseño de algoritmos (XI) </vt:lpstr>
      <vt:lpstr>Diseño de algoritmos (XII) </vt:lpstr>
      <vt:lpstr>Diseño de algoritmos (XIII) </vt:lpstr>
      <vt:lpstr>Diseño de algoritmos (XIV) </vt:lpstr>
      <vt:lpstr>Pseudocódigo</vt:lpstr>
      <vt:lpstr>Diseño de algoritmos (XV) </vt:lpstr>
      <vt:lpstr>Diseño de algoritmos (XVI) </vt:lpstr>
      <vt:lpstr>Diseño de algoritmos (XVII) </vt:lpstr>
      <vt:lpstr>Diseño de algoritmos (XVIII)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 DE ALGORITMOS</dc:title>
  <dc:creator>Ernesto</dc:creator>
  <cp:lastModifiedBy>Fany González C.</cp:lastModifiedBy>
  <cp:revision>28</cp:revision>
  <cp:lastPrinted>2023-03-27T16:26:33Z</cp:lastPrinted>
  <dcterms:created xsi:type="dcterms:W3CDTF">2020-05-18T00:49:49Z</dcterms:created>
  <dcterms:modified xsi:type="dcterms:W3CDTF">2024-08-26T13:21:44Z</dcterms:modified>
</cp:coreProperties>
</file>