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3" r:id="rId9"/>
    <p:sldId id="28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2" r:id="rId41"/>
    <p:sldId id="284" r:id="rId42"/>
    <p:sldId id="285" r:id="rId43"/>
    <p:sldId id="286" r:id="rId44"/>
    <p:sldId id="303" r:id="rId45"/>
    <p:sldId id="304" r:id="rId46"/>
    <p:sldId id="305" r:id="rId47"/>
    <p:sldId id="306" r:id="rId48"/>
    <p:sldId id="307" r:id="rId49"/>
    <p:sldId id="308" r:id="rId5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7872-C217-44C2-9C13-20F1C5159A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F743B3B-21B0-441B-A657-0728ADD83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94ED92B-C6EE-4850-8E98-65B3470B54BA}"/>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AD2DFC62-E908-4465-AC4D-77511E51A5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27C859-D27D-4762-9D0A-C1F209181F15}"/>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384855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F1D66-C48B-4DF5-B516-2FFDFAFB88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074780-A969-4D7A-A9AB-C47C1E9AD15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A0B772-08D0-4F52-9B3B-0ABAE3616DD5}"/>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CD47A61A-D4FD-4C4B-B6E0-0C944B03440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D936D2-4747-4DE3-A1FE-44CC4C45A08C}"/>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192378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7E2A68-6CF7-4577-9E3E-08F28B7A2C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107589-25E4-41E5-825A-21E26F1A15F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E60BD8-2C17-400B-B927-3023F9B023C1}"/>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21151A9B-826C-4052-B66F-390A6A43123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650E58C-00D1-4429-BE53-99C4EB5E3637}"/>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73066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85697-2F0E-46D1-ABA1-17254480B50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C8AAB1F-F99C-4F6F-ADCC-141376831A4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E96A19-A025-4BFE-AD52-965D0C48BFBA}"/>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B1F4434F-BA83-437C-95F9-FF96EAFA27A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79216E3-018D-4A6A-8981-37F79ACFC2CC}"/>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318020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963C0-9347-460E-9229-8399754F38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115E3A0-1CA3-4F14-A143-F52DEE8A3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2E166CE-4E8E-4EF4-B5B1-05092E4C5FDB}"/>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75CD25E2-B7C1-474C-BFCC-D6E94DB9E2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78D932-C92F-4001-B963-5D8AE66D4116}"/>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393701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88C77-E9E6-449A-8D2A-8B029D16293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0245D8-5E4E-4C7A-A823-F265ACCB28F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DB27886-62C3-44F3-A432-AD7DD64E56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74180D0-3518-4302-A26D-43386AB67D83}"/>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6" name="Marcador de pie de página 5">
            <a:extLst>
              <a:ext uri="{FF2B5EF4-FFF2-40B4-BE49-F238E27FC236}">
                <a16:creationId xmlns:a16="http://schemas.microsoft.com/office/drawing/2014/main" id="{17481ABA-B576-46D7-B205-CF79061E705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5CBF85-BFF2-4A77-B3D3-C1D87956BF37}"/>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90030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D3DC9-6269-4EC2-9A95-4447E479ED8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32AAA2-A8ED-40B8-AB61-8A5AABE02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755DFE-856B-449E-AA57-D8C4A923E1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59C04FD-D539-4638-B932-B78B11CBC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F7B254-2ED7-4465-8B77-25F07017314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162BC44-B2B6-40F7-9417-EDF014744B05}"/>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8" name="Marcador de pie de página 7">
            <a:extLst>
              <a:ext uri="{FF2B5EF4-FFF2-40B4-BE49-F238E27FC236}">
                <a16:creationId xmlns:a16="http://schemas.microsoft.com/office/drawing/2014/main" id="{1CE6AF77-3155-46C2-A07B-C73CAF5A79D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310F18D-20E3-468C-B1C1-F99884BD9B24}"/>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352585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3AB90-C0EA-4041-AA86-38D739601F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AF1104-24D2-4CE2-97EE-851CA70C17EE}"/>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4" name="Marcador de pie de página 3">
            <a:extLst>
              <a:ext uri="{FF2B5EF4-FFF2-40B4-BE49-F238E27FC236}">
                <a16:creationId xmlns:a16="http://schemas.microsoft.com/office/drawing/2014/main" id="{B3866550-C932-44FE-B2D2-949949CC653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DE40C5D-52CD-43A0-A3C4-5EA5E78AA4B5}"/>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358031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851CAB-0EE6-4345-ABE8-605A7428BF77}"/>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3" name="Marcador de pie de página 2">
            <a:extLst>
              <a:ext uri="{FF2B5EF4-FFF2-40B4-BE49-F238E27FC236}">
                <a16:creationId xmlns:a16="http://schemas.microsoft.com/office/drawing/2014/main" id="{6988361D-2B20-4BF8-8A04-54212222BF6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730B025-580A-4B0B-AE89-D7BE3076C70E}"/>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201591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F3E38-7D19-40D1-885A-CD5CB8B389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E870966-2979-4483-A7AC-093C10527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7797DC8-D789-4485-A239-D60348EA3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D7FC09-136F-41AD-B11A-08EA4C5ED5A9}"/>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6" name="Marcador de pie de página 5">
            <a:extLst>
              <a:ext uri="{FF2B5EF4-FFF2-40B4-BE49-F238E27FC236}">
                <a16:creationId xmlns:a16="http://schemas.microsoft.com/office/drawing/2014/main" id="{A5A391E6-1C44-4531-9E12-413BF28CEA6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A97A9-44EB-4A57-BE0C-EA40351988AE}"/>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1978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45E99-2383-405A-9DE3-9D8595931A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37D06E1-2F7F-41A8-BE5C-BEAF29476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57A269D-8040-4BD6-97A5-4F6288F90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11C25E-5C2F-4CD2-A79D-C9C58B99F37D}"/>
              </a:ext>
            </a:extLst>
          </p:cNvPr>
          <p:cNvSpPr>
            <a:spLocks noGrp="1"/>
          </p:cNvSpPr>
          <p:nvPr>
            <p:ph type="dt" sz="half" idx="10"/>
          </p:nvPr>
        </p:nvSpPr>
        <p:spPr/>
        <p:txBody>
          <a:bodyPr/>
          <a:lstStyle/>
          <a:p>
            <a:fld id="{E833E528-E761-40D3-83E9-734050CFA43F}" type="datetimeFigureOut">
              <a:rPr lang="es-CO" smtClean="0"/>
              <a:t>1/02/2024</a:t>
            </a:fld>
            <a:endParaRPr lang="es-CO"/>
          </a:p>
        </p:txBody>
      </p:sp>
      <p:sp>
        <p:nvSpPr>
          <p:cNvPr id="6" name="Marcador de pie de página 5">
            <a:extLst>
              <a:ext uri="{FF2B5EF4-FFF2-40B4-BE49-F238E27FC236}">
                <a16:creationId xmlns:a16="http://schemas.microsoft.com/office/drawing/2014/main" id="{801D108D-7282-4118-8CDD-7B4350F56AF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3090B9F-5D13-4C9D-A1F0-DE8F3BA87B3F}"/>
              </a:ext>
            </a:extLst>
          </p:cNvPr>
          <p:cNvSpPr>
            <a:spLocks noGrp="1"/>
          </p:cNvSpPr>
          <p:nvPr>
            <p:ph type="sldNum" sz="quarter" idx="12"/>
          </p:nvPr>
        </p:nvSpPr>
        <p:spPr/>
        <p:txBody>
          <a:bodyPr/>
          <a:lstStyle/>
          <a:p>
            <a:fld id="{5E7C98E7-1F5F-4641-B718-9C665DE1F0C0}" type="slidenum">
              <a:rPr lang="es-CO" smtClean="0"/>
              <a:t>‹Nº›</a:t>
            </a:fld>
            <a:endParaRPr lang="es-CO"/>
          </a:p>
        </p:txBody>
      </p:sp>
    </p:spTree>
    <p:extLst>
      <p:ext uri="{BB962C8B-B14F-4D97-AF65-F5344CB8AC3E}">
        <p14:creationId xmlns:p14="http://schemas.microsoft.com/office/powerpoint/2010/main" val="21461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222D95-9BA7-41FA-8363-477FA293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2F41340-D1C0-4226-A789-ACCCBD6BE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A9326F-0EA5-4AEA-A8B6-186D031C4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3E528-E761-40D3-83E9-734050CFA43F}" type="datetimeFigureOut">
              <a:rPr lang="es-CO" smtClean="0"/>
              <a:t>1/02/2024</a:t>
            </a:fld>
            <a:endParaRPr lang="es-CO"/>
          </a:p>
        </p:txBody>
      </p:sp>
      <p:sp>
        <p:nvSpPr>
          <p:cNvPr id="5" name="Marcador de pie de página 4">
            <a:extLst>
              <a:ext uri="{FF2B5EF4-FFF2-40B4-BE49-F238E27FC236}">
                <a16:creationId xmlns:a16="http://schemas.microsoft.com/office/drawing/2014/main" id="{2065760B-8D7A-4EF8-964B-1B873B40A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D59FF10-45DC-402A-9B34-0E30604B6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C98E7-1F5F-4641-B718-9C665DE1F0C0}" type="slidenum">
              <a:rPr lang="es-CO" smtClean="0"/>
              <a:t>‹Nº›</a:t>
            </a:fld>
            <a:endParaRPr lang="es-CO"/>
          </a:p>
        </p:txBody>
      </p:sp>
    </p:spTree>
    <p:extLst>
      <p:ext uri="{BB962C8B-B14F-4D97-AF65-F5344CB8AC3E}">
        <p14:creationId xmlns:p14="http://schemas.microsoft.com/office/powerpoint/2010/main" val="35280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redirect?event=video_description&amp;redir_token=QUFFLUhqa2tuU3lORHNHUXpRWS1KcjRTUWhBdUQ1bFBod3xBQ3Jtc0tsTjB2UnJCVlJEQzEyMmM3ZzBYNWZQMDEwS0l4WWFUX01sTnNPWW9Gbm5ib0FOeXJQVTQ4dEUyREFwYUs1a1YtWUg2MzEyMExhdHpnQVRxM2lnRFdnQVM2Ry1ZNWVESFl4UDFKSGhtM2xaM2xYYVNhMA&amp;q=https%3A%2F%2Fbit.ly%2FMinGW_Windows11&amp;v=2RxaM_CsMyc"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D0B97-BB9F-4D49-BCF3-B710AB25FFF9}"/>
              </a:ext>
            </a:extLst>
          </p:cNvPr>
          <p:cNvSpPr>
            <a:spLocks noGrp="1"/>
          </p:cNvSpPr>
          <p:nvPr>
            <p:ph type="ctrTitle"/>
          </p:nvPr>
        </p:nvSpPr>
        <p:spPr/>
        <p:txBody>
          <a:bodyPr/>
          <a:lstStyle/>
          <a:p>
            <a:r>
              <a:rPr lang="es-CO" dirty="0" err="1"/>
              <a:t>First</a:t>
            </a:r>
            <a:r>
              <a:rPr lang="es-CO" dirty="0"/>
              <a:t> </a:t>
            </a:r>
            <a:r>
              <a:rPr lang="es-CO" dirty="0" err="1"/>
              <a:t>Steps</a:t>
            </a:r>
            <a:r>
              <a:rPr lang="es-CO" dirty="0"/>
              <a:t> in Visual Studio </a:t>
            </a:r>
          </a:p>
        </p:txBody>
      </p:sp>
    </p:spTree>
    <p:extLst>
      <p:ext uri="{BB962C8B-B14F-4D97-AF65-F5344CB8AC3E}">
        <p14:creationId xmlns:p14="http://schemas.microsoft.com/office/powerpoint/2010/main" val="200547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FE0AA14-6346-40C3-AF55-CBC2ED578D24}"/>
              </a:ext>
            </a:extLst>
          </p:cNvPr>
          <p:cNvSpPr txBox="1"/>
          <p:nvPr/>
        </p:nvSpPr>
        <p:spPr>
          <a:xfrm>
            <a:off x="1874520" y="99060"/>
            <a:ext cx="6614160" cy="461665"/>
          </a:xfrm>
          <a:prstGeom prst="rect">
            <a:avLst/>
          </a:prstGeom>
          <a:noFill/>
        </p:spPr>
        <p:txBody>
          <a:bodyPr wrap="square" rtlCol="0">
            <a:spAutoFit/>
          </a:bodyPr>
          <a:lstStyle/>
          <a:p>
            <a:pPr algn="ctr"/>
            <a:r>
              <a:rPr lang="es-CO" sz="2400" dirty="0"/>
              <a:t>Función en programación</a:t>
            </a:r>
          </a:p>
        </p:txBody>
      </p:sp>
      <p:sp>
        <p:nvSpPr>
          <p:cNvPr id="4" name="CuadroTexto 3">
            <a:extLst>
              <a:ext uri="{FF2B5EF4-FFF2-40B4-BE49-F238E27FC236}">
                <a16:creationId xmlns:a16="http://schemas.microsoft.com/office/drawing/2014/main" id="{35C8BA54-4206-42CA-BD04-176D6E0E172D}"/>
              </a:ext>
            </a:extLst>
          </p:cNvPr>
          <p:cNvSpPr txBox="1"/>
          <p:nvPr/>
        </p:nvSpPr>
        <p:spPr>
          <a:xfrm>
            <a:off x="251460" y="819418"/>
            <a:ext cx="10568940" cy="1200329"/>
          </a:xfrm>
          <a:prstGeom prst="rect">
            <a:avLst/>
          </a:prstGeom>
          <a:noFill/>
        </p:spPr>
        <p:txBody>
          <a:bodyPr wrap="square">
            <a:spAutoFit/>
          </a:bodyPr>
          <a:lstStyle/>
          <a:p>
            <a:r>
              <a:rPr lang="es-ES" dirty="0"/>
              <a:t>Una función es un bloque de código que realiza alguna operación. Una función puede definir opcionalmente parámetros de entrada que permiten a los llamadores pasar argumentos a la función. Una función también puede devolver un valor como salida. Las funciones son útiles para encapsular las operaciones comunes en un solo bloque reutilizable, idealmente con un nombre que describa claramente lo que hace la función</a:t>
            </a:r>
            <a:endParaRPr lang="es-CO" dirty="0"/>
          </a:p>
        </p:txBody>
      </p:sp>
    </p:spTree>
    <p:extLst>
      <p:ext uri="{BB962C8B-B14F-4D97-AF65-F5344CB8AC3E}">
        <p14:creationId xmlns:p14="http://schemas.microsoft.com/office/powerpoint/2010/main" val="279516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C05FE-A9F6-49A3-A7F8-C75AF1DD6AC7}"/>
              </a:ext>
            </a:extLst>
          </p:cNvPr>
          <p:cNvSpPr txBox="1"/>
          <p:nvPr/>
        </p:nvSpPr>
        <p:spPr>
          <a:xfrm>
            <a:off x="411480" y="492175"/>
            <a:ext cx="10012680" cy="646331"/>
          </a:xfrm>
          <a:prstGeom prst="rect">
            <a:avLst/>
          </a:prstGeom>
          <a:noFill/>
        </p:spPr>
        <p:txBody>
          <a:bodyPr wrap="square">
            <a:spAutoFit/>
          </a:bodyPr>
          <a:lstStyle/>
          <a:p>
            <a:r>
              <a:rPr lang="es-ES" dirty="0"/>
              <a:t>La siguiente función acepta dos enteros de un autor de llamada y devuelve su suma; a y b son parámetros de tipo </a:t>
            </a:r>
            <a:r>
              <a:rPr lang="es-ES" dirty="0" err="1"/>
              <a:t>Int</a:t>
            </a:r>
            <a:r>
              <a:rPr lang="es-ES" dirty="0"/>
              <a:t>.</a:t>
            </a:r>
            <a:endParaRPr lang="es-CO" dirty="0"/>
          </a:p>
        </p:txBody>
      </p:sp>
      <p:sp>
        <p:nvSpPr>
          <p:cNvPr id="5" name="CuadroTexto 4">
            <a:extLst>
              <a:ext uri="{FF2B5EF4-FFF2-40B4-BE49-F238E27FC236}">
                <a16:creationId xmlns:a16="http://schemas.microsoft.com/office/drawing/2014/main" id="{A679B856-0F11-4675-8D14-21DB6487B6C1}"/>
              </a:ext>
            </a:extLst>
          </p:cNvPr>
          <p:cNvSpPr txBox="1"/>
          <p:nvPr/>
        </p:nvSpPr>
        <p:spPr>
          <a:xfrm>
            <a:off x="944880" y="1670596"/>
            <a:ext cx="6096000" cy="1200329"/>
          </a:xfrm>
          <a:prstGeom prst="rect">
            <a:avLst/>
          </a:prstGeom>
          <a:noFill/>
        </p:spPr>
        <p:txBody>
          <a:bodyPr wrap="square">
            <a:spAutoFit/>
          </a:bodyPr>
          <a:lstStyle/>
          <a:p>
            <a:r>
              <a:rPr lang="es-CO" dirty="0" err="1"/>
              <a:t>int</a:t>
            </a:r>
            <a:r>
              <a:rPr lang="es-CO" dirty="0"/>
              <a:t> sum(</a:t>
            </a:r>
            <a:r>
              <a:rPr lang="es-CO" dirty="0" err="1"/>
              <a:t>int</a:t>
            </a:r>
            <a:r>
              <a:rPr lang="es-CO" dirty="0"/>
              <a:t> a, </a:t>
            </a:r>
            <a:r>
              <a:rPr lang="es-CO" dirty="0" err="1"/>
              <a:t>int</a:t>
            </a:r>
            <a:r>
              <a:rPr lang="es-CO" dirty="0"/>
              <a:t> b)</a:t>
            </a:r>
          </a:p>
          <a:p>
            <a:r>
              <a:rPr lang="es-CO" dirty="0"/>
              <a:t>{</a:t>
            </a:r>
          </a:p>
          <a:p>
            <a:r>
              <a:rPr lang="es-CO" dirty="0"/>
              <a:t>    </a:t>
            </a:r>
            <a:r>
              <a:rPr lang="es-CO" dirty="0" err="1"/>
              <a:t>return</a:t>
            </a:r>
            <a:r>
              <a:rPr lang="es-CO" dirty="0"/>
              <a:t> a + b;</a:t>
            </a:r>
          </a:p>
          <a:p>
            <a:r>
              <a:rPr lang="es-CO" dirty="0"/>
              <a:t>}</a:t>
            </a:r>
          </a:p>
        </p:txBody>
      </p:sp>
      <p:sp>
        <p:nvSpPr>
          <p:cNvPr id="7" name="CuadroTexto 6">
            <a:extLst>
              <a:ext uri="{FF2B5EF4-FFF2-40B4-BE49-F238E27FC236}">
                <a16:creationId xmlns:a16="http://schemas.microsoft.com/office/drawing/2014/main" id="{84FAC867-A604-477D-ACEC-CC7EC1A7CB2B}"/>
              </a:ext>
            </a:extLst>
          </p:cNvPr>
          <p:cNvSpPr txBox="1"/>
          <p:nvPr/>
        </p:nvSpPr>
        <p:spPr>
          <a:xfrm>
            <a:off x="845820" y="3822115"/>
            <a:ext cx="6096000" cy="646331"/>
          </a:xfrm>
          <a:prstGeom prst="rect">
            <a:avLst/>
          </a:prstGeom>
          <a:noFill/>
        </p:spPr>
        <p:txBody>
          <a:bodyPr wrap="square">
            <a:spAutoFit/>
          </a:bodyPr>
          <a:lstStyle/>
          <a:p>
            <a:r>
              <a:rPr lang="en-US" b="0" i="0" dirty="0">
                <a:solidFill>
                  <a:srgbClr val="0101FD"/>
                </a:solidFill>
                <a:effectLst/>
                <a:latin typeface="SFMono-Regular"/>
              </a:rPr>
              <a:t>int</a:t>
            </a:r>
            <a:r>
              <a:rPr lang="en-US" b="0" i="0" dirty="0">
                <a:solidFill>
                  <a:srgbClr val="171717"/>
                </a:solidFill>
                <a:effectLst/>
                <a:latin typeface="SFMono-Regular"/>
              </a:rPr>
              <a:t> </a:t>
            </a:r>
            <a:r>
              <a:rPr lang="en-US" b="0" i="0" dirty="0">
                <a:solidFill>
                  <a:srgbClr val="006881"/>
                </a:solidFill>
                <a:effectLst/>
                <a:latin typeface="SFMono-Regular"/>
              </a:rPr>
              <a:t>main</a:t>
            </a:r>
            <a:r>
              <a:rPr lang="en-US" b="0" i="0" dirty="0">
                <a:solidFill>
                  <a:srgbClr val="171717"/>
                </a:solidFill>
                <a:effectLst/>
                <a:latin typeface="SFMono-Regular"/>
              </a:rPr>
              <a:t>() { </a:t>
            </a:r>
            <a:r>
              <a:rPr lang="en-US" b="0" i="0" dirty="0">
                <a:solidFill>
                  <a:srgbClr val="0101FD"/>
                </a:solidFill>
                <a:effectLst/>
                <a:latin typeface="SFMono-Regular"/>
              </a:rPr>
              <a:t>int</a:t>
            </a:r>
            <a:r>
              <a:rPr lang="en-US" b="0" i="0" dirty="0">
                <a:solidFill>
                  <a:srgbClr val="171717"/>
                </a:solidFill>
                <a:effectLst/>
                <a:latin typeface="SFMono-Regular"/>
              </a:rPr>
              <a:t> </a:t>
            </a:r>
            <a:r>
              <a:rPr lang="en-US" b="0" i="0" dirty="0" err="1">
                <a:solidFill>
                  <a:srgbClr val="171717"/>
                </a:solidFill>
                <a:effectLst/>
                <a:latin typeface="SFMono-Regular"/>
              </a:rPr>
              <a:t>i</a:t>
            </a:r>
            <a:r>
              <a:rPr lang="en-US" b="0" i="0" dirty="0">
                <a:solidFill>
                  <a:srgbClr val="171717"/>
                </a:solidFill>
                <a:effectLst/>
                <a:latin typeface="SFMono-Regular"/>
              </a:rPr>
              <a:t> = sum(10, 32); </a:t>
            </a:r>
            <a:r>
              <a:rPr lang="en-US" b="0" i="0" dirty="0">
                <a:solidFill>
                  <a:srgbClr val="0101FD"/>
                </a:solidFill>
                <a:effectLst/>
                <a:latin typeface="SFMono-Regular"/>
              </a:rPr>
              <a:t>int</a:t>
            </a:r>
            <a:r>
              <a:rPr lang="en-US" b="0" i="0" dirty="0">
                <a:solidFill>
                  <a:srgbClr val="171717"/>
                </a:solidFill>
                <a:effectLst/>
                <a:latin typeface="SFMono-Regular"/>
              </a:rPr>
              <a:t> j = sum(</a:t>
            </a:r>
            <a:r>
              <a:rPr lang="en-US" b="0" i="0" dirty="0" err="1">
                <a:solidFill>
                  <a:srgbClr val="171717"/>
                </a:solidFill>
                <a:effectLst/>
                <a:latin typeface="SFMono-Regular"/>
              </a:rPr>
              <a:t>i</a:t>
            </a:r>
            <a:r>
              <a:rPr lang="en-US" b="0" i="0" dirty="0">
                <a:solidFill>
                  <a:srgbClr val="171717"/>
                </a:solidFill>
                <a:effectLst/>
                <a:latin typeface="SFMono-Regular"/>
              </a:rPr>
              <a:t>, 66); </a:t>
            </a:r>
            <a:r>
              <a:rPr lang="en-US" b="0" i="0" dirty="0" err="1">
                <a:solidFill>
                  <a:srgbClr val="0101FD"/>
                </a:solidFill>
                <a:effectLst/>
                <a:latin typeface="SFMono-Regular"/>
              </a:rPr>
              <a:t>cout</a:t>
            </a:r>
            <a:r>
              <a:rPr lang="en-US" b="0" i="0" dirty="0">
                <a:solidFill>
                  <a:srgbClr val="171717"/>
                </a:solidFill>
                <a:effectLst/>
                <a:latin typeface="SFMono-Regular"/>
              </a:rPr>
              <a:t> &lt;&lt; </a:t>
            </a:r>
            <a:r>
              <a:rPr lang="en-US" b="0" i="0" dirty="0">
                <a:solidFill>
                  <a:srgbClr val="A31515"/>
                </a:solidFill>
                <a:effectLst/>
                <a:latin typeface="SFMono-Regular"/>
              </a:rPr>
              <a:t>"The value of j is"</a:t>
            </a:r>
            <a:r>
              <a:rPr lang="en-US" b="0" i="0" dirty="0">
                <a:solidFill>
                  <a:srgbClr val="171717"/>
                </a:solidFill>
                <a:effectLst/>
                <a:latin typeface="SFMono-Regular"/>
              </a:rPr>
              <a:t> &lt;&lt; j &lt;&lt; </a:t>
            </a:r>
            <a:r>
              <a:rPr lang="en-US" b="0" i="0" dirty="0" err="1">
                <a:solidFill>
                  <a:srgbClr val="0101FD"/>
                </a:solidFill>
                <a:effectLst/>
                <a:latin typeface="SFMono-Regular"/>
              </a:rPr>
              <a:t>endl</a:t>
            </a:r>
            <a:r>
              <a:rPr lang="en-US" b="0" i="0" dirty="0">
                <a:solidFill>
                  <a:srgbClr val="171717"/>
                </a:solidFill>
                <a:effectLst/>
                <a:latin typeface="SFMono-Regular"/>
              </a:rPr>
              <a:t>; </a:t>
            </a:r>
            <a:endParaRPr lang="es-CO" dirty="0"/>
          </a:p>
        </p:txBody>
      </p:sp>
    </p:spTree>
    <p:extLst>
      <p:ext uri="{BB962C8B-B14F-4D97-AF65-F5344CB8AC3E}">
        <p14:creationId xmlns:p14="http://schemas.microsoft.com/office/powerpoint/2010/main" val="420967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133AB8-889C-4A9E-AB71-E665A3C6D6F2}"/>
              </a:ext>
            </a:extLst>
          </p:cNvPr>
          <p:cNvPicPr>
            <a:picLocks noChangeAspect="1"/>
          </p:cNvPicPr>
          <p:nvPr/>
        </p:nvPicPr>
        <p:blipFill rotWithShape="1">
          <a:blip r:embed="rId2"/>
          <a:srcRect r="22603"/>
          <a:stretch/>
        </p:blipFill>
        <p:spPr>
          <a:xfrm>
            <a:off x="0" y="212291"/>
            <a:ext cx="9436231" cy="6433417"/>
          </a:xfrm>
          <a:prstGeom prst="rect">
            <a:avLst/>
          </a:prstGeom>
        </p:spPr>
      </p:pic>
      <p:sp>
        <p:nvSpPr>
          <p:cNvPr id="3" name="CuadroTexto 2">
            <a:extLst>
              <a:ext uri="{FF2B5EF4-FFF2-40B4-BE49-F238E27FC236}">
                <a16:creationId xmlns:a16="http://schemas.microsoft.com/office/drawing/2014/main" id="{BDCC7967-1EA1-4F55-8F58-1F389B8025B5}"/>
              </a:ext>
            </a:extLst>
          </p:cNvPr>
          <p:cNvSpPr txBox="1"/>
          <p:nvPr/>
        </p:nvSpPr>
        <p:spPr>
          <a:xfrm>
            <a:off x="3001434" y="2926080"/>
            <a:ext cx="4137660" cy="369332"/>
          </a:xfrm>
          <a:prstGeom prst="rect">
            <a:avLst/>
          </a:prstGeom>
          <a:noFill/>
        </p:spPr>
        <p:txBody>
          <a:bodyPr wrap="square" rtlCol="0">
            <a:spAutoFit/>
          </a:bodyPr>
          <a:lstStyle/>
          <a:p>
            <a:r>
              <a:rPr lang="es-CO" dirty="0">
                <a:solidFill>
                  <a:schemeClr val="bg1"/>
                </a:solidFill>
              </a:rPr>
              <a:t>(</a:t>
            </a:r>
            <a:r>
              <a:rPr lang="es-CO" dirty="0" err="1">
                <a:solidFill>
                  <a:schemeClr val="bg1"/>
                </a:solidFill>
              </a:rPr>
              <a:t>int</a:t>
            </a:r>
            <a:r>
              <a:rPr lang="es-CO" dirty="0">
                <a:solidFill>
                  <a:schemeClr val="bg1"/>
                </a:solidFill>
              </a:rPr>
              <a:t> retorna un número entero)</a:t>
            </a:r>
          </a:p>
        </p:txBody>
      </p:sp>
    </p:spTree>
    <p:extLst>
      <p:ext uri="{BB962C8B-B14F-4D97-AF65-F5344CB8AC3E}">
        <p14:creationId xmlns:p14="http://schemas.microsoft.com/office/powerpoint/2010/main" val="54437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130F48-99E9-4692-BF15-1FC72D32E19E}"/>
              </a:ext>
            </a:extLst>
          </p:cNvPr>
          <p:cNvPicPr>
            <a:picLocks noChangeAspect="1"/>
          </p:cNvPicPr>
          <p:nvPr/>
        </p:nvPicPr>
        <p:blipFill rotWithShape="1">
          <a:blip r:embed="rId2"/>
          <a:srcRect r="23086"/>
          <a:stretch/>
        </p:blipFill>
        <p:spPr>
          <a:xfrm>
            <a:off x="87205" y="798943"/>
            <a:ext cx="9377306" cy="3693965"/>
          </a:xfrm>
          <a:prstGeom prst="rect">
            <a:avLst/>
          </a:prstGeom>
        </p:spPr>
      </p:pic>
      <p:sp>
        <p:nvSpPr>
          <p:cNvPr id="4" name="Flecha: a la derecha 3">
            <a:extLst>
              <a:ext uri="{FF2B5EF4-FFF2-40B4-BE49-F238E27FC236}">
                <a16:creationId xmlns:a16="http://schemas.microsoft.com/office/drawing/2014/main" id="{DA27080C-5D58-436A-9EA0-5EE6E4024D62}"/>
              </a:ext>
            </a:extLst>
          </p:cNvPr>
          <p:cNvSpPr/>
          <p:nvPr/>
        </p:nvSpPr>
        <p:spPr>
          <a:xfrm rot="6856973">
            <a:off x="1104899" y="3011231"/>
            <a:ext cx="960120" cy="4724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5" name="CuadroTexto 4">
            <a:extLst>
              <a:ext uri="{FF2B5EF4-FFF2-40B4-BE49-F238E27FC236}">
                <a16:creationId xmlns:a16="http://schemas.microsoft.com/office/drawing/2014/main" id="{0B4B6919-FF3C-4987-B66C-CF88F4A5B7C5}"/>
              </a:ext>
            </a:extLst>
          </p:cNvPr>
          <p:cNvSpPr txBox="1"/>
          <p:nvPr/>
        </p:nvSpPr>
        <p:spPr>
          <a:xfrm>
            <a:off x="1584959" y="2461260"/>
            <a:ext cx="2545080" cy="369332"/>
          </a:xfrm>
          <a:prstGeom prst="rect">
            <a:avLst/>
          </a:prstGeom>
          <a:noFill/>
        </p:spPr>
        <p:txBody>
          <a:bodyPr wrap="square" rtlCol="0">
            <a:spAutoFit/>
          </a:bodyPr>
          <a:lstStyle/>
          <a:p>
            <a:r>
              <a:rPr lang="es-CO" dirty="0">
                <a:solidFill>
                  <a:schemeClr val="bg1"/>
                </a:solidFill>
              </a:rPr>
              <a:t>Nombre de la función</a:t>
            </a:r>
          </a:p>
        </p:txBody>
      </p:sp>
      <p:sp>
        <p:nvSpPr>
          <p:cNvPr id="6" name="Flecha: hacia abajo 5">
            <a:extLst>
              <a:ext uri="{FF2B5EF4-FFF2-40B4-BE49-F238E27FC236}">
                <a16:creationId xmlns:a16="http://schemas.microsoft.com/office/drawing/2014/main" id="{3DCBC56E-E78A-4ED0-BE59-9C40E1FE55DD}"/>
              </a:ext>
            </a:extLst>
          </p:cNvPr>
          <p:cNvSpPr/>
          <p:nvPr/>
        </p:nvSpPr>
        <p:spPr>
          <a:xfrm rot="10800000">
            <a:off x="1997701" y="3782182"/>
            <a:ext cx="320040" cy="1262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E69A226-BAEA-4348-A1B8-5F651813B4D3}"/>
              </a:ext>
            </a:extLst>
          </p:cNvPr>
          <p:cNvSpPr txBox="1"/>
          <p:nvPr/>
        </p:nvSpPr>
        <p:spPr>
          <a:xfrm>
            <a:off x="1803400" y="5078307"/>
            <a:ext cx="2667000" cy="369332"/>
          </a:xfrm>
          <a:prstGeom prst="rect">
            <a:avLst/>
          </a:prstGeom>
          <a:noFill/>
        </p:spPr>
        <p:txBody>
          <a:bodyPr wrap="square" rtlCol="0">
            <a:spAutoFit/>
          </a:bodyPr>
          <a:lstStyle/>
          <a:p>
            <a:r>
              <a:rPr lang="es-CO" dirty="0"/>
              <a:t>Parámetros</a:t>
            </a:r>
          </a:p>
        </p:txBody>
      </p:sp>
      <p:sp>
        <p:nvSpPr>
          <p:cNvPr id="9" name="CuadroTexto 8">
            <a:extLst>
              <a:ext uri="{FF2B5EF4-FFF2-40B4-BE49-F238E27FC236}">
                <a16:creationId xmlns:a16="http://schemas.microsoft.com/office/drawing/2014/main" id="{FFDC7D49-6B2D-4990-A80A-40D041744A2E}"/>
              </a:ext>
            </a:extLst>
          </p:cNvPr>
          <p:cNvSpPr txBox="1"/>
          <p:nvPr/>
        </p:nvSpPr>
        <p:spPr>
          <a:xfrm>
            <a:off x="266700" y="5511293"/>
            <a:ext cx="6138332" cy="369332"/>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80808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endParaRPr lang="es-CO" dirty="0"/>
          </a:p>
        </p:txBody>
      </p:sp>
    </p:spTree>
    <p:extLst>
      <p:ext uri="{BB962C8B-B14F-4D97-AF65-F5344CB8AC3E}">
        <p14:creationId xmlns:p14="http://schemas.microsoft.com/office/powerpoint/2010/main" val="210482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ED297DB-BE00-4EEA-8690-583AA12B6756}"/>
              </a:ext>
            </a:extLst>
          </p:cNvPr>
          <p:cNvSpPr txBox="1"/>
          <p:nvPr/>
        </p:nvSpPr>
        <p:spPr>
          <a:xfrm>
            <a:off x="319616" y="378589"/>
            <a:ext cx="10843683" cy="2308324"/>
          </a:xfrm>
          <a:prstGeom prst="rect">
            <a:avLst/>
          </a:prstGeom>
          <a:noFill/>
        </p:spPr>
        <p:txBody>
          <a:bodyPr wrap="square">
            <a:spAutoFit/>
          </a:bodyPr>
          <a:lstStyle/>
          <a:p>
            <a:r>
              <a:rPr lang="es-ES" dirty="0"/>
              <a:t>Argumento (informática)</a:t>
            </a:r>
          </a:p>
          <a:p>
            <a:endParaRPr lang="es-ES" dirty="0"/>
          </a:p>
          <a:p>
            <a:endParaRPr lang="es-ES" dirty="0"/>
          </a:p>
          <a:p>
            <a:r>
              <a:rPr lang="es-ES" dirty="0"/>
              <a:t>En ciencias de la computación, un parámetro es una variable utilizada para recibir valores de entrada en una rutina, subrutina o método. Dichos valores, que serán enviados desde la rutina </a:t>
            </a:r>
            <a:r>
              <a:rPr lang="es-ES" dirty="0" err="1"/>
              <a:t>invocante</a:t>
            </a:r>
            <a:r>
              <a:rPr lang="es-ES" dirty="0"/>
              <a:t>, son llamados argumentos. La subrutina usa los valores asignados a sus parámetros para alterar su comportamiento en tiempo de ejecución. La mayor parte de los lenguajes de programación pueden definir subrutinas que aceptan cero o más argumentos.</a:t>
            </a:r>
            <a:endParaRPr lang="es-CO" dirty="0"/>
          </a:p>
        </p:txBody>
      </p:sp>
      <p:sp>
        <p:nvSpPr>
          <p:cNvPr id="7" name="CuadroTexto 6">
            <a:extLst>
              <a:ext uri="{FF2B5EF4-FFF2-40B4-BE49-F238E27FC236}">
                <a16:creationId xmlns:a16="http://schemas.microsoft.com/office/drawing/2014/main" id="{DBB8F007-8DFE-47A9-AC0F-B186B535E3EE}"/>
              </a:ext>
            </a:extLst>
          </p:cNvPr>
          <p:cNvSpPr txBox="1"/>
          <p:nvPr/>
        </p:nvSpPr>
        <p:spPr>
          <a:xfrm>
            <a:off x="904875" y="3059668"/>
            <a:ext cx="6096000" cy="923330"/>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808080"/>
                </a:solidFill>
                <a:latin typeface="Cascadia Mono" panose="020B0609020000020004" pitchFamily="49" charset="0"/>
              </a:rPr>
              <a:t> = cantidad de argumentos </a:t>
            </a:r>
          </a:p>
          <a:p>
            <a:endParaRPr lang="es-CO" dirty="0">
              <a:solidFill>
                <a:srgbClr val="808080"/>
              </a:solidFill>
              <a:latin typeface="Cascadia Mono" panose="020B0609020000020004" pitchFamily="49" charset="0"/>
            </a:endParaRP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808080"/>
                </a:solidFill>
                <a:latin typeface="Cascadia Mono" panose="020B0609020000020004" pitchFamily="49" charset="0"/>
              </a:rPr>
              <a:t> = valores de los argumentos</a:t>
            </a:r>
            <a:endParaRPr lang="es-CO" dirty="0"/>
          </a:p>
        </p:txBody>
      </p:sp>
      <p:sp>
        <p:nvSpPr>
          <p:cNvPr id="9" name="CuadroTexto 8">
            <a:extLst>
              <a:ext uri="{FF2B5EF4-FFF2-40B4-BE49-F238E27FC236}">
                <a16:creationId xmlns:a16="http://schemas.microsoft.com/office/drawing/2014/main" id="{EA7F59FA-6A96-4D8D-ACBA-2415F497A5AA}"/>
              </a:ext>
            </a:extLst>
          </p:cNvPr>
          <p:cNvSpPr txBox="1"/>
          <p:nvPr/>
        </p:nvSpPr>
        <p:spPr>
          <a:xfrm>
            <a:off x="657225" y="4558784"/>
            <a:ext cx="6096000" cy="1477328"/>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FF"/>
                </a:solidFill>
                <a:latin typeface="Cascadia Mono" panose="020B0609020000020004" pitchFamily="49" charset="0"/>
              </a:rPr>
              <a:t> = variables de tipo entero</a:t>
            </a:r>
          </a:p>
          <a:p>
            <a:endParaRPr lang="es-CO" dirty="0">
              <a:solidFill>
                <a:srgbClr val="0000FF"/>
              </a:solidFill>
              <a:latin typeface="Cascadia Mono" panose="020B0609020000020004" pitchFamily="49" charset="0"/>
            </a:endParaRPr>
          </a:p>
          <a:p>
            <a:r>
              <a:rPr lang="es-CO" sz="1800" dirty="0" err="1">
                <a:solidFill>
                  <a:srgbClr val="0000FF"/>
                </a:solidFill>
                <a:latin typeface="Cascadia Mono" panose="020B0609020000020004" pitchFamily="49" charset="0"/>
              </a:rPr>
              <a:t>Char</a:t>
            </a:r>
            <a:r>
              <a:rPr lang="es-CO" sz="1800" dirty="0">
                <a:solidFill>
                  <a:srgbClr val="0000FF"/>
                </a:solidFill>
                <a:latin typeface="Cascadia Mono" panose="020B0609020000020004" pitchFamily="49" charset="0"/>
              </a:rPr>
              <a:t> =  variables tipo letras o caracteres</a:t>
            </a:r>
          </a:p>
          <a:p>
            <a:endParaRPr lang="es-CO" dirty="0">
              <a:solidFill>
                <a:srgbClr val="0000FF"/>
              </a:solidFill>
              <a:latin typeface="Cascadia Mono" panose="020B0609020000020004" pitchFamily="49" charset="0"/>
            </a:endParaRPr>
          </a:p>
          <a:p>
            <a:r>
              <a:rPr lang="es-CO" sz="1800" dirty="0">
                <a:solidFill>
                  <a:srgbClr val="000000"/>
                </a:solidFill>
                <a:latin typeface="Cascadia Mono" panose="020B0609020000020004" pitchFamily="49" charset="0"/>
              </a:rPr>
              <a:t>**</a:t>
            </a:r>
            <a:r>
              <a:rPr lang="es-CO" sz="1800" dirty="0">
                <a:solidFill>
                  <a:srgbClr val="0000FF"/>
                </a:solidFill>
                <a:latin typeface="Cascadia Mono" panose="020B0609020000020004" pitchFamily="49" charset="0"/>
              </a:rPr>
              <a:t> = punteros o apuntadores</a:t>
            </a:r>
            <a:endParaRPr lang="es-CO" dirty="0"/>
          </a:p>
        </p:txBody>
      </p:sp>
    </p:spTree>
    <p:extLst>
      <p:ext uri="{BB962C8B-B14F-4D97-AF65-F5344CB8AC3E}">
        <p14:creationId xmlns:p14="http://schemas.microsoft.com/office/powerpoint/2010/main" val="423728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E17741-30E8-4EAE-8EBB-BEBD9B3876C5}"/>
              </a:ext>
            </a:extLst>
          </p:cNvPr>
          <p:cNvPicPr>
            <a:picLocks noChangeAspect="1"/>
          </p:cNvPicPr>
          <p:nvPr/>
        </p:nvPicPr>
        <p:blipFill rotWithShape="1">
          <a:blip r:embed="rId2"/>
          <a:srcRect r="22313"/>
          <a:stretch/>
        </p:blipFill>
        <p:spPr>
          <a:xfrm>
            <a:off x="87205" y="798943"/>
            <a:ext cx="9471574" cy="3693965"/>
          </a:xfrm>
          <a:prstGeom prst="rect">
            <a:avLst/>
          </a:prstGeom>
        </p:spPr>
      </p:pic>
      <p:sp>
        <p:nvSpPr>
          <p:cNvPr id="3" name="CuadroTexto 2">
            <a:extLst>
              <a:ext uri="{FF2B5EF4-FFF2-40B4-BE49-F238E27FC236}">
                <a16:creationId xmlns:a16="http://schemas.microsoft.com/office/drawing/2014/main" id="{E2825901-F3D0-4ED2-B428-B1FD281D434C}"/>
              </a:ext>
            </a:extLst>
          </p:cNvPr>
          <p:cNvSpPr txBox="1"/>
          <p:nvPr/>
        </p:nvSpPr>
        <p:spPr>
          <a:xfrm>
            <a:off x="1219200" y="3810000"/>
            <a:ext cx="2137124" cy="369332"/>
          </a:xfrm>
          <a:prstGeom prst="rect">
            <a:avLst/>
          </a:prstGeom>
          <a:noFill/>
        </p:spPr>
        <p:txBody>
          <a:bodyPr wrap="none" rtlCol="0">
            <a:spAutoFit/>
          </a:bodyPr>
          <a:lstStyle/>
          <a:p>
            <a:r>
              <a:rPr lang="es-CO" dirty="0">
                <a:solidFill>
                  <a:schemeClr val="bg1"/>
                </a:solidFill>
              </a:rPr>
              <a:t>Cuerpo de la función</a:t>
            </a:r>
          </a:p>
        </p:txBody>
      </p:sp>
    </p:spTree>
    <p:extLst>
      <p:ext uri="{BB962C8B-B14F-4D97-AF65-F5344CB8AC3E}">
        <p14:creationId xmlns:p14="http://schemas.microsoft.com/office/powerpoint/2010/main" val="9192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609074-5151-43A0-B278-3D85A7175BFD}"/>
              </a:ext>
            </a:extLst>
          </p:cNvPr>
          <p:cNvPicPr>
            <a:picLocks noChangeAspect="1"/>
          </p:cNvPicPr>
          <p:nvPr/>
        </p:nvPicPr>
        <p:blipFill>
          <a:blip r:embed="rId2"/>
          <a:stretch>
            <a:fillRect/>
          </a:stretch>
        </p:blipFill>
        <p:spPr>
          <a:xfrm>
            <a:off x="892923" y="0"/>
            <a:ext cx="10406154" cy="6858000"/>
          </a:xfrm>
          <a:prstGeom prst="rect">
            <a:avLst/>
          </a:prstGeom>
        </p:spPr>
      </p:pic>
    </p:spTree>
    <p:extLst>
      <p:ext uri="{BB962C8B-B14F-4D97-AF65-F5344CB8AC3E}">
        <p14:creationId xmlns:p14="http://schemas.microsoft.com/office/powerpoint/2010/main" val="44365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3CE31B-40E9-4D95-A9D3-A3E60DA9982B}"/>
              </a:ext>
            </a:extLst>
          </p:cNvPr>
          <p:cNvPicPr>
            <a:picLocks noChangeAspect="1"/>
          </p:cNvPicPr>
          <p:nvPr/>
        </p:nvPicPr>
        <p:blipFill>
          <a:blip r:embed="rId2"/>
          <a:stretch>
            <a:fillRect/>
          </a:stretch>
        </p:blipFill>
        <p:spPr>
          <a:xfrm>
            <a:off x="1219051" y="448642"/>
            <a:ext cx="4876949" cy="5960715"/>
          </a:xfrm>
          <a:prstGeom prst="rect">
            <a:avLst/>
          </a:prstGeom>
        </p:spPr>
      </p:pic>
    </p:spTree>
    <p:extLst>
      <p:ext uri="{BB962C8B-B14F-4D97-AF65-F5344CB8AC3E}">
        <p14:creationId xmlns:p14="http://schemas.microsoft.com/office/powerpoint/2010/main" val="343922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EC7014-2945-46AF-BB34-87EF469E378C}"/>
              </a:ext>
            </a:extLst>
          </p:cNvPr>
          <p:cNvPicPr>
            <a:picLocks noChangeAspect="1"/>
          </p:cNvPicPr>
          <p:nvPr/>
        </p:nvPicPr>
        <p:blipFill>
          <a:blip r:embed="rId2"/>
          <a:stretch>
            <a:fillRect/>
          </a:stretch>
        </p:blipFill>
        <p:spPr>
          <a:xfrm>
            <a:off x="0" y="86185"/>
            <a:ext cx="12192000" cy="6685629"/>
          </a:xfrm>
          <a:prstGeom prst="rect">
            <a:avLst/>
          </a:prstGeom>
        </p:spPr>
      </p:pic>
    </p:spTree>
    <p:extLst>
      <p:ext uri="{BB962C8B-B14F-4D97-AF65-F5344CB8AC3E}">
        <p14:creationId xmlns:p14="http://schemas.microsoft.com/office/powerpoint/2010/main" val="322067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66A531-D55E-4991-83D5-5FA2FE124DEF}"/>
              </a:ext>
            </a:extLst>
          </p:cNvPr>
          <p:cNvPicPr>
            <a:picLocks noChangeAspect="1"/>
          </p:cNvPicPr>
          <p:nvPr/>
        </p:nvPicPr>
        <p:blipFill>
          <a:blip r:embed="rId2"/>
          <a:stretch>
            <a:fillRect/>
          </a:stretch>
        </p:blipFill>
        <p:spPr>
          <a:xfrm>
            <a:off x="731055" y="18754"/>
            <a:ext cx="10729890" cy="6820491"/>
          </a:xfrm>
          <a:prstGeom prst="rect">
            <a:avLst/>
          </a:prstGeom>
        </p:spPr>
      </p:pic>
    </p:spTree>
    <p:extLst>
      <p:ext uri="{BB962C8B-B14F-4D97-AF65-F5344CB8AC3E}">
        <p14:creationId xmlns:p14="http://schemas.microsoft.com/office/powerpoint/2010/main" val="166101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6DE8C29-CF2A-4BF1-A646-AB5C35E3FF30}"/>
              </a:ext>
            </a:extLst>
          </p:cNvPr>
          <p:cNvPicPr>
            <a:picLocks noChangeAspect="1"/>
          </p:cNvPicPr>
          <p:nvPr/>
        </p:nvPicPr>
        <p:blipFill>
          <a:blip r:embed="rId2"/>
          <a:stretch>
            <a:fillRect/>
          </a:stretch>
        </p:blipFill>
        <p:spPr>
          <a:xfrm>
            <a:off x="282354" y="-113121"/>
            <a:ext cx="10364102" cy="6858000"/>
          </a:xfrm>
          <a:prstGeom prst="rect">
            <a:avLst/>
          </a:prstGeom>
        </p:spPr>
      </p:pic>
    </p:spTree>
    <p:extLst>
      <p:ext uri="{BB962C8B-B14F-4D97-AF65-F5344CB8AC3E}">
        <p14:creationId xmlns:p14="http://schemas.microsoft.com/office/powerpoint/2010/main" val="120898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AE112F1-0C48-46FA-A611-AD4543B63301}"/>
              </a:ext>
            </a:extLst>
          </p:cNvPr>
          <p:cNvPicPr>
            <a:picLocks noChangeAspect="1"/>
          </p:cNvPicPr>
          <p:nvPr/>
        </p:nvPicPr>
        <p:blipFill>
          <a:blip r:embed="rId2"/>
          <a:stretch>
            <a:fillRect/>
          </a:stretch>
        </p:blipFill>
        <p:spPr>
          <a:xfrm>
            <a:off x="0" y="335692"/>
            <a:ext cx="12192000" cy="6186616"/>
          </a:xfrm>
          <a:prstGeom prst="rect">
            <a:avLst/>
          </a:prstGeom>
        </p:spPr>
      </p:pic>
    </p:spTree>
    <p:extLst>
      <p:ext uri="{BB962C8B-B14F-4D97-AF65-F5344CB8AC3E}">
        <p14:creationId xmlns:p14="http://schemas.microsoft.com/office/powerpoint/2010/main" val="350488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E7FB46-9925-40C9-AFB1-68F098ACB04A}"/>
              </a:ext>
            </a:extLst>
          </p:cNvPr>
          <p:cNvPicPr>
            <a:picLocks noChangeAspect="1"/>
          </p:cNvPicPr>
          <p:nvPr/>
        </p:nvPicPr>
        <p:blipFill>
          <a:blip r:embed="rId2"/>
          <a:stretch>
            <a:fillRect/>
          </a:stretch>
        </p:blipFill>
        <p:spPr>
          <a:xfrm>
            <a:off x="0" y="758816"/>
            <a:ext cx="12192000" cy="5340368"/>
          </a:xfrm>
          <a:prstGeom prst="rect">
            <a:avLst/>
          </a:prstGeom>
        </p:spPr>
      </p:pic>
    </p:spTree>
    <p:extLst>
      <p:ext uri="{BB962C8B-B14F-4D97-AF65-F5344CB8AC3E}">
        <p14:creationId xmlns:p14="http://schemas.microsoft.com/office/powerpoint/2010/main" val="180687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63DA63-F2A1-4169-AF6E-DFB50200B343}"/>
              </a:ext>
            </a:extLst>
          </p:cNvPr>
          <p:cNvPicPr>
            <a:picLocks noChangeAspect="1"/>
          </p:cNvPicPr>
          <p:nvPr/>
        </p:nvPicPr>
        <p:blipFill>
          <a:blip r:embed="rId2"/>
          <a:stretch>
            <a:fillRect/>
          </a:stretch>
        </p:blipFill>
        <p:spPr>
          <a:xfrm>
            <a:off x="1775085" y="1005630"/>
            <a:ext cx="8641829" cy="4846740"/>
          </a:xfrm>
          <a:prstGeom prst="rect">
            <a:avLst/>
          </a:prstGeom>
        </p:spPr>
      </p:pic>
    </p:spTree>
    <p:extLst>
      <p:ext uri="{BB962C8B-B14F-4D97-AF65-F5344CB8AC3E}">
        <p14:creationId xmlns:p14="http://schemas.microsoft.com/office/powerpoint/2010/main" val="397402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F72CE01-0941-4384-B00A-41159C900A96}"/>
              </a:ext>
            </a:extLst>
          </p:cNvPr>
          <p:cNvPicPr>
            <a:picLocks noChangeAspect="1"/>
          </p:cNvPicPr>
          <p:nvPr/>
        </p:nvPicPr>
        <p:blipFill>
          <a:blip r:embed="rId2"/>
          <a:stretch>
            <a:fillRect/>
          </a:stretch>
        </p:blipFill>
        <p:spPr>
          <a:xfrm>
            <a:off x="735177" y="91243"/>
            <a:ext cx="3520745" cy="4541914"/>
          </a:xfrm>
          <a:prstGeom prst="rect">
            <a:avLst/>
          </a:prstGeom>
        </p:spPr>
      </p:pic>
      <p:pic>
        <p:nvPicPr>
          <p:cNvPr id="5" name="Imagen 4">
            <a:extLst>
              <a:ext uri="{FF2B5EF4-FFF2-40B4-BE49-F238E27FC236}">
                <a16:creationId xmlns:a16="http://schemas.microsoft.com/office/drawing/2014/main" id="{AD5729E3-E3D8-4C8D-A527-B7B561E8A0FA}"/>
              </a:ext>
            </a:extLst>
          </p:cNvPr>
          <p:cNvPicPr>
            <a:picLocks noChangeAspect="1"/>
          </p:cNvPicPr>
          <p:nvPr/>
        </p:nvPicPr>
        <p:blipFill>
          <a:blip r:embed="rId3"/>
          <a:stretch>
            <a:fillRect/>
          </a:stretch>
        </p:blipFill>
        <p:spPr>
          <a:xfrm>
            <a:off x="4423044" y="207427"/>
            <a:ext cx="8451312" cy="5014395"/>
          </a:xfrm>
          <a:prstGeom prst="rect">
            <a:avLst/>
          </a:prstGeom>
        </p:spPr>
      </p:pic>
      <p:sp>
        <p:nvSpPr>
          <p:cNvPr id="6" name="Flecha: hacia abajo 5">
            <a:extLst>
              <a:ext uri="{FF2B5EF4-FFF2-40B4-BE49-F238E27FC236}">
                <a16:creationId xmlns:a16="http://schemas.microsoft.com/office/drawing/2014/main" id="{6102D179-8177-4939-A411-661813CCEB75}"/>
              </a:ext>
            </a:extLst>
          </p:cNvPr>
          <p:cNvSpPr/>
          <p:nvPr/>
        </p:nvSpPr>
        <p:spPr>
          <a:xfrm rot="10800000">
            <a:off x="4255922" y="819150"/>
            <a:ext cx="742950" cy="558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2362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D10925-791B-44CC-A780-D81B069CD683}"/>
              </a:ext>
            </a:extLst>
          </p:cNvPr>
          <p:cNvSpPr txBox="1"/>
          <p:nvPr/>
        </p:nvSpPr>
        <p:spPr>
          <a:xfrm>
            <a:off x="2009775" y="409575"/>
            <a:ext cx="7820025" cy="2308324"/>
          </a:xfrm>
          <a:prstGeom prst="rect">
            <a:avLst/>
          </a:prstGeom>
          <a:noFill/>
        </p:spPr>
        <p:txBody>
          <a:bodyPr wrap="square" rtlCol="0">
            <a:spAutoFit/>
          </a:bodyPr>
          <a:lstStyle/>
          <a:p>
            <a:r>
              <a:rPr lang="es-ES" dirty="0" err="1"/>
              <a:t>Ej</a:t>
            </a:r>
            <a:r>
              <a:rPr lang="es-ES" dirty="0"/>
              <a:t>, reemplace el </a:t>
            </a:r>
            <a:r>
              <a:rPr lang="es-ES" dirty="0" err="1"/>
              <a:t>return</a:t>
            </a:r>
            <a:r>
              <a:rPr lang="es-ES" dirty="0"/>
              <a:t> por </a:t>
            </a:r>
          </a:p>
          <a:p>
            <a:endParaRPr lang="es-ES" dirty="0"/>
          </a:p>
          <a:p>
            <a:endParaRPr lang="es-ES" dirty="0"/>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0</a:t>
            </a:r>
            <a:r>
              <a:rPr lang="es-CO" sz="1800" dirty="0">
                <a:solidFill>
                  <a:srgbClr val="000000"/>
                </a:solidFill>
                <a:latin typeface="Cascadia Mono" panose="020B0609020000020004" pitchFamily="49" charset="0"/>
              </a:rPr>
              <a:t>);</a:t>
            </a:r>
          </a:p>
          <a:p>
            <a:endParaRPr lang="es-CO" dirty="0">
              <a:solidFill>
                <a:srgbClr val="000000"/>
              </a:solidFill>
              <a:latin typeface="Cascadia Mono" panose="020B0609020000020004" pitchFamily="49" charset="0"/>
            </a:endParaRPr>
          </a:p>
          <a:p>
            <a:endParaRPr lang="es-CO" dirty="0">
              <a:solidFill>
                <a:srgbClr val="000000"/>
              </a:solidFill>
              <a:latin typeface="Cascadia Mono" panose="020B0609020000020004" pitchFamily="49" charset="0"/>
            </a:endParaRPr>
          </a:p>
          <a:p>
            <a:endParaRPr lang="es-CO" dirty="0">
              <a:solidFill>
                <a:srgbClr val="000000"/>
              </a:solidFill>
              <a:latin typeface="Cascadia Mono" panose="020B0609020000020004" pitchFamily="49" charset="0"/>
            </a:endParaRPr>
          </a:p>
          <a:p>
            <a:r>
              <a:rPr lang="es-CO" dirty="0">
                <a:solidFill>
                  <a:srgbClr val="000000"/>
                </a:solidFill>
                <a:latin typeface="Cascadia Mono" panose="020B0609020000020004" pitchFamily="49" charset="0"/>
              </a:rPr>
              <a:t>Encuentre la diferencia</a:t>
            </a:r>
            <a:endParaRPr lang="es-CO" dirty="0"/>
          </a:p>
        </p:txBody>
      </p:sp>
    </p:spTree>
    <p:extLst>
      <p:ext uri="{BB962C8B-B14F-4D97-AF65-F5344CB8AC3E}">
        <p14:creationId xmlns:p14="http://schemas.microsoft.com/office/powerpoint/2010/main" val="268561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47F7DF-02E9-4FB8-BB53-C1304761C0E6}"/>
              </a:ext>
            </a:extLst>
          </p:cNvPr>
          <p:cNvSpPr txBox="1"/>
          <p:nvPr/>
        </p:nvSpPr>
        <p:spPr>
          <a:xfrm>
            <a:off x="1772239" y="339365"/>
            <a:ext cx="8691514" cy="369332"/>
          </a:xfrm>
          <a:prstGeom prst="rect">
            <a:avLst/>
          </a:prstGeom>
          <a:noFill/>
        </p:spPr>
        <p:txBody>
          <a:bodyPr wrap="square" rtlCol="0">
            <a:spAutoFit/>
          </a:bodyPr>
          <a:lstStyle/>
          <a:p>
            <a:pPr algn="ctr"/>
            <a:r>
              <a:rPr lang="es-CO" dirty="0"/>
              <a:t>Compiladores Web</a:t>
            </a:r>
          </a:p>
        </p:txBody>
      </p:sp>
      <p:sp>
        <p:nvSpPr>
          <p:cNvPr id="4" name="CuadroTexto 3">
            <a:extLst>
              <a:ext uri="{FF2B5EF4-FFF2-40B4-BE49-F238E27FC236}">
                <a16:creationId xmlns:a16="http://schemas.microsoft.com/office/drawing/2014/main" id="{0D7F2396-3F5C-45FB-83EE-C2D827714D50}"/>
              </a:ext>
            </a:extLst>
          </p:cNvPr>
          <p:cNvSpPr txBox="1"/>
          <p:nvPr/>
        </p:nvSpPr>
        <p:spPr>
          <a:xfrm>
            <a:off x="1689755" y="1229354"/>
            <a:ext cx="6094428" cy="369332"/>
          </a:xfrm>
          <a:prstGeom prst="rect">
            <a:avLst/>
          </a:prstGeom>
          <a:noFill/>
        </p:spPr>
        <p:txBody>
          <a:bodyPr wrap="square">
            <a:spAutoFit/>
          </a:bodyPr>
          <a:lstStyle/>
          <a:p>
            <a:r>
              <a:rPr lang="es-CO" dirty="0"/>
              <a:t>https://www.onlinegdb.com/</a:t>
            </a:r>
          </a:p>
        </p:txBody>
      </p:sp>
      <p:sp>
        <p:nvSpPr>
          <p:cNvPr id="6" name="CuadroTexto 5">
            <a:extLst>
              <a:ext uri="{FF2B5EF4-FFF2-40B4-BE49-F238E27FC236}">
                <a16:creationId xmlns:a16="http://schemas.microsoft.com/office/drawing/2014/main" id="{75212447-DED9-4955-9D9A-0A43102917A5}"/>
              </a:ext>
            </a:extLst>
          </p:cNvPr>
          <p:cNvSpPr txBox="1"/>
          <p:nvPr/>
        </p:nvSpPr>
        <p:spPr>
          <a:xfrm>
            <a:off x="1772239" y="2209742"/>
            <a:ext cx="6094428" cy="369332"/>
          </a:xfrm>
          <a:prstGeom prst="rect">
            <a:avLst/>
          </a:prstGeom>
          <a:noFill/>
        </p:spPr>
        <p:txBody>
          <a:bodyPr wrap="square">
            <a:spAutoFit/>
          </a:bodyPr>
          <a:lstStyle/>
          <a:p>
            <a:r>
              <a:rPr lang="es-CO" dirty="0"/>
              <a:t>https://replit.com/languages/c</a:t>
            </a:r>
          </a:p>
        </p:txBody>
      </p:sp>
      <p:sp>
        <p:nvSpPr>
          <p:cNvPr id="8" name="CuadroTexto 7">
            <a:extLst>
              <a:ext uri="{FF2B5EF4-FFF2-40B4-BE49-F238E27FC236}">
                <a16:creationId xmlns:a16="http://schemas.microsoft.com/office/drawing/2014/main" id="{5A82A43E-22E3-434B-9B8E-67361CFACE42}"/>
              </a:ext>
            </a:extLst>
          </p:cNvPr>
          <p:cNvSpPr txBox="1"/>
          <p:nvPr/>
        </p:nvSpPr>
        <p:spPr>
          <a:xfrm>
            <a:off x="1772239" y="3244334"/>
            <a:ext cx="6094428" cy="369332"/>
          </a:xfrm>
          <a:prstGeom prst="rect">
            <a:avLst/>
          </a:prstGeom>
          <a:noFill/>
        </p:spPr>
        <p:txBody>
          <a:bodyPr wrap="square">
            <a:spAutoFit/>
          </a:bodyPr>
          <a:lstStyle/>
          <a:p>
            <a:r>
              <a:rPr lang="es-CO" dirty="0"/>
              <a:t>https://ideone.com/</a:t>
            </a:r>
          </a:p>
        </p:txBody>
      </p:sp>
      <p:sp>
        <p:nvSpPr>
          <p:cNvPr id="10" name="CuadroTexto 9">
            <a:extLst>
              <a:ext uri="{FF2B5EF4-FFF2-40B4-BE49-F238E27FC236}">
                <a16:creationId xmlns:a16="http://schemas.microsoft.com/office/drawing/2014/main" id="{B3AF3F72-EE93-4CDF-9D88-81ADED5DE503}"/>
              </a:ext>
            </a:extLst>
          </p:cNvPr>
          <p:cNvSpPr txBox="1"/>
          <p:nvPr/>
        </p:nvSpPr>
        <p:spPr>
          <a:xfrm>
            <a:off x="1689755" y="4198797"/>
            <a:ext cx="6094428" cy="369332"/>
          </a:xfrm>
          <a:prstGeom prst="rect">
            <a:avLst/>
          </a:prstGeom>
          <a:noFill/>
        </p:spPr>
        <p:txBody>
          <a:bodyPr wrap="square">
            <a:spAutoFit/>
          </a:bodyPr>
          <a:lstStyle/>
          <a:p>
            <a:r>
              <a:rPr lang="es-CO" dirty="0"/>
              <a:t>https://www.programiz.com/c-programming/online-compiler/</a:t>
            </a:r>
          </a:p>
        </p:txBody>
      </p:sp>
    </p:spTree>
    <p:extLst>
      <p:ext uri="{BB962C8B-B14F-4D97-AF65-F5344CB8AC3E}">
        <p14:creationId xmlns:p14="http://schemas.microsoft.com/office/powerpoint/2010/main" val="334979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BBA9C0-3433-4D2C-8711-CD60B3104C20}"/>
              </a:ext>
            </a:extLst>
          </p:cNvPr>
          <p:cNvSpPr txBox="1"/>
          <p:nvPr/>
        </p:nvSpPr>
        <p:spPr>
          <a:xfrm>
            <a:off x="1583703" y="88711"/>
            <a:ext cx="7861955" cy="369332"/>
          </a:xfrm>
          <a:prstGeom prst="rect">
            <a:avLst/>
          </a:prstGeom>
          <a:noFill/>
        </p:spPr>
        <p:txBody>
          <a:bodyPr wrap="square" rtlCol="0">
            <a:spAutoFit/>
          </a:bodyPr>
          <a:lstStyle/>
          <a:p>
            <a:pPr algn="ctr"/>
            <a:r>
              <a:rPr lang="es-CO" dirty="0" err="1"/>
              <a:t>Command</a:t>
            </a:r>
            <a:r>
              <a:rPr lang="es-CO" dirty="0"/>
              <a:t> Line</a:t>
            </a:r>
          </a:p>
        </p:txBody>
      </p:sp>
      <p:pic>
        <p:nvPicPr>
          <p:cNvPr id="4" name="Imagen 3">
            <a:extLst>
              <a:ext uri="{FF2B5EF4-FFF2-40B4-BE49-F238E27FC236}">
                <a16:creationId xmlns:a16="http://schemas.microsoft.com/office/drawing/2014/main" id="{AF8995ED-E5C4-4775-AA23-16D7A38E2198}"/>
              </a:ext>
            </a:extLst>
          </p:cNvPr>
          <p:cNvPicPr>
            <a:picLocks noChangeAspect="1"/>
          </p:cNvPicPr>
          <p:nvPr/>
        </p:nvPicPr>
        <p:blipFill>
          <a:blip r:embed="rId2"/>
          <a:stretch>
            <a:fillRect/>
          </a:stretch>
        </p:blipFill>
        <p:spPr>
          <a:xfrm>
            <a:off x="311084" y="726202"/>
            <a:ext cx="11209542" cy="6214139"/>
          </a:xfrm>
          <a:prstGeom prst="rect">
            <a:avLst/>
          </a:prstGeom>
        </p:spPr>
      </p:pic>
    </p:spTree>
    <p:extLst>
      <p:ext uri="{BB962C8B-B14F-4D97-AF65-F5344CB8AC3E}">
        <p14:creationId xmlns:p14="http://schemas.microsoft.com/office/powerpoint/2010/main" val="199746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F69C08D-60F6-4AE5-8A5C-C34719AE6F12}"/>
              </a:ext>
            </a:extLst>
          </p:cNvPr>
          <p:cNvPicPr>
            <a:picLocks noChangeAspect="1"/>
          </p:cNvPicPr>
          <p:nvPr/>
        </p:nvPicPr>
        <p:blipFill>
          <a:blip r:embed="rId2"/>
          <a:stretch>
            <a:fillRect/>
          </a:stretch>
        </p:blipFill>
        <p:spPr>
          <a:xfrm>
            <a:off x="778072" y="0"/>
            <a:ext cx="7223354" cy="6858000"/>
          </a:xfrm>
          <a:prstGeom prst="rect">
            <a:avLst/>
          </a:prstGeom>
        </p:spPr>
      </p:pic>
    </p:spTree>
    <p:extLst>
      <p:ext uri="{BB962C8B-B14F-4D97-AF65-F5344CB8AC3E}">
        <p14:creationId xmlns:p14="http://schemas.microsoft.com/office/powerpoint/2010/main" val="147727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1B39F-5E2A-4988-B6EE-9F1329AF6921}"/>
              </a:ext>
            </a:extLst>
          </p:cNvPr>
          <p:cNvSpPr txBox="1"/>
          <p:nvPr/>
        </p:nvSpPr>
        <p:spPr>
          <a:xfrm>
            <a:off x="1048733" y="569478"/>
            <a:ext cx="6094428" cy="369332"/>
          </a:xfrm>
          <a:prstGeom prst="rect">
            <a:avLst/>
          </a:prstGeom>
          <a:noFill/>
        </p:spPr>
        <p:txBody>
          <a:bodyPr wrap="square">
            <a:spAutoFit/>
          </a:bodyPr>
          <a:lstStyle/>
          <a:p>
            <a:r>
              <a:rPr lang="es-CO" dirty="0"/>
              <a:t>g++ --</a:t>
            </a:r>
            <a:r>
              <a:rPr lang="es-CO" dirty="0" err="1"/>
              <a:t>version</a:t>
            </a:r>
            <a:endParaRPr lang="es-CO" dirty="0"/>
          </a:p>
        </p:txBody>
      </p:sp>
      <p:pic>
        <p:nvPicPr>
          <p:cNvPr id="5" name="Imagen 4">
            <a:extLst>
              <a:ext uri="{FF2B5EF4-FFF2-40B4-BE49-F238E27FC236}">
                <a16:creationId xmlns:a16="http://schemas.microsoft.com/office/drawing/2014/main" id="{5870E82E-3161-4CCF-8AC4-93BF9585FAB1}"/>
              </a:ext>
            </a:extLst>
          </p:cNvPr>
          <p:cNvPicPr>
            <a:picLocks noChangeAspect="1"/>
          </p:cNvPicPr>
          <p:nvPr/>
        </p:nvPicPr>
        <p:blipFill>
          <a:blip r:embed="rId2"/>
          <a:stretch>
            <a:fillRect/>
          </a:stretch>
        </p:blipFill>
        <p:spPr>
          <a:xfrm>
            <a:off x="871435" y="1147807"/>
            <a:ext cx="7490140" cy="2440461"/>
          </a:xfrm>
          <a:prstGeom prst="rect">
            <a:avLst/>
          </a:prstGeom>
        </p:spPr>
      </p:pic>
      <p:sp>
        <p:nvSpPr>
          <p:cNvPr id="6" name="CuadroTexto 5">
            <a:extLst>
              <a:ext uri="{FF2B5EF4-FFF2-40B4-BE49-F238E27FC236}">
                <a16:creationId xmlns:a16="http://schemas.microsoft.com/office/drawing/2014/main" id="{8926D4BA-D751-4A6F-8BAD-E15EADF7B535}"/>
              </a:ext>
            </a:extLst>
          </p:cNvPr>
          <p:cNvSpPr txBox="1"/>
          <p:nvPr/>
        </p:nvSpPr>
        <p:spPr>
          <a:xfrm>
            <a:off x="1048733" y="4260915"/>
            <a:ext cx="8180108" cy="369332"/>
          </a:xfrm>
          <a:prstGeom prst="rect">
            <a:avLst/>
          </a:prstGeom>
          <a:noFill/>
        </p:spPr>
        <p:txBody>
          <a:bodyPr wrap="square" rtlCol="0">
            <a:spAutoFit/>
          </a:bodyPr>
          <a:lstStyle/>
          <a:p>
            <a:r>
              <a:rPr lang="es-CO" dirty="0" err="1"/>
              <a:t>Not</a:t>
            </a:r>
            <a:r>
              <a:rPr lang="es-CO" dirty="0"/>
              <a:t> </a:t>
            </a:r>
            <a:r>
              <a:rPr lang="es-CO" dirty="0" err="1"/>
              <a:t>installed</a:t>
            </a:r>
            <a:endParaRPr lang="es-CO" dirty="0"/>
          </a:p>
        </p:txBody>
      </p:sp>
    </p:spTree>
    <p:extLst>
      <p:ext uri="{BB962C8B-B14F-4D97-AF65-F5344CB8AC3E}">
        <p14:creationId xmlns:p14="http://schemas.microsoft.com/office/powerpoint/2010/main" val="1531589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F0B60D-76A0-4CF6-B2DE-9F3AC620FE50}"/>
              </a:ext>
            </a:extLst>
          </p:cNvPr>
          <p:cNvSpPr txBox="1"/>
          <p:nvPr/>
        </p:nvSpPr>
        <p:spPr>
          <a:xfrm>
            <a:off x="1359817" y="224556"/>
            <a:ext cx="6094428" cy="369332"/>
          </a:xfrm>
          <a:prstGeom prst="rect">
            <a:avLst/>
          </a:prstGeom>
          <a:noFill/>
        </p:spPr>
        <p:txBody>
          <a:bodyPr wrap="square">
            <a:spAutoFit/>
          </a:bodyPr>
          <a:lstStyle/>
          <a:p>
            <a:r>
              <a:rPr lang="es-CO" dirty="0"/>
              <a:t>https://www.mingw-w64.org/downloads/</a:t>
            </a:r>
          </a:p>
        </p:txBody>
      </p:sp>
      <p:pic>
        <p:nvPicPr>
          <p:cNvPr id="5" name="Imagen 4">
            <a:extLst>
              <a:ext uri="{FF2B5EF4-FFF2-40B4-BE49-F238E27FC236}">
                <a16:creationId xmlns:a16="http://schemas.microsoft.com/office/drawing/2014/main" id="{D2EAF49F-A7E7-4B7C-B5EB-12F1A99D6399}"/>
              </a:ext>
            </a:extLst>
          </p:cNvPr>
          <p:cNvPicPr>
            <a:picLocks noChangeAspect="1"/>
          </p:cNvPicPr>
          <p:nvPr/>
        </p:nvPicPr>
        <p:blipFill>
          <a:blip r:embed="rId2"/>
          <a:stretch>
            <a:fillRect/>
          </a:stretch>
        </p:blipFill>
        <p:spPr>
          <a:xfrm>
            <a:off x="626882" y="619319"/>
            <a:ext cx="10466895" cy="5619362"/>
          </a:xfrm>
          <a:prstGeom prst="rect">
            <a:avLst/>
          </a:prstGeom>
        </p:spPr>
      </p:pic>
    </p:spTree>
    <p:extLst>
      <p:ext uri="{BB962C8B-B14F-4D97-AF65-F5344CB8AC3E}">
        <p14:creationId xmlns:p14="http://schemas.microsoft.com/office/powerpoint/2010/main" val="175914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8C360C-BBE7-48B3-BBE3-FF6FEB2EB478}"/>
              </a:ext>
            </a:extLst>
          </p:cNvPr>
          <p:cNvPicPr>
            <a:picLocks noChangeAspect="1"/>
          </p:cNvPicPr>
          <p:nvPr/>
        </p:nvPicPr>
        <p:blipFill>
          <a:blip r:embed="rId2"/>
          <a:stretch>
            <a:fillRect/>
          </a:stretch>
        </p:blipFill>
        <p:spPr>
          <a:xfrm>
            <a:off x="1700272" y="0"/>
            <a:ext cx="24178622" cy="6724606"/>
          </a:xfrm>
          <a:prstGeom prst="rect">
            <a:avLst/>
          </a:prstGeom>
        </p:spPr>
      </p:pic>
    </p:spTree>
    <p:extLst>
      <p:ext uri="{BB962C8B-B14F-4D97-AF65-F5344CB8AC3E}">
        <p14:creationId xmlns:p14="http://schemas.microsoft.com/office/powerpoint/2010/main" val="2320592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7E2ABBD-5D21-4946-B75C-5DC5AB6D3F51}"/>
              </a:ext>
            </a:extLst>
          </p:cNvPr>
          <p:cNvSpPr txBox="1"/>
          <p:nvPr/>
        </p:nvSpPr>
        <p:spPr>
          <a:xfrm>
            <a:off x="1077013" y="343234"/>
            <a:ext cx="6094428" cy="369332"/>
          </a:xfrm>
          <a:prstGeom prst="rect">
            <a:avLst/>
          </a:prstGeom>
          <a:noFill/>
        </p:spPr>
        <p:txBody>
          <a:bodyPr wrap="square">
            <a:spAutoFit/>
          </a:bodyPr>
          <a:lstStyle/>
          <a:p>
            <a:r>
              <a:rPr lang="es-CO" b="0" i="0" dirty="0">
                <a:effectLst/>
                <a:latin typeface="Roboto" panose="02000000000000000000" pitchFamily="2" charset="0"/>
                <a:hlinkClick r:id="rId2"/>
              </a:rPr>
              <a:t>https://bit.ly/MinGW_Windows11</a:t>
            </a:r>
            <a:endParaRPr lang="es-CO" dirty="0"/>
          </a:p>
        </p:txBody>
      </p:sp>
      <p:sp>
        <p:nvSpPr>
          <p:cNvPr id="7" name="CuadroTexto 6">
            <a:extLst>
              <a:ext uri="{FF2B5EF4-FFF2-40B4-BE49-F238E27FC236}">
                <a16:creationId xmlns:a16="http://schemas.microsoft.com/office/drawing/2014/main" id="{FE016D65-BEFE-48FE-9E89-59D2E6457112}"/>
              </a:ext>
            </a:extLst>
          </p:cNvPr>
          <p:cNvSpPr txBox="1"/>
          <p:nvPr/>
        </p:nvSpPr>
        <p:spPr>
          <a:xfrm>
            <a:off x="1077013" y="984257"/>
            <a:ext cx="6094428" cy="369332"/>
          </a:xfrm>
          <a:prstGeom prst="rect">
            <a:avLst/>
          </a:prstGeom>
          <a:noFill/>
        </p:spPr>
        <p:txBody>
          <a:bodyPr wrap="square">
            <a:spAutoFit/>
          </a:bodyPr>
          <a:lstStyle/>
          <a:p>
            <a:r>
              <a:rPr lang="es-CO" dirty="0"/>
              <a:t>https://techdecodetutorials.com/download/</a:t>
            </a:r>
          </a:p>
        </p:txBody>
      </p:sp>
      <p:pic>
        <p:nvPicPr>
          <p:cNvPr id="9" name="Imagen 8">
            <a:extLst>
              <a:ext uri="{FF2B5EF4-FFF2-40B4-BE49-F238E27FC236}">
                <a16:creationId xmlns:a16="http://schemas.microsoft.com/office/drawing/2014/main" id="{53169D57-05DC-4D8C-A4EB-D57A30D81EF4}"/>
              </a:ext>
            </a:extLst>
          </p:cNvPr>
          <p:cNvPicPr>
            <a:picLocks noChangeAspect="1"/>
          </p:cNvPicPr>
          <p:nvPr/>
        </p:nvPicPr>
        <p:blipFill>
          <a:blip r:embed="rId3"/>
          <a:stretch>
            <a:fillRect/>
          </a:stretch>
        </p:blipFill>
        <p:spPr>
          <a:xfrm>
            <a:off x="678729" y="1625280"/>
            <a:ext cx="8140808" cy="3785120"/>
          </a:xfrm>
          <a:prstGeom prst="rect">
            <a:avLst/>
          </a:prstGeom>
        </p:spPr>
      </p:pic>
      <p:pic>
        <p:nvPicPr>
          <p:cNvPr id="11" name="Imagen 10">
            <a:extLst>
              <a:ext uri="{FF2B5EF4-FFF2-40B4-BE49-F238E27FC236}">
                <a16:creationId xmlns:a16="http://schemas.microsoft.com/office/drawing/2014/main" id="{0B16EB37-B68C-4BBE-8F59-83B4B10FB47E}"/>
              </a:ext>
            </a:extLst>
          </p:cNvPr>
          <p:cNvPicPr>
            <a:picLocks noChangeAspect="1"/>
          </p:cNvPicPr>
          <p:nvPr/>
        </p:nvPicPr>
        <p:blipFill>
          <a:blip r:embed="rId4"/>
          <a:stretch>
            <a:fillRect/>
          </a:stretch>
        </p:blipFill>
        <p:spPr>
          <a:xfrm>
            <a:off x="2992498" y="5873743"/>
            <a:ext cx="1851820" cy="647756"/>
          </a:xfrm>
          <a:prstGeom prst="rect">
            <a:avLst/>
          </a:prstGeom>
        </p:spPr>
      </p:pic>
    </p:spTree>
    <p:extLst>
      <p:ext uri="{BB962C8B-B14F-4D97-AF65-F5344CB8AC3E}">
        <p14:creationId xmlns:p14="http://schemas.microsoft.com/office/powerpoint/2010/main" val="271019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F07FD8-20C6-4FDA-A330-6961F3D0FCF3}"/>
              </a:ext>
            </a:extLst>
          </p:cNvPr>
          <p:cNvPicPr>
            <a:picLocks noChangeAspect="1"/>
          </p:cNvPicPr>
          <p:nvPr/>
        </p:nvPicPr>
        <p:blipFill>
          <a:blip r:embed="rId2"/>
          <a:stretch>
            <a:fillRect/>
          </a:stretch>
        </p:blipFill>
        <p:spPr>
          <a:xfrm>
            <a:off x="458414" y="331288"/>
            <a:ext cx="3696020" cy="1463167"/>
          </a:xfrm>
          <a:prstGeom prst="rect">
            <a:avLst/>
          </a:prstGeom>
        </p:spPr>
      </p:pic>
      <p:pic>
        <p:nvPicPr>
          <p:cNvPr id="7" name="Imagen 6">
            <a:extLst>
              <a:ext uri="{FF2B5EF4-FFF2-40B4-BE49-F238E27FC236}">
                <a16:creationId xmlns:a16="http://schemas.microsoft.com/office/drawing/2014/main" id="{30AB8136-F589-4147-A79D-6239DA3B75E4}"/>
              </a:ext>
            </a:extLst>
          </p:cNvPr>
          <p:cNvPicPr>
            <a:picLocks noChangeAspect="1"/>
          </p:cNvPicPr>
          <p:nvPr/>
        </p:nvPicPr>
        <p:blipFill>
          <a:blip r:embed="rId3"/>
          <a:stretch>
            <a:fillRect/>
          </a:stretch>
        </p:blipFill>
        <p:spPr>
          <a:xfrm>
            <a:off x="1036948" y="2009056"/>
            <a:ext cx="5378517" cy="4379999"/>
          </a:xfrm>
          <a:prstGeom prst="rect">
            <a:avLst/>
          </a:prstGeom>
        </p:spPr>
      </p:pic>
    </p:spTree>
    <p:extLst>
      <p:ext uri="{BB962C8B-B14F-4D97-AF65-F5344CB8AC3E}">
        <p14:creationId xmlns:p14="http://schemas.microsoft.com/office/powerpoint/2010/main" val="227792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FA99445-F755-4A5B-A45B-014C8AF42182}"/>
              </a:ext>
            </a:extLst>
          </p:cNvPr>
          <p:cNvSpPr txBox="1"/>
          <p:nvPr/>
        </p:nvSpPr>
        <p:spPr>
          <a:xfrm>
            <a:off x="681087" y="296101"/>
            <a:ext cx="6094428" cy="369332"/>
          </a:xfrm>
          <a:prstGeom prst="rect">
            <a:avLst/>
          </a:prstGeom>
          <a:noFill/>
        </p:spPr>
        <p:txBody>
          <a:bodyPr wrap="square">
            <a:spAutoFit/>
          </a:bodyPr>
          <a:lstStyle/>
          <a:p>
            <a:r>
              <a:rPr lang="es-CO" dirty="0"/>
              <a:t>C:\MinGW\bin</a:t>
            </a:r>
          </a:p>
        </p:txBody>
      </p:sp>
      <p:pic>
        <p:nvPicPr>
          <p:cNvPr id="7" name="Imagen 6">
            <a:extLst>
              <a:ext uri="{FF2B5EF4-FFF2-40B4-BE49-F238E27FC236}">
                <a16:creationId xmlns:a16="http://schemas.microsoft.com/office/drawing/2014/main" id="{0C86CB50-EB16-42A7-96B3-4F7E2D599696}"/>
              </a:ext>
            </a:extLst>
          </p:cNvPr>
          <p:cNvPicPr>
            <a:picLocks noChangeAspect="1"/>
          </p:cNvPicPr>
          <p:nvPr/>
        </p:nvPicPr>
        <p:blipFill>
          <a:blip r:embed="rId2"/>
          <a:stretch>
            <a:fillRect/>
          </a:stretch>
        </p:blipFill>
        <p:spPr>
          <a:xfrm>
            <a:off x="681087" y="857838"/>
            <a:ext cx="6379035" cy="5310717"/>
          </a:xfrm>
          <a:prstGeom prst="rect">
            <a:avLst/>
          </a:prstGeom>
        </p:spPr>
      </p:pic>
    </p:spTree>
    <p:extLst>
      <p:ext uri="{BB962C8B-B14F-4D97-AF65-F5344CB8AC3E}">
        <p14:creationId xmlns:p14="http://schemas.microsoft.com/office/powerpoint/2010/main" val="138965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D606DD-532C-4DE5-BD83-B6DD576FB943}"/>
              </a:ext>
            </a:extLst>
          </p:cNvPr>
          <p:cNvPicPr>
            <a:picLocks noChangeAspect="1"/>
          </p:cNvPicPr>
          <p:nvPr/>
        </p:nvPicPr>
        <p:blipFill>
          <a:blip r:embed="rId2"/>
          <a:stretch>
            <a:fillRect/>
          </a:stretch>
        </p:blipFill>
        <p:spPr>
          <a:xfrm>
            <a:off x="1336230" y="0"/>
            <a:ext cx="9519539" cy="6858000"/>
          </a:xfrm>
          <a:prstGeom prst="rect">
            <a:avLst/>
          </a:prstGeom>
        </p:spPr>
      </p:pic>
    </p:spTree>
    <p:extLst>
      <p:ext uri="{BB962C8B-B14F-4D97-AF65-F5344CB8AC3E}">
        <p14:creationId xmlns:p14="http://schemas.microsoft.com/office/powerpoint/2010/main" val="403886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4BDBB2-0177-4A62-BD58-C4CECE3382FD}"/>
              </a:ext>
            </a:extLst>
          </p:cNvPr>
          <p:cNvPicPr>
            <a:picLocks noChangeAspect="1"/>
          </p:cNvPicPr>
          <p:nvPr/>
        </p:nvPicPr>
        <p:blipFill>
          <a:blip r:embed="rId2"/>
          <a:stretch>
            <a:fillRect/>
          </a:stretch>
        </p:blipFill>
        <p:spPr>
          <a:xfrm>
            <a:off x="2053239" y="1638145"/>
            <a:ext cx="8085521" cy="3581710"/>
          </a:xfrm>
          <a:prstGeom prst="rect">
            <a:avLst/>
          </a:prstGeom>
        </p:spPr>
      </p:pic>
    </p:spTree>
    <p:extLst>
      <p:ext uri="{BB962C8B-B14F-4D97-AF65-F5344CB8AC3E}">
        <p14:creationId xmlns:p14="http://schemas.microsoft.com/office/powerpoint/2010/main" val="450456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A170C5-17DB-48E7-A17D-9F481E3308AF}"/>
              </a:ext>
            </a:extLst>
          </p:cNvPr>
          <p:cNvPicPr>
            <a:picLocks noChangeAspect="1"/>
          </p:cNvPicPr>
          <p:nvPr/>
        </p:nvPicPr>
        <p:blipFill>
          <a:blip r:embed="rId2"/>
          <a:stretch>
            <a:fillRect/>
          </a:stretch>
        </p:blipFill>
        <p:spPr>
          <a:xfrm>
            <a:off x="4000318" y="1180905"/>
            <a:ext cx="4191363" cy="4496190"/>
          </a:xfrm>
          <a:prstGeom prst="rect">
            <a:avLst/>
          </a:prstGeom>
        </p:spPr>
      </p:pic>
    </p:spTree>
    <p:extLst>
      <p:ext uri="{BB962C8B-B14F-4D97-AF65-F5344CB8AC3E}">
        <p14:creationId xmlns:p14="http://schemas.microsoft.com/office/powerpoint/2010/main" val="81857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595A082-99EE-4B5F-B7DD-B1019623F43D}"/>
              </a:ext>
            </a:extLst>
          </p:cNvPr>
          <p:cNvPicPr>
            <a:picLocks noChangeAspect="1"/>
          </p:cNvPicPr>
          <p:nvPr/>
        </p:nvPicPr>
        <p:blipFill>
          <a:blip r:embed="rId2"/>
          <a:stretch>
            <a:fillRect/>
          </a:stretch>
        </p:blipFill>
        <p:spPr>
          <a:xfrm>
            <a:off x="2242797" y="885363"/>
            <a:ext cx="5349704" cy="2956816"/>
          </a:xfrm>
          <a:prstGeom prst="rect">
            <a:avLst/>
          </a:prstGeom>
        </p:spPr>
      </p:pic>
    </p:spTree>
    <p:extLst>
      <p:ext uri="{BB962C8B-B14F-4D97-AF65-F5344CB8AC3E}">
        <p14:creationId xmlns:p14="http://schemas.microsoft.com/office/powerpoint/2010/main" val="56149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8A0169-F9FB-4318-B337-08A0348468A8}"/>
              </a:ext>
            </a:extLst>
          </p:cNvPr>
          <p:cNvPicPr>
            <a:picLocks noChangeAspect="1"/>
          </p:cNvPicPr>
          <p:nvPr/>
        </p:nvPicPr>
        <p:blipFill>
          <a:blip r:embed="rId2"/>
          <a:stretch>
            <a:fillRect/>
          </a:stretch>
        </p:blipFill>
        <p:spPr>
          <a:xfrm>
            <a:off x="4831237" y="378006"/>
            <a:ext cx="4564776" cy="1996613"/>
          </a:xfrm>
          <a:prstGeom prst="rect">
            <a:avLst/>
          </a:prstGeom>
        </p:spPr>
      </p:pic>
      <p:sp>
        <p:nvSpPr>
          <p:cNvPr id="5" name="CuadroTexto 4">
            <a:extLst>
              <a:ext uri="{FF2B5EF4-FFF2-40B4-BE49-F238E27FC236}">
                <a16:creationId xmlns:a16="http://schemas.microsoft.com/office/drawing/2014/main" id="{EAB40197-C76A-4FE0-969E-45B3D25EA205}"/>
              </a:ext>
            </a:extLst>
          </p:cNvPr>
          <p:cNvSpPr txBox="1"/>
          <p:nvPr/>
        </p:nvSpPr>
        <p:spPr>
          <a:xfrm>
            <a:off x="1784023" y="1191647"/>
            <a:ext cx="6094428" cy="369332"/>
          </a:xfrm>
          <a:prstGeom prst="rect">
            <a:avLst/>
          </a:prstGeom>
          <a:noFill/>
        </p:spPr>
        <p:txBody>
          <a:bodyPr wrap="square">
            <a:spAutoFit/>
          </a:bodyPr>
          <a:lstStyle/>
          <a:p>
            <a:r>
              <a:rPr lang="es-CO" dirty="0"/>
              <a:t>C:\MinGW\bin</a:t>
            </a:r>
          </a:p>
        </p:txBody>
      </p:sp>
      <p:pic>
        <p:nvPicPr>
          <p:cNvPr id="7" name="Imagen 6">
            <a:extLst>
              <a:ext uri="{FF2B5EF4-FFF2-40B4-BE49-F238E27FC236}">
                <a16:creationId xmlns:a16="http://schemas.microsoft.com/office/drawing/2014/main" id="{0D6C4E74-E347-43A7-AF02-0042DA7B2FBB}"/>
              </a:ext>
            </a:extLst>
          </p:cNvPr>
          <p:cNvPicPr>
            <a:picLocks noChangeAspect="1"/>
          </p:cNvPicPr>
          <p:nvPr/>
        </p:nvPicPr>
        <p:blipFill>
          <a:blip r:embed="rId3"/>
          <a:stretch>
            <a:fillRect/>
          </a:stretch>
        </p:blipFill>
        <p:spPr>
          <a:xfrm>
            <a:off x="101653" y="1668330"/>
            <a:ext cx="4503810" cy="5189670"/>
          </a:xfrm>
          <a:prstGeom prst="rect">
            <a:avLst/>
          </a:prstGeom>
        </p:spPr>
      </p:pic>
    </p:spTree>
    <p:extLst>
      <p:ext uri="{BB962C8B-B14F-4D97-AF65-F5344CB8AC3E}">
        <p14:creationId xmlns:p14="http://schemas.microsoft.com/office/powerpoint/2010/main" val="1848110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2AEDF73-1EF0-4FDF-8DE6-CAAB262C413A}"/>
              </a:ext>
            </a:extLst>
          </p:cNvPr>
          <p:cNvPicPr>
            <a:picLocks noChangeAspect="1"/>
          </p:cNvPicPr>
          <p:nvPr/>
        </p:nvPicPr>
        <p:blipFill>
          <a:blip r:embed="rId2"/>
          <a:stretch>
            <a:fillRect/>
          </a:stretch>
        </p:blipFill>
        <p:spPr>
          <a:xfrm>
            <a:off x="377201" y="466947"/>
            <a:ext cx="11221431" cy="4123907"/>
          </a:xfrm>
          <a:prstGeom prst="rect">
            <a:avLst/>
          </a:prstGeom>
        </p:spPr>
      </p:pic>
    </p:spTree>
    <p:extLst>
      <p:ext uri="{BB962C8B-B14F-4D97-AF65-F5344CB8AC3E}">
        <p14:creationId xmlns:p14="http://schemas.microsoft.com/office/powerpoint/2010/main" val="1533952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A3B46B-FFEE-445C-ADFD-82AC9DC9228B}"/>
              </a:ext>
            </a:extLst>
          </p:cNvPr>
          <p:cNvSpPr txBox="1"/>
          <p:nvPr/>
        </p:nvSpPr>
        <p:spPr>
          <a:xfrm>
            <a:off x="933254" y="169682"/>
            <a:ext cx="10114960" cy="369332"/>
          </a:xfrm>
          <a:prstGeom prst="rect">
            <a:avLst/>
          </a:prstGeom>
          <a:noFill/>
        </p:spPr>
        <p:txBody>
          <a:bodyPr wrap="square" rtlCol="0">
            <a:spAutoFit/>
          </a:bodyPr>
          <a:lstStyle/>
          <a:p>
            <a:pPr algn="ctr"/>
            <a:r>
              <a:rPr lang="en-US"/>
              <a:t>Using the Command-Line Interface on Windows</a:t>
            </a:r>
            <a:endParaRPr lang="es-CO" dirty="0"/>
          </a:p>
        </p:txBody>
      </p:sp>
      <p:sp>
        <p:nvSpPr>
          <p:cNvPr id="5" name="CuadroTexto 4">
            <a:extLst>
              <a:ext uri="{FF2B5EF4-FFF2-40B4-BE49-F238E27FC236}">
                <a16:creationId xmlns:a16="http://schemas.microsoft.com/office/drawing/2014/main" id="{781F80DC-EBA9-4872-8BB1-908B84E9FA1F}"/>
              </a:ext>
            </a:extLst>
          </p:cNvPr>
          <p:cNvSpPr txBox="1"/>
          <p:nvPr/>
        </p:nvSpPr>
        <p:spPr>
          <a:xfrm>
            <a:off x="527901" y="4779390"/>
            <a:ext cx="9775596" cy="369332"/>
          </a:xfrm>
          <a:prstGeom prst="rect">
            <a:avLst/>
          </a:prstGeom>
          <a:noFill/>
        </p:spPr>
        <p:txBody>
          <a:bodyPr wrap="square" rtlCol="0">
            <a:spAutoFit/>
          </a:bodyPr>
          <a:lstStyle/>
          <a:p>
            <a:r>
              <a:rPr lang="es-CO" dirty="0" err="1"/>
              <a:t>To</a:t>
            </a:r>
            <a:r>
              <a:rPr lang="es-CO" dirty="0"/>
              <a:t> </a:t>
            </a:r>
            <a:r>
              <a:rPr lang="es-CO" dirty="0" err="1"/>
              <a:t>create</a:t>
            </a:r>
            <a:r>
              <a:rPr lang="es-CO" dirty="0"/>
              <a:t> folder</a:t>
            </a:r>
          </a:p>
        </p:txBody>
      </p:sp>
      <p:pic>
        <p:nvPicPr>
          <p:cNvPr id="6" name="Imagen 5">
            <a:extLst>
              <a:ext uri="{FF2B5EF4-FFF2-40B4-BE49-F238E27FC236}">
                <a16:creationId xmlns:a16="http://schemas.microsoft.com/office/drawing/2014/main" id="{C23F5506-32D7-409F-97B5-50018A54F721}"/>
              </a:ext>
            </a:extLst>
          </p:cNvPr>
          <p:cNvPicPr>
            <a:picLocks noChangeAspect="1"/>
          </p:cNvPicPr>
          <p:nvPr/>
        </p:nvPicPr>
        <p:blipFill>
          <a:blip r:embed="rId2"/>
          <a:stretch>
            <a:fillRect/>
          </a:stretch>
        </p:blipFill>
        <p:spPr>
          <a:xfrm>
            <a:off x="527900" y="931506"/>
            <a:ext cx="8455843" cy="3637774"/>
          </a:xfrm>
          <a:prstGeom prst="rect">
            <a:avLst/>
          </a:prstGeom>
        </p:spPr>
      </p:pic>
    </p:spTree>
    <p:extLst>
      <p:ext uri="{BB962C8B-B14F-4D97-AF65-F5344CB8AC3E}">
        <p14:creationId xmlns:p14="http://schemas.microsoft.com/office/powerpoint/2010/main" val="5281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5C025C-D07C-49B6-967E-9FED8DC5AAA8}"/>
              </a:ext>
            </a:extLst>
          </p:cNvPr>
          <p:cNvPicPr>
            <a:picLocks noChangeAspect="1"/>
          </p:cNvPicPr>
          <p:nvPr/>
        </p:nvPicPr>
        <p:blipFill>
          <a:blip r:embed="rId2"/>
          <a:stretch>
            <a:fillRect/>
          </a:stretch>
        </p:blipFill>
        <p:spPr>
          <a:xfrm>
            <a:off x="1428345" y="552200"/>
            <a:ext cx="9335309" cy="5753599"/>
          </a:xfrm>
          <a:prstGeom prst="rect">
            <a:avLst/>
          </a:prstGeom>
        </p:spPr>
      </p:pic>
    </p:spTree>
    <p:extLst>
      <p:ext uri="{BB962C8B-B14F-4D97-AF65-F5344CB8AC3E}">
        <p14:creationId xmlns:p14="http://schemas.microsoft.com/office/powerpoint/2010/main" val="2261702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9635E9-9656-4D8D-8F9E-4A501BF6F78D}"/>
              </a:ext>
            </a:extLst>
          </p:cNvPr>
          <p:cNvSpPr txBox="1"/>
          <p:nvPr/>
        </p:nvSpPr>
        <p:spPr>
          <a:xfrm>
            <a:off x="1265549" y="654319"/>
            <a:ext cx="6094428" cy="369332"/>
          </a:xfrm>
          <a:prstGeom prst="rect">
            <a:avLst/>
          </a:prstGeom>
          <a:noFill/>
        </p:spPr>
        <p:txBody>
          <a:bodyPr wrap="square">
            <a:spAutoFit/>
          </a:bodyPr>
          <a:lstStyle/>
          <a:p>
            <a:r>
              <a:rPr lang="es-CO" dirty="0"/>
              <a:t>https://notepad-plus-plus.org/downloads/</a:t>
            </a:r>
          </a:p>
        </p:txBody>
      </p:sp>
      <p:sp>
        <p:nvSpPr>
          <p:cNvPr id="4" name="CuadroTexto 3">
            <a:extLst>
              <a:ext uri="{FF2B5EF4-FFF2-40B4-BE49-F238E27FC236}">
                <a16:creationId xmlns:a16="http://schemas.microsoft.com/office/drawing/2014/main" id="{9149B6D9-3B74-455A-9D68-C05898AACD28}"/>
              </a:ext>
            </a:extLst>
          </p:cNvPr>
          <p:cNvSpPr txBox="1"/>
          <p:nvPr/>
        </p:nvSpPr>
        <p:spPr>
          <a:xfrm>
            <a:off x="1960774" y="1357460"/>
            <a:ext cx="7041823" cy="369332"/>
          </a:xfrm>
          <a:prstGeom prst="rect">
            <a:avLst/>
          </a:prstGeom>
          <a:noFill/>
        </p:spPr>
        <p:txBody>
          <a:bodyPr wrap="square" rtlCol="0">
            <a:spAutoFit/>
          </a:bodyPr>
          <a:lstStyle/>
          <a:p>
            <a:r>
              <a:rPr lang="es-CO" dirty="0" err="1"/>
              <a:t>Install</a:t>
            </a:r>
            <a:r>
              <a:rPr lang="es-CO" dirty="0"/>
              <a:t> Notepad++</a:t>
            </a:r>
          </a:p>
        </p:txBody>
      </p:sp>
      <p:pic>
        <p:nvPicPr>
          <p:cNvPr id="6" name="Imagen 5">
            <a:extLst>
              <a:ext uri="{FF2B5EF4-FFF2-40B4-BE49-F238E27FC236}">
                <a16:creationId xmlns:a16="http://schemas.microsoft.com/office/drawing/2014/main" id="{2E3DAD1B-D5D2-432F-BCC5-2EBA7A5F396B}"/>
              </a:ext>
            </a:extLst>
          </p:cNvPr>
          <p:cNvPicPr>
            <a:picLocks noChangeAspect="1"/>
          </p:cNvPicPr>
          <p:nvPr/>
        </p:nvPicPr>
        <p:blipFill>
          <a:blip r:embed="rId2"/>
          <a:stretch>
            <a:fillRect/>
          </a:stretch>
        </p:blipFill>
        <p:spPr>
          <a:xfrm>
            <a:off x="1338604" y="1846867"/>
            <a:ext cx="9128289" cy="4564145"/>
          </a:xfrm>
          <a:prstGeom prst="rect">
            <a:avLst/>
          </a:prstGeom>
        </p:spPr>
      </p:pic>
    </p:spTree>
    <p:extLst>
      <p:ext uri="{BB962C8B-B14F-4D97-AF65-F5344CB8AC3E}">
        <p14:creationId xmlns:p14="http://schemas.microsoft.com/office/powerpoint/2010/main" val="1619515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5DE03A-ECEF-4B91-AF6E-96DC24F6C90B}"/>
              </a:ext>
            </a:extLst>
          </p:cNvPr>
          <p:cNvPicPr>
            <a:picLocks noChangeAspect="1"/>
          </p:cNvPicPr>
          <p:nvPr/>
        </p:nvPicPr>
        <p:blipFill>
          <a:blip r:embed="rId2"/>
          <a:stretch>
            <a:fillRect/>
          </a:stretch>
        </p:blipFill>
        <p:spPr>
          <a:xfrm>
            <a:off x="1414419" y="526867"/>
            <a:ext cx="8024555" cy="4823878"/>
          </a:xfrm>
          <a:prstGeom prst="rect">
            <a:avLst/>
          </a:prstGeom>
        </p:spPr>
      </p:pic>
    </p:spTree>
    <p:extLst>
      <p:ext uri="{BB962C8B-B14F-4D97-AF65-F5344CB8AC3E}">
        <p14:creationId xmlns:p14="http://schemas.microsoft.com/office/powerpoint/2010/main" val="1902115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4A0E43-0EA5-47E3-BDA9-A7FA68EFC334}"/>
              </a:ext>
            </a:extLst>
          </p:cNvPr>
          <p:cNvPicPr>
            <a:picLocks noChangeAspect="1"/>
          </p:cNvPicPr>
          <p:nvPr/>
        </p:nvPicPr>
        <p:blipFill>
          <a:blip r:embed="rId2"/>
          <a:stretch>
            <a:fillRect/>
          </a:stretch>
        </p:blipFill>
        <p:spPr>
          <a:xfrm>
            <a:off x="621902" y="264112"/>
            <a:ext cx="10902949" cy="2611063"/>
          </a:xfrm>
          <a:prstGeom prst="rect">
            <a:avLst/>
          </a:prstGeom>
        </p:spPr>
      </p:pic>
    </p:spTree>
    <p:extLst>
      <p:ext uri="{BB962C8B-B14F-4D97-AF65-F5344CB8AC3E}">
        <p14:creationId xmlns:p14="http://schemas.microsoft.com/office/powerpoint/2010/main" val="137155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8AC81B4-56D5-4855-8121-D53786D757D2}"/>
              </a:ext>
            </a:extLst>
          </p:cNvPr>
          <p:cNvSpPr txBox="1"/>
          <p:nvPr/>
        </p:nvSpPr>
        <p:spPr>
          <a:xfrm>
            <a:off x="1029878" y="544099"/>
            <a:ext cx="7576793" cy="2031325"/>
          </a:xfrm>
          <a:prstGeom prst="rect">
            <a:avLst/>
          </a:prstGeom>
          <a:noFill/>
        </p:spPr>
        <p:txBody>
          <a:bodyPr wrap="square">
            <a:spAutoFit/>
          </a:bodyPr>
          <a:lstStyle/>
          <a:p>
            <a:r>
              <a:rPr lang="en-US" dirty="0"/>
              <a:t>#include &lt;</a:t>
            </a:r>
            <a:r>
              <a:rPr lang="en-US" dirty="0" err="1"/>
              <a:t>stdio.h</a:t>
            </a:r>
            <a:r>
              <a:rPr lang="en-US" dirty="0"/>
              <a:t>&gt;</a:t>
            </a:r>
          </a:p>
          <a:p>
            <a:endParaRPr lang="en-US" dirty="0"/>
          </a:p>
          <a:p>
            <a:r>
              <a:rPr lang="en-US" dirty="0"/>
              <a:t>int main()</a:t>
            </a:r>
          </a:p>
          <a:p>
            <a:r>
              <a:rPr lang="en-US" dirty="0"/>
              <a:t>{    </a:t>
            </a:r>
          </a:p>
          <a:p>
            <a:r>
              <a:rPr lang="en-US" dirty="0" err="1"/>
              <a:t>printf</a:t>
            </a:r>
            <a:r>
              <a:rPr lang="en-US" dirty="0"/>
              <a:t>("Hello World");    </a:t>
            </a:r>
          </a:p>
          <a:p>
            <a:r>
              <a:rPr lang="en-US" dirty="0"/>
              <a:t>return 0;</a:t>
            </a:r>
          </a:p>
          <a:p>
            <a:r>
              <a:rPr lang="en-US" dirty="0"/>
              <a:t>}</a:t>
            </a:r>
            <a:endParaRPr lang="es-CO" dirty="0"/>
          </a:p>
        </p:txBody>
      </p:sp>
      <p:pic>
        <p:nvPicPr>
          <p:cNvPr id="7" name="Imagen 6">
            <a:extLst>
              <a:ext uri="{FF2B5EF4-FFF2-40B4-BE49-F238E27FC236}">
                <a16:creationId xmlns:a16="http://schemas.microsoft.com/office/drawing/2014/main" id="{3378C00A-7FF0-4EDC-AC82-76F85B689CED}"/>
              </a:ext>
            </a:extLst>
          </p:cNvPr>
          <p:cNvPicPr>
            <a:picLocks noChangeAspect="1"/>
          </p:cNvPicPr>
          <p:nvPr/>
        </p:nvPicPr>
        <p:blipFill>
          <a:blip r:embed="rId2"/>
          <a:stretch>
            <a:fillRect/>
          </a:stretch>
        </p:blipFill>
        <p:spPr>
          <a:xfrm>
            <a:off x="950502" y="2867440"/>
            <a:ext cx="8047417" cy="3574090"/>
          </a:xfrm>
          <a:prstGeom prst="rect">
            <a:avLst/>
          </a:prstGeom>
        </p:spPr>
      </p:pic>
    </p:spTree>
    <p:extLst>
      <p:ext uri="{BB962C8B-B14F-4D97-AF65-F5344CB8AC3E}">
        <p14:creationId xmlns:p14="http://schemas.microsoft.com/office/powerpoint/2010/main" val="2988715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6D3F81D-A694-45BE-8DB3-85AB28024E53}"/>
              </a:ext>
            </a:extLst>
          </p:cNvPr>
          <p:cNvPicPr>
            <a:picLocks noChangeAspect="1"/>
          </p:cNvPicPr>
          <p:nvPr/>
        </p:nvPicPr>
        <p:blipFill>
          <a:blip r:embed="rId2"/>
          <a:stretch>
            <a:fillRect/>
          </a:stretch>
        </p:blipFill>
        <p:spPr>
          <a:xfrm>
            <a:off x="778072" y="0"/>
            <a:ext cx="7223354" cy="6858000"/>
          </a:xfrm>
          <a:prstGeom prst="rect">
            <a:avLst/>
          </a:prstGeom>
        </p:spPr>
      </p:pic>
    </p:spTree>
    <p:extLst>
      <p:ext uri="{BB962C8B-B14F-4D97-AF65-F5344CB8AC3E}">
        <p14:creationId xmlns:p14="http://schemas.microsoft.com/office/powerpoint/2010/main" val="1688197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E0F3A9-11E4-44ED-B22D-8085D2A61434}"/>
              </a:ext>
            </a:extLst>
          </p:cNvPr>
          <p:cNvSpPr txBox="1"/>
          <p:nvPr/>
        </p:nvSpPr>
        <p:spPr>
          <a:xfrm>
            <a:off x="756502" y="157601"/>
            <a:ext cx="10593370" cy="369332"/>
          </a:xfrm>
          <a:prstGeom prst="rect">
            <a:avLst/>
          </a:prstGeom>
          <a:noFill/>
        </p:spPr>
        <p:txBody>
          <a:bodyPr wrap="square">
            <a:spAutoFit/>
          </a:bodyPr>
          <a:lstStyle/>
          <a:p>
            <a:r>
              <a:rPr lang="pt-BR" dirty="0" err="1"/>
              <a:t>cd</a:t>
            </a:r>
            <a:r>
              <a:rPr lang="pt-BR" dirty="0"/>
              <a:t> C:\Users\jogui\Documents\UDistrital\Programación básica\</a:t>
            </a:r>
            <a:r>
              <a:rPr lang="pt-BR" dirty="0" err="1"/>
              <a:t>Práctica</a:t>
            </a:r>
            <a:r>
              <a:rPr lang="pt-BR" dirty="0"/>
              <a:t>\C </a:t>
            </a:r>
            <a:r>
              <a:rPr lang="pt-BR" dirty="0" err="1"/>
              <a:t>projects</a:t>
            </a:r>
            <a:endParaRPr lang="es-CO" dirty="0"/>
          </a:p>
        </p:txBody>
      </p:sp>
      <p:pic>
        <p:nvPicPr>
          <p:cNvPr id="5" name="Imagen 4">
            <a:extLst>
              <a:ext uri="{FF2B5EF4-FFF2-40B4-BE49-F238E27FC236}">
                <a16:creationId xmlns:a16="http://schemas.microsoft.com/office/drawing/2014/main" id="{D60636E3-705C-4636-91DC-8DA5B4C0CBB8}"/>
              </a:ext>
            </a:extLst>
          </p:cNvPr>
          <p:cNvPicPr>
            <a:picLocks noChangeAspect="1"/>
          </p:cNvPicPr>
          <p:nvPr/>
        </p:nvPicPr>
        <p:blipFill>
          <a:blip r:embed="rId2"/>
          <a:stretch>
            <a:fillRect/>
          </a:stretch>
        </p:blipFill>
        <p:spPr>
          <a:xfrm>
            <a:off x="857540" y="1242638"/>
            <a:ext cx="9609653" cy="3863675"/>
          </a:xfrm>
          <a:prstGeom prst="rect">
            <a:avLst/>
          </a:prstGeom>
        </p:spPr>
      </p:pic>
    </p:spTree>
    <p:extLst>
      <p:ext uri="{BB962C8B-B14F-4D97-AF65-F5344CB8AC3E}">
        <p14:creationId xmlns:p14="http://schemas.microsoft.com/office/powerpoint/2010/main" val="692216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9CB25-3C8C-45AD-A176-28460C1E1F1D}"/>
              </a:ext>
            </a:extLst>
          </p:cNvPr>
          <p:cNvSpPr txBox="1"/>
          <p:nvPr/>
        </p:nvSpPr>
        <p:spPr>
          <a:xfrm>
            <a:off x="860197" y="333808"/>
            <a:ext cx="6094428" cy="369332"/>
          </a:xfrm>
          <a:prstGeom prst="rect">
            <a:avLst/>
          </a:prstGeom>
          <a:noFill/>
        </p:spPr>
        <p:txBody>
          <a:bodyPr wrap="square">
            <a:spAutoFit/>
          </a:bodyPr>
          <a:lstStyle/>
          <a:p>
            <a:r>
              <a:rPr lang="es-CO" dirty="0"/>
              <a:t>g++ -Wall -</a:t>
            </a:r>
            <a:r>
              <a:rPr lang="es-CO" dirty="0" err="1"/>
              <a:t>std</a:t>
            </a:r>
            <a:r>
              <a:rPr lang="es-CO" dirty="0"/>
              <a:t>=</a:t>
            </a:r>
            <a:r>
              <a:rPr lang="es-CO" dirty="0" err="1"/>
              <a:t>c++</a:t>
            </a:r>
            <a:r>
              <a:rPr lang="es-CO" dirty="0"/>
              <a:t>11 </a:t>
            </a:r>
            <a:r>
              <a:rPr lang="es-CO" dirty="0" err="1"/>
              <a:t>main.c</a:t>
            </a:r>
            <a:endParaRPr lang="es-CO" dirty="0"/>
          </a:p>
        </p:txBody>
      </p:sp>
      <p:pic>
        <p:nvPicPr>
          <p:cNvPr id="5" name="Imagen 4">
            <a:extLst>
              <a:ext uri="{FF2B5EF4-FFF2-40B4-BE49-F238E27FC236}">
                <a16:creationId xmlns:a16="http://schemas.microsoft.com/office/drawing/2014/main" id="{73238977-F482-47A5-9823-49127900B0D7}"/>
              </a:ext>
            </a:extLst>
          </p:cNvPr>
          <p:cNvPicPr>
            <a:picLocks noChangeAspect="1"/>
          </p:cNvPicPr>
          <p:nvPr/>
        </p:nvPicPr>
        <p:blipFill>
          <a:blip r:embed="rId2"/>
          <a:stretch>
            <a:fillRect/>
          </a:stretch>
        </p:blipFill>
        <p:spPr>
          <a:xfrm>
            <a:off x="460426" y="1325673"/>
            <a:ext cx="9838273" cy="3848433"/>
          </a:xfrm>
          <a:prstGeom prst="rect">
            <a:avLst/>
          </a:prstGeom>
        </p:spPr>
      </p:pic>
    </p:spTree>
    <p:extLst>
      <p:ext uri="{BB962C8B-B14F-4D97-AF65-F5344CB8AC3E}">
        <p14:creationId xmlns:p14="http://schemas.microsoft.com/office/powerpoint/2010/main" val="1660661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D9E009-CDC4-4CA5-BB57-CC60079273B8}"/>
              </a:ext>
            </a:extLst>
          </p:cNvPr>
          <p:cNvPicPr>
            <a:picLocks noChangeAspect="1"/>
          </p:cNvPicPr>
          <p:nvPr/>
        </p:nvPicPr>
        <p:blipFill>
          <a:blip r:embed="rId2"/>
          <a:stretch>
            <a:fillRect/>
          </a:stretch>
        </p:blipFill>
        <p:spPr>
          <a:xfrm>
            <a:off x="772184" y="1526535"/>
            <a:ext cx="10030239" cy="2798011"/>
          </a:xfrm>
          <a:prstGeom prst="rect">
            <a:avLst/>
          </a:prstGeom>
        </p:spPr>
      </p:pic>
    </p:spTree>
    <p:extLst>
      <p:ext uri="{BB962C8B-B14F-4D97-AF65-F5344CB8AC3E}">
        <p14:creationId xmlns:p14="http://schemas.microsoft.com/office/powerpoint/2010/main" val="2835268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EEED65-0BAE-46C9-AB4E-F880A1FE52CE}"/>
              </a:ext>
            </a:extLst>
          </p:cNvPr>
          <p:cNvPicPr>
            <a:picLocks noChangeAspect="1"/>
          </p:cNvPicPr>
          <p:nvPr/>
        </p:nvPicPr>
        <p:blipFill>
          <a:blip r:embed="rId2"/>
          <a:stretch>
            <a:fillRect/>
          </a:stretch>
        </p:blipFill>
        <p:spPr>
          <a:xfrm>
            <a:off x="393525" y="1645004"/>
            <a:ext cx="11536926" cy="1692083"/>
          </a:xfrm>
          <a:prstGeom prst="rect">
            <a:avLst/>
          </a:prstGeom>
        </p:spPr>
      </p:pic>
    </p:spTree>
    <p:extLst>
      <p:ext uri="{BB962C8B-B14F-4D97-AF65-F5344CB8AC3E}">
        <p14:creationId xmlns:p14="http://schemas.microsoft.com/office/powerpoint/2010/main" val="1667116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CFFFC5-7CC1-46B7-A8D3-B6FCAC00B48E}"/>
              </a:ext>
            </a:extLst>
          </p:cNvPr>
          <p:cNvSpPr txBox="1"/>
          <p:nvPr/>
        </p:nvSpPr>
        <p:spPr>
          <a:xfrm>
            <a:off x="650449" y="245097"/>
            <a:ext cx="10652289" cy="369332"/>
          </a:xfrm>
          <a:prstGeom prst="rect">
            <a:avLst/>
          </a:prstGeom>
          <a:noFill/>
        </p:spPr>
        <p:txBody>
          <a:bodyPr wrap="square" rtlCol="0">
            <a:spAutoFit/>
          </a:bodyPr>
          <a:lstStyle/>
          <a:p>
            <a:r>
              <a:rPr lang="es-CO" dirty="0"/>
              <a:t>Change </a:t>
            </a:r>
            <a:r>
              <a:rPr lang="es-CO" dirty="0" err="1"/>
              <a:t>the</a:t>
            </a:r>
            <a:r>
              <a:rPr lang="es-CO" dirty="0"/>
              <a:t> </a:t>
            </a:r>
            <a:r>
              <a:rPr lang="es-CO" dirty="0" err="1"/>
              <a:t>name</a:t>
            </a:r>
            <a:r>
              <a:rPr lang="es-CO" dirty="0"/>
              <a:t> </a:t>
            </a:r>
            <a:r>
              <a:rPr lang="es-CO" dirty="0" err="1"/>
              <a:t>of</a:t>
            </a:r>
            <a:r>
              <a:rPr lang="es-CO" dirty="0"/>
              <a:t> </a:t>
            </a:r>
            <a:r>
              <a:rPr lang="es-CO" dirty="0" err="1"/>
              <a:t>the</a:t>
            </a:r>
            <a:r>
              <a:rPr lang="es-CO" dirty="0"/>
              <a:t> exe</a:t>
            </a:r>
          </a:p>
        </p:txBody>
      </p:sp>
      <p:sp>
        <p:nvSpPr>
          <p:cNvPr id="3" name="CuadroTexto 2">
            <a:extLst>
              <a:ext uri="{FF2B5EF4-FFF2-40B4-BE49-F238E27FC236}">
                <a16:creationId xmlns:a16="http://schemas.microsoft.com/office/drawing/2014/main" id="{8CD98C0F-7E6B-4623-A20C-E9DCE4963DF5}"/>
              </a:ext>
            </a:extLst>
          </p:cNvPr>
          <p:cNvSpPr txBox="1"/>
          <p:nvPr/>
        </p:nvSpPr>
        <p:spPr>
          <a:xfrm>
            <a:off x="1039305" y="1031391"/>
            <a:ext cx="6094428" cy="369332"/>
          </a:xfrm>
          <a:prstGeom prst="rect">
            <a:avLst/>
          </a:prstGeom>
          <a:noFill/>
        </p:spPr>
        <p:txBody>
          <a:bodyPr wrap="square">
            <a:spAutoFit/>
          </a:bodyPr>
          <a:lstStyle/>
          <a:p>
            <a:r>
              <a:rPr lang="es-CO" dirty="0"/>
              <a:t>g++ -Wall -</a:t>
            </a:r>
            <a:r>
              <a:rPr lang="es-CO" dirty="0" err="1"/>
              <a:t>std</a:t>
            </a:r>
            <a:r>
              <a:rPr lang="es-CO" dirty="0"/>
              <a:t>=</a:t>
            </a:r>
            <a:r>
              <a:rPr lang="es-CO" dirty="0" err="1"/>
              <a:t>c++</a:t>
            </a:r>
            <a:r>
              <a:rPr lang="es-CO" dirty="0"/>
              <a:t>11 main</a:t>
            </a:r>
            <a:r>
              <a:rPr lang="es-CO"/>
              <a:t>.c </a:t>
            </a:r>
            <a:r>
              <a:rPr lang="es-CO" dirty="0"/>
              <a:t>-o hello.exe</a:t>
            </a:r>
          </a:p>
        </p:txBody>
      </p:sp>
      <p:pic>
        <p:nvPicPr>
          <p:cNvPr id="5" name="Imagen 4">
            <a:extLst>
              <a:ext uri="{FF2B5EF4-FFF2-40B4-BE49-F238E27FC236}">
                <a16:creationId xmlns:a16="http://schemas.microsoft.com/office/drawing/2014/main" id="{185375DC-F212-45BF-825B-CC66F099E083}"/>
              </a:ext>
            </a:extLst>
          </p:cNvPr>
          <p:cNvPicPr>
            <a:picLocks noChangeAspect="1"/>
          </p:cNvPicPr>
          <p:nvPr/>
        </p:nvPicPr>
        <p:blipFill>
          <a:blip r:embed="rId2"/>
          <a:stretch>
            <a:fillRect/>
          </a:stretch>
        </p:blipFill>
        <p:spPr>
          <a:xfrm>
            <a:off x="478286" y="2621780"/>
            <a:ext cx="10996613" cy="1143099"/>
          </a:xfrm>
          <a:prstGeom prst="rect">
            <a:avLst/>
          </a:prstGeom>
        </p:spPr>
      </p:pic>
    </p:spTree>
    <p:extLst>
      <p:ext uri="{BB962C8B-B14F-4D97-AF65-F5344CB8AC3E}">
        <p14:creationId xmlns:p14="http://schemas.microsoft.com/office/powerpoint/2010/main" val="354707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1A8BDD-0FE1-4FFF-9E89-405F9695E1BA}"/>
              </a:ext>
            </a:extLst>
          </p:cNvPr>
          <p:cNvPicPr>
            <a:picLocks noChangeAspect="1"/>
          </p:cNvPicPr>
          <p:nvPr/>
        </p:nvPicPr>
        <p:blipFill>
          <a:blip r:embed="rId2"/>
          <a:stretch>
            <a:fillRect/>
          </a:stretch>
        </p:blipFill>
        <p:spPr>
          <a:xfrm>
            <a:off x="0" y="512837"/>
            <a:ext cx="12192000" cy="5832325"/>
          </a:xfrm>
          <a:prstGeom prst="rect">
            <a:avLst/>
          </a:prstGeom>
        </p:spPr>
      </p:pic>
    </p:spTree>
    <p:extLst>
      <p:ext uri="{BB962C8B-B14F-4D97-AF65-F5344CB8AC3E}">
        <p14:creationId xmlns:p14="http://schemas.microsoft.com/office/powerpoint/2010/main" val="37956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6CCD18E2-F8D7-4FC2-BD83-A5E685DFDE1F}"/>
              </a:ext>
            </a:extLst>
          </p:cNvPr>
          <p:cNvSpPr txBox="1"/>
          <p:nvPr/>
        </p:nvSpPr>
        <p:spPr>
          <a:xfrm>
            <a:off x="1879717" y="4596085"/>
            <a:ext cx="2733773" cy="646331"/>
          </a:xfrm>
          <a:prstGeom prst="rect">
            <a:avLst/>
          </a:prstGeom>
          <a:noFill/>
        </p:spPr>
        <p:txBody>
          <a:bodyPr wrap="square" rtlCol="0">
            <a:spAutoFit/>
          </a:bodyPr>
          <a:lstStyle/>
          <a:p>
            <a:r>
              <a:rPr lang="es-CO" sz="3600" dirty="0" err="1"/>
              <a:t>main.c</a:t>
            </a:r>
            <a:endParaRPr lang="es-CO" sz="3600" dirty="0"/>
          </a:p>
        </p:txBody>
      </p:sp>
      <p:pic>
        <p:nvPicPr>
          <p:cNvPr id="4" name="Imagen 3">
            <a:extLst>
              <a:ext uri="{FF2B5EF4-FFF2-40B4-BE49-F238E27FC236}">
                <a16:creationId xmlns:a16="http://schemas.microsoft.com/office/drawing/2014/main" id="{EAFA9EE8-CFC3-4CC6-8694-0B32BC111694}"/>
              </a:ext>
            </a:extLst>
          </p:cNvPr>
          <p:cNvPicPr>
            <a:picLocks noChangeAspect="1"/>
          </p:cNvPicPr>
          <p:nvPr/>
        </p:nvPicPr>
        <p:blipFill>
          <a:blip r:embed="rId2"/>
          <a:stretch>
            <a:fillRect/>
          </a:stretch>
        </p:blipFill>
        <p:spPr>
          <a:xfrm>
            <a:off x="0" y="-14735"/>
            <a:ext cx="8583472" cy="4577852"/>
          </a:xfrm>
          <a:prstGeom prst="rect">
            <a:avLst/>
          </a:prstGeom>
        </p:spPr>
      </p:pic>
      <p:sp>
        <p:nvSpPr>
          <p:cNvPr id="8" name="Flecha: a la derecha 7">
            <a:extLst>
              <a:ext uri="{FF2B5EF4-FFF2-40B4-BE49-F238E27FC236}">
                <a16:creationId xmlns:a16="http://schemas.microsoft.com/office/drawing/2014/main" id="{3FF1A2AB-D04F-4A76-8411-5FCABD06452F}"/>
              </a:ext>
            </a:extLst>
          </p:cNvPr>
          <p:cNvSpPr/>
          <p:nvPr/>
        </p:nvSpPr>
        <p:spPr>
          <a:xfrm rot="16200000">
            <a:off x="2297783" y="3753489"/>
            <a:ext cx="584462" cy="494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E52D727E-C27E-4E5A-A471-262B90918D23}"/>
              </a:ext>
            </a:extLst>
          </p:cNvPr>
          <p:cNvPicPr>
            <a:picLocks noChangeAspect="1"/>
          </p:cNvPicPr>
          <p:nvPr/>
        </p:nvPicPr>
        <p:blipFill>
          <a:blip r:embed="rId3"/>
          <a:stretch>
            <a:fillRect/>
          </a:stretch>
        </p:blipFill>
        <p:spPr>
          <a:xfrm>
            <a:off x="4841657" y="2875175"/>
            <a:ext cx="7350344" cy="3982826"/>
          </a:xfrm>
          <a:prstGeom prst="rect">
            <a:avLst/>
          </a:prstGeom>
        </p:spPr>
      </p:pic>
      <p:sp>
        <p:nvSpPr>
          <p:cNvPr id="9" name="Flecha: a la derecha 8">
            <a:extLst>
              <a:ext uri="{FF2B5EF4-FFF2-40B4-BE49-F238E27FC236}">
                <a16:creationId xmlns:a16="http://schemas.microsoft.com/office/drawing/2014/main" id="{78FFA3A2-D6B5-40C7-A82B-B8CBAF9809BD}"/>
              </a:ext>
            </a:extLst>
          </p:cNvPr>
          <p:cNvSpPr/>
          <p:nvPr/>
        </p:nvSpPr>
        <p:spPr>
          <a:xfrm>
            <a:off x="4011318" y="6281697"/>
            <a:ext cx="1527142" cy="2545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53689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00A4130-8BC2-45B9-A279-21EDA0100293}"/>
              </a:ext>
            </a:extLst>
          </p:cNvPr>
          <p:cNvPicPr>
            <a:picLocks noChangeAspect="1"/>
          </p:cNvPicPr>
          <p:nvPr/>
        </p:nvPicPr>
        <p:blipFill>
          <a:blip r:embed="rId2"/>
          <a:stretch>
            <a:fillRect/>
          </a:stretch>
        </p:blipFill>
        <p:spPr>
          <a:xfrm>
            <a:off x="0" y="0"/>
            <a:ext cx="12192000" cy="6507074"/>
          </a:xfrm>
          <a:prstGeom prst="rect">
            <a:avLst/>
          </a:prstGeom>
        </p:spPr>
      </p:pic>
      <p:sp>
        <p:nvSpPr>
          <p:cNvPr id="4" name="CuadroTexto 3">
            <a:extLst>
              <a:ext uri="{FF2B5EF4-FFF2-40B4-BE49-F238E27FC236}">
                <a16:creationId xmlns:a16="http://schemas.microsoft.com/office/drawing/2014/main" id="{9D2461D0-4DC1-46FF-B034-43548D104DF7}"/>
              </a:ext>
            </a:extLst>
          </p:cNvPr>
          <p:cNvSpPr txBox="1"/>
          <p:nvPr/>
        </p:nvSpPr>
        <p:spPr>
          <a:xfrm>
            <a:off x="3761294" y="1348034"/>
            <a:ext cx="1677972" cy="369332"/>
          </a:xfrm>
          <a:prstGeom prst="rect">
            <a:avLst/>
          </a:prstGeom>
          <a:noFill/>
        </p:spPr>
        <p:txBody>
          <a:bodyPr wrap="square" rtlCol="0">
            <a:spAutoFit/>
          </a:bodyPr>
          <a:lstStyle/>
          <a:p>
            <a:r>
              <a:rPr lang="es-CO" dirty="0">
                <a:solidFill>
                  <a:schemeClr val="bg1"/>
                </a:solidFill>
              </a:rPr>
              <a:t>(Comentarios)</a:t>
            </a:r>
          </a:p>
        </p:txBody>
      </p:sp>
      <p:sp>
        <p:nvSpPr>
          <p:cNvPr id="5" name="CuadroTexto 4">
            <a:extLst>
              <a:ext uri="{FF2B5EF4-FFF2-40B4-BE49-F238E27FC236}">
                <a16:creationId xmlns:a16="http://schemas.microsoft.com/office/drawing/2014/main" id="{3E75294B-6244-48C9-B137-3F7AD60DE17E}"/>
              </a:ext>
            </a:extLst>
          </p:cNvPr>
          <p:cNvSpPr txBox="1"/>
          <p:nvPr/>
        </p:nvSpPr>
        <p:spPr>
          <a:xfrm>
            <a:off x="2863391" y="1868080"/>
            <a:ext cx="6465218" cy="646331"/>
          </a:xfrm>
          <a:prstGeom prst="rect">
            <a:avLst/>
          </a:prstGeom>
          <a:noFill/>
        </p:spPr>
        <p:txBody>
          <a:bodyPr wrap="square" rtlCol="0">
            <a:spAutoFit/>
          </a:bodyPr>
          <a:lstStyle/>
          <a:p>
            <a:r>
              <a:rPr lang="es-CO" dirty="0">
                <a:solidFill>
                  <a:schemeClr val="bg1"/>
                </a:solidFill>
              </a:rPr>
              <a:t>(librerías, directivas de preprocesador o directivas de preprocesamiento, o simplemente librerías)</a:t>
            </a:r>
          </a:p>
        </p:txBody>
      </p:sp>
    </p:spTree>
    <p:extLst>
      <p:ext uri="{BB962C8B-B14F-4D97-AF65-F5344CB8AC3E}">
        <p14:creationId xmlns:p14="http://schemas.microsoft.com/office/powerpoint/2010/main" val="211562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2A80C9-250E-4DF4-9875-AA19490F1642}"/>
              </a:ext>
            </a:extLst>
          </p:cNvPr>
          <p:cNvSpPr txBox="1"/>
          <p:nvPr/>
        </p:nvSpPr>
        <p:spPr>
          <a:xfrm>
            <a:off x="76985" y="445492"/>
            <a:ext cx="12038029" cy="3139321"/>
          </a:xfrm>
          <a:prstGeom prst="rect">
            <a:avLst/>
          </a:prstGeom>
          <a:noFill/>
        </p:spPr>
        <p:txBody>
          <a:bodyPr wrap="square">
            <a:spAutoFit/>
          </a:bodyPr>
          <a:lstStyle/>
          <a:p>
            <a:r>
              <a:rPr lang="es-ES" dirty="0" err="1"/>
              <a:t>stdio.h</a:t>
            </a:r>
            <a:r>
              <a:rPr lang="es-ES" dirty="0"/>
              <a:t>, que significa "standard input-output </a:t>
            </a:r>
            <a:r>
              <a:rPr lang="es-ES" dirty="0" err="1"/>
              <a:t>header</a:t>
            </a:r>
            <a:r>
              <a:rPr lang="es-ES" dirty="0"/>
              <a:t>" (cabecera estándar E/S), es el archivo de cabecera que contiene las definiciones de las macros, las constantes, las declaraciones de funciones de la biblioteca estándar del lenguaje de programación C para hacer operaciones, estándar, de entrada y salida, así como la definición de tipos necesarias para dichas operaciones. Por motivos de compatibilidad, el lenguaje de programación C++ (derivado de C) también tiene su propia implementación de estas funciones, que son declaradas con el archivo de cabecera </a:t>
            </a:r>
            <a:r>
              <a:rPr lang="es-ES" dirty="0" err="1"/>
              <a:t>cstdio</a:t>
            </a:r>
            <a:endParaRPr lang="es-ES" dirty="0"/>
          </a:p>
          <a:p>
            <a:endParaRPr lang="es-ES" dirty="0"/>
          </a:p>
          <a:p>
            <a:endParaRPr lang="es-ES" dirty="0"/>
          </a:p>
          <a:p>
            <a:r>
              <a:rPr lang="es-ES" dirty="0"/>
              <a:t>En ciencias de la computación, macro (del griego μα</a:t>
            </a:r>
            <a:r>
              <a:rPr lang="es-ES" dirty="0" err="1"/>
              <a:t>κρο</a:t>
            </a:r>
            <a:r>
              <a:rPr lang="es-ES" dirty="0"/>
              <a:t>, </a:t>
            </a:r>
            <a:r>
              <a:rPr lang="es-ES" dirty="0" err="1"/>
              <a:t>makro</a:t>
            </a:r>
            <a:r>
              <a:rPr lang="es-ES" dirty="0"/>
              <a:t>, que significa ‘grande’) ―acortamiento de macroinstrucción― es una serie de instrucciones que se almacenan para que se puedan ejecutar de manera secuencial mediante una sola llamada u orden de ejecución. Dicho de otra manera, una macroinstrucción es una instrucción compleja, formada por otras instrucciones más sencillas. Esto permite la automatización de tareas repetitivas.</a:t>
            </a:r>
            <a:endParaRPr lang="es-CO" dirty="0"/>
          </a:p>
        </p:txBody>
      </p:sp>
      <p:sp>
        <p:nvSpPr>
          <p:cNvPr id="5" name="CuadroTexto 4">
            <a:extLst>
              <a:ext uri="{FF2B5EF4-FFF2-40B4-BE49-F238E27FC236}">
                <a16:creationId xmlns:a16="http://schemas.microsoft.com/office/drawing/2014/main" id="{AF18D2F8-4D37-4BCA-81ED-D80FDE9A56A7}"/>
              </a:ext>
            </a:extLst>
          </p:cNvPr>
          <p:cNvSpPr txBox="1"/>
          <p:nvPr/>
        </p:nvSpPr>
        <p:spPr>
          <a:xfrm>
            <a:off x="162612" y="3911653"/>
            <a:ext cx="11952401" cy="923330"/>
          </a:xfrm>
          <a:prstGeom prst="rect">
            <a:avLst/>
          </a:prstGeom>
          <a:noFill/>
        </p:spPr>
        <p:txBody>
          <a:bodyPr wrap="square">
            <a:spAutoFit/>
          </a:bodyPr>
          <a:lstStyle/>
          <a:p>
            <a:r>
              <a:rPr lang="es-ES" dirty="0" err="1"/>
              <a:t>stdlib.h</a:t>
            </a:r>
            <a:r>
              <a:rPr lang="es-ES" dirty="0"/>
              <a:t> (</a:t>
            </a:r>
            <a:r>
              <a:rPr lang="es-ES" dirty="0" err="1"/>
              <a:t>std-lib</a:t>
            </a:r>
            <a:r>
              <a:rPr lang="es-ES" dirty="0"/>
              <a:t>: standard </a:t>
            </a:r>
            <a:r>
              <a:rPr lang="es-ES" dirty="0" err="1"/>
              <a:t>library</a:t>
            </a:r>
            <a:r>
              <a:rPr lang="es-ES" dirty="0"/>
              <a:t> o biblioteca estándar). Es el archivo de cabecera de la biblioteca estándar de propósito general del lenguaje de programación C. Contiene los prototipos de funciones de C para gestión de memoria dinámica, control de procesos y otras. Es compatible con C++ donde se conoce como </a:t>
            </a:r>
            <a:r>
              <a:rPr lang="es-ES" dirty="0" err="1"/>
              <a:t>cstdlib</a:t>
            </a:r>
            <a:r>
              <a:rPr lang="es-ES" dirty="0"/>
              <a:t>.</a:t>
            </a:r>
            <a:endParaRPr lang="es-CO" dirty="0"/>
          </a:p>
        </p:txBody>
      </p:sp>
    </p:spTree>
    <p:extLst>
      <p:ext uri="{BB962C8B-B14F-4D97-AF65-F5344CB8AC3E}">
        <p14:creationId xmlns:p14="http://schemas.microsoft.com/office/powerpoint/2010/main" val="374395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28643D-EA0B-4408-8935-EC8191348143}"/>
              </a:ext>
            </a:extLst>
          </p:cNvPr>
          <p:cNvPicPr>
            <a:picLocks noChangeAspect="1"/>
          </p:cNvPicPr>
          <p:nvPr/>
        </p:nvPicPr>
        <p:blipFill>
          <a:blip r:embed="rId2"/>
          <a:stretch>
            <a:fillRect/>
          </a:stretch>
        </p:blipFill>
        <p:spPr>
          <a:xfrm>
            <a:off x="0" y="0"/>
            <a:ext cx="12192000" cy="6507074"/>
          </a:xfrm>
          <a:prstGeom prst="rect">
            <a:avLst/>
          </a:prstGeom>
        </p:spPr>
      </p:pic>
      <p:sp>
        <p:nvSpPr>
          <p:cNvPr id="3" name="CuadroTexto 2">
            <a:extLst>
              <a:ext uri="{FF2B5EF4-FFF2-40B4-BE49-F238E27FC236}">
                <a16:creationId xmlns:a16="http://schemas.microsoft.com/office/drawing/2014/main" id="{07577832-D822-41BC-8A5F-CF10526E0B80}"/>
              </a:ext>
            </a:extLst>
          </p:cNvPr>
          <p:cNvSpPr txBox="1"/>
          <p:nvPr/>
        </p:nvSpPr>
        <p:spPr>
          <a:xfrm>
            <a:off x="4233892" y="3068871"/>
            <a:ext cx="3978111" cy="369332"/>
          </a:xfrm>
          <a:prstGeom prst="rect">
            <a:avLst/>
          </a:prstGeom>
          <a:noFill/>
        </p:spPr>
        <p:txBody>
          <a:bodyPr wrap="square" rtlCol="0">
            <a:spAutoFit/>
          </a:bodyPr>
          <a:lstStyle/>
          <a:p>
            <a:r>
              <a:rPr lang="es-CO" dirty="0">
                <a:solidFill>
                  <a:schemeClr val="bg1"/>
                </a:solidFill>
              </a:rPr>
              <a:t>(</a:t>
            </a:r>
            <a:r>
              <a:rPr lang="es-CO" dirty="0" err="1">
                <a:solidFill>
                  <a:schemeClr val="bg1"/>
                </a:solidFill>
              </a:rPr>
              <a:t>call</a:t>
            </a:r>
            <a:r>
              <a:rPr lang="es-CO" dirty="0">
                <a:solidFill>
                  <a:schemeClr val="bg1"/>
                </a:solidFill>
              </a:rPr>
              <a:t> </a:t>
            </a:r>
            <a:r>
              <a:rPr lang="es-CO" dirty="0" err="1">
                <a:solidFill>
                  <a:schemeClr val="bg1"/>
                </a:solidFill>
              </a:rPr>
              <a:t>of</a:t>
            </a:r>
            <a:r>
              <a:rPr lang="es-CO" dirty="0">
                <a:solidFill>
                  <a:schemeClr val="bg1"/>
                </a:solidFill>
              </a:rPr>
              <a:t> </a:t>
            </a:r>
            <a:r>
              <a:rPr lang="es-CO" dirty="0" err="1">
                <a:solidFill>
                  <a:schemeClr val="bg1"/>
                </a:solidFill>
              </a:rPr>
              <a:t>function</a:t>
            </a:r>
            <a:r>
              <a:rPr lang="es-CO" dirty="0">
                <a:solidFill>
                  <a:schemeClr val="bg1"/>
                </a:solidFill>
              </a:rPr>
              <a:t> in C)</a:t>
            </a:r>
          </a:p>
        </p:txBody>
      </p:sp>
      <p:sp>
        <p:nvSpPr>
          <p:cNvPr id="5" name="CuadroTexto 4">
            <a:extLst>
              <a:ext uri="{FF2B5EF4-FFF2-40B4-BE49-F238E27FC236}">
                <a16:creationId xmlns:a16="http://schemas.microsoft.com/office/drawing/2014/main" id="{5E2D29A3-22A8-48D3-9959-7689ACDE7090}"/>
              </a:ext>
            </a:extLst>
          </p:cNvPr>
          <p:cNvSpPr txBox="1"/>
          <p:nvPr/>
        </p:nvSpPr>
        <p:spPr>
          <a:xfrm>
            <a:off x="1148971" y="2699539"/>
            <a:ext cx="6169842" cy="369332"/>
          </a:xfrm>
          <a:prstGeom prst="rect">
            <a:avLst/>
          </a:prstGeom>
          <a:noFill/>
        </p:spPr>
        <p:txBody>
          <a:bodyPr wrap="square">
            <a:spAutoFit/>
          </a:bodyPr>
          <a:lstStyle/>
          <a:p>
            <a:r>
              <a:rPr lang="es-CO" dirty="0">
                <a:solidFill>
                  <a:schemeClr val="bg1"/>
                </a:solidFill>
              </a:rPr>
              <a:t>(</a:t>
            </a:r>
            <a:r>
              <a:rPr lang="es-CO" dirty="0" err="1">
                <a:solidFill>
                  <a:schemeClr val="bg1"/>
                </a:solidFill>
              </a:rPr>
              <a:t>Coments</a:t>
            </a:r>
            <a:r>
              <a:rPr lang="es-CO" dirty="0">
                <a:solidFill>
                  <a:schemeClr val="bg1"/>
                </a:solidFill>
              </a:rPr>
              <a:t>)</a:t>
            </a:r>
          </a:p>
        </p:txBody>
      </p:sp>
    </p:spTree>
    <p:extLst>
      <p:ext uri="{BB962C8B-B14F-4D97-AF65-F5344CB8AC3E}">
        <p14:creationId xmlns:p14="http://schemas.microsoft.com/office/powerpoint/2010/main" val="602810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748</Words>
  <Application>Microsoft Office PowerPoint</Application>
  <PresentationFormat>Panorámica</PresentationFormat>
  <Paragraphs>72</Paragraphs>
  <Slides>49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Arial</vt:lpstr>
      <vt:lpstr>Calibri</vt:lpstr>
      <vt:lpstr>Calibri Light</vt:lpstr>
      <vt:lpstr>Cascadia Mono</vt:lpstr>
      <vt:lpstr>Roboto</vt:lpstr>
      <vt:lpstr>SFMono-Regular</vt:lpstr>
      <vt:lpstr>Tema de Office</vt:lpstr>
      <vt:lpstr>First Steps in Visual Studio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Steps in Visual Studio </dc:title>
  <dc:creator>Jose Guillermo Guarnizo Marin</dc:creator>
  <cp:lastModifiedBy>Jose Guillermo Guarnizo Marin</cp:lastModifiedBy>
  <cp:revision>35</cp:revision>
  <dcterms:created xsi:type="dcterms:W3CDTF">2022-09-15T20:38:18Z</dcterms:created>
  <dcterms:modified xsi:type="dcterms:W3CDTF">2024-02-01T18:47:45Z</dcterms:modified>
</cp:coreProperties>
</file>