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3" r:id="rId4"/>
    <p:sldId id="259" r:id="rId5"/>
    <p:sldId id="257" r:id="rId6"/>
    <p:sldId id="258" r:id="rId7"/>
    <p:sldId id="273" r:id="rId8"/>
    <p:sldId id="266" r:id="rId9"/>
    <p:sldId id="268" r:id="rId10"/>
    <p:sldId id="260" r:id="rId11"/>
    <p:sldId id="265" r:id="rId12"/>
    <p:sldId id="267" r:id="rId13"/>
    <p:sldId id="271" r:id="rId14"/>
    <p:sldId id="269" r:id="rId15"/>
    <p:sldId id="270" r:id="rId16"/>
    <p:sldId id="27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6"/>
    <p:restoredTop sz="94728"/>
  </p:normalViewPr>
  <p:slideViewPr>
    <p:cSldViewPr snapToGrid="0" snapToObjects="1">
      <p:cViewPr varScale="1">
        <p:scale>
          <a:sx n="65" d="100"/>
          <a:sy n="65" d="100"/>
        </p:scale>
        <p:origin x="1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8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B5834-E1FA-0047-B5E1-6F6E0B6548A4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45BE-F48A-5944-BCFF-8E6392BBE4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45BE-F48A-5944-BCFF-8E6392BBE4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0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estrosanblas.blogspot.com/2015/09/some-personal-question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77681" TargetMode="External"/><Relationship Id="rId2" Type="http://schemas.openxmlformats.org/officeDocument/2006/relationships/image" Target="../media/image2.jpg!d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mogaathome.blogspot.com/2012/05/occupation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nj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eography_of_South_America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E9412-747C-E94E-A0D0-41A30F8F5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Verb be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6A4769-2B7A-F24A-892B-53A672182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Mg. Elizabeth Rodríguez</a:t>
            </a:r>
          </a:p>
        </p:txBody>
      </p:sp>
    </p:spTree>
    <p:extLst>
      <p:ext uri="{BB962C8B-B14F-4D97-AF65-F5344CB8AC3E}">
        <p14:creationId xmlns:p14="http://schemas.microsoft.com/office/powerpoint/2010/main" val="277258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91981-E45C-6949-BA2B-F1C715AA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988" y="45705"/>
            <a:ext cx="8911687" cy="1280890"/>
          </a:xfrm>
        </p:spPr>
        <p:txBody>
          <a:bodyPr/>
          <a:lstStyle/>
          <a:p>
            <a:r>
              <a:rPr lang="en-US" dirty="0"/>
              <a:t>Exercise: To be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F8EBDB5-7A8A-5D40-936F-971A24963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718890"/>
              </p:ext>
            </p:extLst>
          </p:nvPr>
        </p:nvGraphicFramePr>
        <p:xfrm>
          <a:off x="457200" y="914400"/>
          <a:ext cx="11277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886">
                  <a:extLst>
                    <a:ext uri="{9D8B030D-6E8A-4147-A177-3AD203B41FA5}">
                      <a16:colId xmlns:a16="http://schemas.microsoft.com/office/drawing/2014/main" val="2395871691"/>
                    </a:ext>
                  </a:extLst>
                </a:gridCol>
                <a:gridCol w="3092299">
                  <a:extLst>
                    <a:ext uri="{9D8B030D-6E8A-4147-A177-3AD203B41FA5}">
                      <a16:colId xmlns:a16="http://schemas.microsoft.com/office/drawing/2014/main" val="1773661000"/>
                    </a:ext>
                  </a:extLst>
                </a:gridCol>
                <a:gridCol w="3831015">
                  <a:extLst>
                    <a:ext uri="{9D8B030D-6E8A-4147-A177-3AD203B41FA5}">
                      <a16:colId xmlns:a16="http://schemas.microsoft.com/office/drawing/2014/main" val="318534027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4147913159"/>
                    </a:ext>
                  </a:extLst>
                </a:gridCol>
              </a:tblGrid>
              <a:tr h="320477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Personal Pronouns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Affirmative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58034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 am on time for 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I’m not sure to be your  father.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Am I a  good police officer?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798783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You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67075"/>
                  </a:ext>
                </a:extLst>
              </a:tr>
              <a:tr h="320477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He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56359"/>
                  </a:ext>
                </a:extLst>
              </a:tr>
              <a:tr h="320477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She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40547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It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43045"/>
                  </a:ext>
                </a:extLst>
              </a:tr>
              <a:tr h="269829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We 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420419"/>
                  </a:ext>
                </a:extLst>
              </a:tr>
              <a:tr h="320477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You 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600560"/>
                  </a:ext>
                </a:extLst>
              </a:tr>
              <a:tr h="320477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They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8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6D1116-4D7B-2B48-B688-8477B3AA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6" y="685800"/>
            <a:ext cx="3031166" cy="52254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Replace the </a:t>
            </a:r>
            <a:r>
              <a:rPr lang="en-US" sz="4000" u="sng">
                <a:solidFill>
                  <a:schemeClr val="accent1">
                    <a:lumMod val="75000"/>
                  </a:schemeClr>
                </a:solidFill>
              </a:rPr>
              <a:t>underlined words </a:t>
            </a:r>
            <a:r>
              <a:rPr lang="en-US" sz="4000"/>
              <a:t>with the correct subject- include</a:t>
            </a:r>
            <a:r>
              <a:rPr lang="en-US" sz="4000">
                <a:solidFill>
                  <a:schemeClr val="accent4"/>
                </a:solidFill>
              </a:rPr>
              <a:t> be </a:t>
            </a:r>
            <a:r>
              <a:rPr lang="en-US" sz="4000"/>
              <a:t>where necessary.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CC790-932A-EF44-9C38-0057DF13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3" y="182880"/>
            <a:ext cx="7420295" cy="6675120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/>
              <a:t> </a:t>
            </a:r>
            <a:r>
              <a:rPr lang="en-US" sz="1800" u="sng"/>
              <a:t>The cake</a:t>
            </a:r>
            <a:r>
              <a:rPr lang="en-US" sz="1800"/>
              <a:t> ……. Delicious/ . . . . . . . . .  . . . . . . . . . . 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80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/>
              <a:t> </a:t>
            </a:r>
            <a:r>
              <a:rPr lang="en-US" sz="1800" u="sng"/>
              <a:t>My mother</a:t>
            </a:r>
            <a:r>
              <a:rPr lang="en-US" sz="1800"/>
              <a:t>  ….  a sweetheart. . . . .  . .  . .  .  .   . .. 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80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/>
              <a:t> </a:t>
            </a:r>
            <a:r>
              <a:rPr lang="en-US" sz="1800" u="sng"/>
              <a:t>That boy </a:t>
            </a:r>
            <a:r>
              <a:rPr lang="en-US" sz="1800"/>
              <a:t>….. A pain in the neck.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80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/>
              <a:t> </a:t>
            </a:r>
            <a:r>
              <a:rPr lang="en-US" sz="1800" u="sng"/>
              <a:t>Laura and valentina </a:t>
            </a:r>
            <a:r>
              <a:rPr lang="en-US" sz="1800"/>
              <a:t>…. . Team players.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80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/>
              <a:t> </a:t>
            </a:r>
            <a:r>
              <a:rPr lang="en-US" sz="1800" u="sng"/>
              <a:t>Andres</a:t>
            </a:r>
            <a:r>
              <a:rPr lang="en-US" sz="1800"/>
              <a:t> ……. going to be late for his conference.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/>
              <a:t>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u="sng"/>
              <a:t>My friend Daniel </a:t>
            </a:r>
            <a:r>
              <a:rPr lang="en-US" sz="1800"/>
              <a:t> …… a real people person.  “…….. so out going and friendly.”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180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u="sng"/>
              <a:t>My sister</a:t>
            </a:r>
            <a:r>
              <a:rPr lang="en-US" sz="1800"/>
              <a:t>   …..  such a tyrant!  She makes her kids do all the housework.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u="sng"/>
              <a:t>the car </a:t>
            </a:r>
            <a:r>
              <a:rPr lang="en-US" sz="1800"/>
              <a:t>….a problem.  …. . . . . . . . . . . . . . . . . . . . . . 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/>
              <a:t>   ……….  starving, can we go out?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/>
              <a:t>  (</a:t>
            </a:r>
            <a:r>
              <a:rPr lang="en-US" sz="1800" u="sng"/>
              <a:t>me</a:t>
            </a:r>
            <a:r>
              <a:rPr lang="en-US" sz="1800"/>
              <a:t>)……. Trying to look on the bright side.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0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32F4B-1D0B-E941-A167-09461CC9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5" y="624110"/>
            <a:ext cx="9304337" cy="1280890"/>
          </a:xfrm>
        </p:spPr>
        <p:txBody>
          <a:bodyPr/>
          <a:lstStyle/>
          <a:p>
            <a:r>
              <a:rPr lang="en-US" dirty="0"/>
              <a:t>Audio </a:t>
            </a:r>
            <a:r>
              <a:rPr lang="en-US" sz="2000" dirty="0"/>
              <a:t>(track 6):   </a:t>
            </a:r>
            <a:r>
              <a:rPr lang="en-US" dirty="0"/>
              <a:t>Listen and repeat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57C5E-7DC5-D146-969C-33349202F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5" y="2133600"/>
            <a:ext cx="9304337" cy="3777622"/>
          </a:xfrm>
        </p:spPr>
        <p:txBody>
          <a:bodyPr/>
          <a:lstStyle/>
          <a:p>
            <a:r>
              <a:rPr lang="en-US" dirty="0"/>
              <a:t>I am sorry =  I`m sorry.</a:t>
            </a:r>
          </a:p>
          <a:p>
            <a:r>
              <a:rPr lang="en-US" dirty="0"/>
              <a:t>She is Lorie =  She`s Lorie</a:t>
            </a:r>
          </a:p>
          <a:p>
            <a:r>
              <a:rPr lang="en-US" dirty="0"/>
              <a:t>You are fired= You`re fired.</a:t>
            </a:r>
          </a:p>
          <a:p>
            <a:r>
              <a:rPr lang="en-US" dirty="0"/>
              <a:t>He is in room 1234= He`s in room 1234</a:t>
            </a:r>
          </a:p>
        </p:txBody>
      </p:sp>
      <p:pic>
        <p:nvPicPr>
          <p:cNvPr id="4" name="06 Pista 06 4" descr="06 Pista 06 4">
            <a:hlinkClick r:id="" action="ppaction://media"/>
            <a:extLst>
              <a:ext uri="{FF2B5EF4-FFF2-40B4-BE49-F238E27FC236}">
                <a16:creationId xmlns:a16="http://schemas.microsoft.com/office/drawing/2014/main" id="{F1D1689E-5EE0-854C-9E11-50A08609B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225" y="217710"/>
            <a:ext cx="812800" cy="812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2961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70F62-222C-9147-865E-35483AB7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9054"/>
          </a:xfrm>
        </p:spPr>
        <p:txBody>
          <a:bodyPr/>
          <a:lstStyle/>
          <a:p>
            <a:r>
              <a:rPr lang="en-US" dirty="0"/>
              <a:t>Short answers: </a:t>
            </a:r>
            <a:r>
              <a:rPr lang="en-US" sz="2800" dirty="0"/>
              <a:t>(track: #12)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F5EF7-666B-2E4B-A918-1C47623E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5" y="2452255"/>
            <a:ext cx="9966757" cy="3458967"/>
          </a:xfrm>
        </p:spPr>
        <p:txBody>
          <a:bodyPr/>
          <a:lstStyle/>
          <a:p>
            <a:r>
              <a:rPr lang="en-US" dirty="0"/>
              <a:t>Question:   Are you John Mendes?</a:t>
            </a:r>
          </a:p>
          <a:p>
            <a:r>
              <a:rPr lang="en-US" dirty="0"/>
              <a:t>Long Answer:  Yes, I am John Mendes</a:t>
            </a:r>
          </a:p>
          <a:p>
            <a:r>
              <a:rPr lang="en-US" dirty="0"/>
              <a:t>Short Answer:  Yes, I`m.</a:t>
            </a:r>
          </a:p>
        </p:txBody>
      </p:sp>
      <p:pic>
        <p:nvPicPr>
          <p:cNvPr id="4" name="12 Pista 12 4" descr="12 Pista 12 4">
            <a:hlinkClick r:id="" action="ppaction://media"/>
            <a:extLst>
              <a:ext uri="{FF2B5EF4-FFF2-40B4-BE49-F238E27FC236}">
                <a16:creationId xmlns:a16="http://schemas.microsoft.com/office/drawing/2014/main" id="{EC7EED92-C8D4-2546-848B-9DCBBB39A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125" y="5098422"/>
            <a:ext cx="812800" cy="8128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6594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6E42F-7139-EE4A-A86D-54FCE408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with the verb To Be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1F465-15EA-5D41-8F10-ADC561603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questions with the verb to be, put the verb before the “Subject Pronoun” and a question mark (?) at the end.  </a:t>
            </a:r>
            <a:r>
              <a:rPr lang="en-US" sz="2800" dirty="0"/>
              <a:t>(ask the questions using table #3)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0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CCB98-621C-C646-AE37-348AF753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 correct questions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1673D-4312-F947-B1CC-3772E45A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1760"/>
            <a:ext cx="11222182" cy="45294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………………………    ?  </a:t>
            </a:r>
            <a:r>
              <a:rPr lang="en-US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they are good at English.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 ………………………..…?   No, she`s not a teacher; she is a student.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 ………………………  …?  No, we aren’t Japanese;  we`re Korean.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 ……………………….….?  Yes, She is reliable and helpful.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………………………….…?  Yes, It is  a funny story.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 …………………………..? No, Sebastian is not a brain.</a:t>
            </a:r>
          </a:p>
        </p:txBody>
      </p:sp>
    </p:spTree>
    <p:extLst>
      <p:ext uri="{BB962C8B-B14F-4D97-AF65-F5344CB8AC3E}">
        <p14:creationId xmlns:p14="http://schemas.microsoft.com/office/powerpoint/2010/main" val="2960257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913D8-73F8-5744-B3A4-DF3F0B21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691" y="624110"/>
            <a:ext cx="9855921" cy="1280890"/>
          </a:xfrm>
        </p:spPr>
        <p:txBody>
          <a:bodyPr/>
          <a:lstStyle/>
          <a:p>
            <a:r>
              <a:rPr lang="en-US" sz="3600" dirty="0"/>
              <a:t>Match the questions with the </a:t>
            </a:r>
            <a:r>
              <a:rPr lang="en-US" sz="3600"/>
              <a:t>short answers (use numbers).</a:t>
            </a:r>
            <a:endParaRPr lang="en-US" sz="36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8C9EF15-B364-5E41-8822-A89CDAB96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997255"/>
              </p:ext>
            </p:extLst>
          </p:nvPr>
        </p:nvGraphicFramePr>
        <p:xfrm>
          <a:off x="1649413" y="2119744"/>
          <a:ext cx="9855200" cy="382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0">
                  <a:extLst>
                    <a:ext uri="{9D8B030D-6E8A-4147-A177-3AD203B41FA5}">
                      <a16:colId xmlns:a16="http://schemas.microsoft.com/office/drawing/2014/main" val="2156000130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952299196"/>
                    </a:ext>
                  </a:extLst>
                </a:gridCol>
              </a:tblGrid>
              <a:tr h="637309">
                <a:tc>
                  <a:txBody>
                    <a:bodyPr/>
                    <a:lstStyle/>
                    <a:p>
                      <a:r>
                        <a:rPr lang="en-US" u="sng" dirty="0"/>
                        <a:t>_   </a:t>
                      </a:r>
                      <a:r>
                        <a:rPr lang="en-US" u="none" dirty="0"/>
                        <a:t>   </a:t>
                      </a:r>
                      <a:r>
                        <a:rPr lang="en-US" dirty="0"/>
                        <a:t>Are you going to change my mind?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 Yes, it 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469127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r>
                        <a:rPr lang="en-US" dirty="0"/>
                        <a:t>____  Are Jerry and Vanessa Colombian?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Yes, we are.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31647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r>
                        <a:rPr lang="en-US" dirty="0"/>
                        <a:t>____ Is Laura a teacher?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 Yes, they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99344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r>
                        <a:rPr lang="en-US" dirty="0"/>
                        <a:t>____ Is discrimination a problem?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 No, he isn`t.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465969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r>
                        <a:rPr lang="en-US" dirty="0"/>
                        <a:t>____ Are you friends?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 No, she`s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064622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r>
                        <a:rPr lang="en-US" dirty="0"/>
                        <a:t>____ Is John Mendes a doctor?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  Yes, I 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03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8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5ACAC-8103-DB4B-B689-8AE67989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C83EE-E761-3C45-8260-29278BFA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C4C77-0E7B-1841-985F-3233274B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502342-5240-B546-AA7F-FA1C6538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764" y="2133600"/>
            <a:ext cx="9862848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 He is Miguel Angel / You are 190cm tall, / His uncle is French</a:t>
            </a:r>
          </a:p>
          <a:p>
            <a:r>
              <a:rPr lang="en-US"/>
              <a:t>They are quiet and silent</a:t>
            </a:r>
          </a:p>
          <a:p>
            <a:r>
              <a:rPr lang="en-US"/>
              <a:t>He is an architect</a:t>
            </a:r>
          </a:p>
          <a:p>
            <a:r>
              <a:rPr lang="en-US"/>
              <a:t>She is in the hospital</a:t>
            </a:r>
          </a:p>
        </p:txBody>
      </p:sp>
    </p:spTree>
    <p:extLst>
      <p:ext uri="{BB962C8B-B14F-4D97-AF65-F5344CB8AC3E}">
        <p14:creationId xmlns:p14="http://schemas.microsoft.com/office/powerpoint/2010/main" val="224753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F8010F-2A70-8F46-B5C1-D3BEF93F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sz="3700"/>
              <a:t>Used –to say personal information</a:t>
            </a:r>
            <a:endParaRPr lang="en-US" sz="3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C3B0B-EDD8-0544-86DB-CB37447B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5451627" cy="3759253"/>
          </a:xfrm>
        </p:spPr>
        <p:txBody>
          <a:bodyPr>
            <a:normAutofit/>
          </a:bodyPr>
          <a:lstStyle/>
          <a:p>
            <a:r>
              <a:rPr lang="en-US"/>
              <a:t>He is Miguel Angel / Mary is 190 centimeters tall</a:t>
            </a:r>
            <a:endParaRPr lang="en-US" dirty="0"/>
          </a:p>
          <a:p>
            <a:r>
              <a:rPr lang="en-US" dirty="0"/>
              <a:t>I am twenty-one years old.</a:t>
            </a:r>
          </a:p>
          <a:p>
            <a:r>
              <a:rPr lang="en-US" dirty="0"/>
              <a:t>He is from </a:t>
            </a:r>
            <a:r>
              <a:rPr lang="en-US" dirty="0" err="1"/>
              <a:t>Faca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640D6B-D5D0-0147-8A7A-14432771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1916" y="1224619"/>
            <a:ext cx="5451627" cy="4088720"/>
          </a:xfrm>
          <a:prstGeom prst="rect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AFFFE5-2A66-0642-9D72-A2127324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11359896" cy="14837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sz="2800" dirty="0"/>
              <a:t>Used:  To describe something with an adjective (characteristics)</a:t>
            </a:r>
            <a:br>
              <a:rPr lang="es-CO" sz="2800" dirty="0"/>
            </a:br>
            <a:br>
              <a:rPr lang="es-CO" sz="2800" dirty="0"/>
            </a:br>
            <a:r>
              <a:rPr lang="es-CO" sz="2800" dirty="0"/>
              <a:t>Used - To describe physical condition – states.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398DE0-58A3-5C4E-B485-42E7A19E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900363"/>
            <a:ext cx="5308664" cy="2992490"/>
          </a:xfrm>
        </p:spPr>
        <p:txBody>
          <a:bodyPr>
            <a:normAutofit/>
          </a:bodyPr>
          <a:lstStyle/>
          <a:p>
            <a:r>
              <a:rPr lang="es-CO" dirty="0"/>
              <a:t>That lady is beautiful.</a:t>
            </a:r>
          </a:p>
          <a:p>
            <a:r>
              <a:rPr lang="es-CO" dirty="0"/>
              <a:t>You are happy, quiet and silent.</a:t>
            </a: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pic>
        <p:nvPicPr>
          <p:cNvPr id="5" name="Imagen 4" descr="Imagen que contiene exterior, flor, sol, banca&#10;&#10;Descripción generada automáticamente">
            <a:extLst>
              <a:ext uri="{FF2B5EF4-FFF2-40B4-BE49-F238E27FC236}">
                <a16:creationId xmlns:a16="http://schemas.microsoft.com/office/drawing/2014/main" id="{1C242A8D-6338-C141-85BA-E6538C08D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133600"/>
            <a:ext cx="5653013" cy="3759253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9F48A5-5072-6C4C-8B7E-7A1E8AA3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sz="2800"/>
              <a:t>Used - To describe a role or relationship</a:t>
            </a:r>
            <a:br>
              <a:rPr lang="es-CO" sz="2800"/>
            </a:br>
            <a:endParaRPr lang="es-CO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41EE5F-9380-0846-B2BC-AAAA23AA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endParaRPr lang="es-CO" dirty="0"/>
          </a:p>
          <a:p>
            <a:r>
              <a:rPr lang="es-CO" dirty="0"/>
              <a:t>Profession:  I am your english teacher.</a:t>
            </a:r>
          </a:p>
          <a:p>
            <a:r>
              <a:rPr lang="es-CO" dirty="0"/>
              <a:t> He is your boss.</a:t>
            </a:r>
          </a:p>
          <a:p>
            <a:endParaRPr lang="es-CO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  <a:p>
            <a:pPr lvl="1"/>
            <a:endParaRPr lang="es-CO" dirty="0"/>
          </a:p>
        </p:txBody>
      </p:sp>
      <p:pic>
        <p:nvPicPr>
          <p:cNvPr id="5" name="Imagen 4" descr="Imagen que contiene cuarto, dibujo&#10;&#10;Descripción generada automáticamente">
            <a:extLst>
              <a:ext uri="{FF2B5EF4-FFF2-40B4-BE49-F238E27FC236}">
                <a16:creationId xmlns:a16="http://schemas.microsoft.com/office/drawing/2014/main" id="{44203C02-F2F8-F94F-A9CD-4C0196111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8942" y="1278252"/>
            <a:ext cx="4614601" cy="4614601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0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9851E3A-A987-4859-9987-B13096D9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12D296-A22C-4E21-9C75-3E67301E7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1A1238F3-0B39-40D0-8C3F-BDBAAE1E3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04D379A-6934-4295-9EF2-BDD404CB5C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3C1E9A55-61F7-4040-8274-782A429D8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6DBD7D8E-F59B-4CA6-93DC-2D936BC79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5A2E5C3E-887D-4D86-8D20-C306EEA8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83E4218-35DF-4531-9FFB-196FE4A70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8D0B9266-FB4F-4A11-9906-D88930267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D68D567-E1FF-4421-A5A7-0FB5B6CCF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162E82F3-E7FB-46D6-A67C-19F349F67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29237D49-4974-49A3-ADFD-719D2A377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15684C6D-1CAF-400F-AFB5-24C18BE66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D71E86AF-F2C2-497D-8C63-1A633C056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CB706A-A0EA-484D-93DC-B2CED03B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A78D4A50-94B5-4EAE-B4AF-79D6DE9A2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F465FEEF-4A9D-48D0-AD78-3F03C5153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0B9FF3DB-CBEC-4D4E-B28F-CABCB9980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45BC3B0B-20C8-4F1E-8120-9E6C5BA8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C2D0EEAB-704C-4DBC-A730-7F8FFBEFC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8ADC598E-AAD3-4049-A1F7-D6BA27876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080514FC-72C0-4BBE-8376-E2DD52C79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B76B3E91-F388-454F-8306-D64D08895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A24F85CC-2609-497D-A3BE-D128CE9E2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026D0D91-F7BF-49FB-90D4-56B7B0FF8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E3F29555-7107-4106-81BD-CA8763BD6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68AF4D70-6597-4A7A-ABDD-30A8178BB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AA78348-5466-3844-A2F2-53D3CB54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 fontScale="90000"/>
          </a:bodyPr>
          <a:lstStyle/>
          <a:p>
            <a:r>
              <a:rPr lang="es-CO"/>
              <a:t>Used – location /places</a:t>
            </a:r>
            <a:br>
              <a:rPr lang="es-CO"/>
            </a:br>
            <a:r>
              <a:rPr lang="es-CO"/>
              <a:t>			-  nationalities</a:t>
            </a:r>
            <a:br>
              <a:rPr lang="es-CO"/>
            </a:br>
            <a:endParaRPr lang="es-CO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71D8553-2EA7-406A-A46F-8B3986C25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5DE9A097-EFD3-4BA8-A9ED-6A278D3C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" name="Imagen 8" descr="Imagen que contiene interior, gato, tabla, negro&#10;&#10;Descripción generada automáticamente">
            <a:extLst>
              <a:ext uri="{FF2B5EF4-FFF2-40B4-BE49-F238E27FC236}">
                <a16:creationId xmlns:a16="http://schemas.microsoft.com/office/drawing/2014/main" id="{02308586-A880-584D-9CEA-3DEE95475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62" r="1" b="1"/>
          <a:stretch/>
        </p:blipFill>
        <p:spPr>
          <a:xfrm>
            <a:off x="20" y="10"/>
            <a:ext cx="2725091" cy="3428990"/>
          </a:xfrm>
          <a:prstGeom prst="rect">
            <a:avLst/>
          </a:prstGeom>
        </p:spPr>
      </p:pic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C41739AB-A20B-0842-B561-61DCF4B63E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228" r="821" b="2"/>
          <a:stretch/>
        </p:blipFill>
        <p:spPr>
          <a:xfrm>
            <a:off x="20" y="3429000"/>
            <a:ext cx="2717581" cy="34290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ED4CAA9-D1DB-4EAE-88BD-A149B54F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2733254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1F3E4A-E68C-154F-997E-C7470214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3429000"/>
            <a:ext cx="6847944" cy="2482222"/>
          </a:xfrm>
        </p:spPr>
        <p:txBody>
          <a:bodyPr>
            <a:normAutofit/>
          </a:bodyPr>
          <a:lstStyle/>
          <a:p>
            <a:r>
              <a:rPr lang="es-CO" dirty="0"/>
              <a:t>We are in Latin America</a:t>
            </a:r>
          </a:p>
          <a:p>
            <a:r>
              <a:rPr lang="es-CO" dirty="0"/>
              <a:t>Valentina is at the university</a:t>
            </a:r>
          </a:p>
          <a:p>
            <a:r>
              <a:rPr lang="es-CO" dirty="0"/>
              <a:t>She is Japanese 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671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D2A2E-2EAD-D648-A676-76A01379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318" y="0"/>
            <a:ext cx="8216721" cy="645459"/>
          </a:xfrm>
        </p:spPr>
        <p:txBody>
          <a:bodyPr/>
          <a:lstStyle/>
          <a:p>
            <a:r>
              <a:rPr lang="en-US" dirty="0"/>
              <a:t>Country 				Nationality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650DA4-27CF-6244-91A0-42183B75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318" y="645459"/>
            <a:ext cx="9199294" cy="6042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cd1trk10" descr="cd1trk10">
            <a:hlinkClick r:id="" action="ppaction://media"/>
            <a:extLst>
              <a:ext uri="{FF2B5EF4-FFF2-40B4-BE49-F238E27FC236}">
                <a16:creationId xmlns:a16="http://schemas.microsoft.com/office/drawing/2014/main" id="{0B218C09-4615-3C41-8B2E-7ACAC0E971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67341"/>
            <a:ext cx="812800" cy="812800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811C3AE-4E00-7545-B9ED-5503687E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82109"/>
              </p:ext>
            </p:extLst>
          </p:nvPr>
        </p:nvGraphicFramePr>
        <p:xfrm>
          <a:off x="2305318" y="726141"/>
          <a:ext cx="808636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181">
                  <a:extLst>
                    <a:ext uri="{9D8B030D-6E8A-4147-A177-3AD203B41FA5}">
                      <a16:colId xmlns:a16="http://schemas.microsoft.com/office/drawing/2014/main" val="2211088875"/>
                    </a:ext>
                  </a:extLst>
                </a:gridCol>
                <a:gridCol w="4043181">
                  <a:extLst>
                    <a:ext uri="{9D8B030D-6E8A-4147-A177-3AD203B41FA5}">
                      <a16:colId xmlns:a16="http://schemas.microsoft.com/office/drawing/2014/main" val="2832945319"/>
                    </a:ext>
                  </a:extLst>
                </a:gridCol>
              </a:tblGrid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1.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11042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512801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116597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774719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9874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57740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389214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388989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816130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65069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121759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3750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70192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287578"/>
                  </a:ext>
                </a:extLst>
              </a:tr>
              <a:tr h="347256">
                <a:tc>
                  <a:txBody>
                    <a:bodyPr/>
                    <a:lstStyle/>
                    <a:p>
                      <a:r>
                        <a:rPr lang="en-US"/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12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1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534545-A7B1-524B-850E-BCEA2F85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dirty="0"/>
              <a:t>Contractions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78D9968-4674-5744-9B34-E9223FAA8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91437"/>
              </p:ext>
            </p:extLst>
          </p:nvPr>
        </p:nvGraphicFramePr>
        <p:xfrm>
          <a:off x="2469610" y="2222983"/>
          <a:ext cx="7637978" cy="365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585">
                  <a:extLst>
                    <a:ext uri="{9D8B030D-6E8A-4147-A177-3AD203B41FA5}">
                      <a16:colId xmlns:a16="http://schemas.microsoft.com/office/drawing/2014/main" val="1574142274"/>
                    </a:ext>
                  </a:extLst>
                </a:gridCol>
                <a:gridCol w="2589317">
                  <a:extLst>
                    <a:ext uri="{9D8B030D-6E8A-4147-A177-3AD203B41FA5}">
                      <a16:colId xmlns:a16="http://schemas.microsoft.com/office/drawing/2014/main" val="2940328433"/>
                    </a:ext>
                  </a:extLst>
                </a:gridCol>
                <a:gridCol w="2750076">
                  <a:extLst>
                    <a:ext uri="{9D8B030D-6E8A-4147-A177-3AD203B41FA5}">
                      <a16:colId xmlns:a16="http://schemas.microsoft.com/office/drawing/2014/main" val="1443785460"/>
                    </a:ext>
                  </a:extLst>
                </a:gridCol>
              </a:tblGrid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Subject Pronoun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Verb To Be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contraction</a:t>
                      </a:r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3485111868"/>
                  </a:ext>
                </a:extLst>
              </a:tr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I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3211761379"/>
                  </a:ext>
                </a:extLst>
              </a:tr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You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1394365857"/>
                  </a:ext>
                </a:extLst>
              </a:tr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He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2227483696"/>
                  </a:ext>
                </a:extLst>
              </a:tr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She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4047049167"/>
                  </a:ext>
                </a:extLst>
              </a:tr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It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120537505"/>
                  </a:ext>
                </a:extLst>
              </a:tr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We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1024864102"/>
                  </a:ext>
                </a:extLst>
              </a:tr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You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338103201"/>
                  </a:ext>
                </a:extLst>
              </a:tr>
              <a:tr h="405994">
                <a:tc>
                  <a:txBody>
                    <a:bodyPr/>
                    <a:lstStyle/>
                    <a:p>
                      <a:r>
                        <a:rPr lang="en-US" sz="2000"/>
                        <a:t>They</a:t>
                      </a:r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922" marR="66922" marT="33461" marB="33461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6922" marR="66922" marT="33461" marB="33461"/>
                </a:tc>
                <a:extLst>
                  <a:ext uri="{0D108BD9-81ED-4DB2-BD59-A6C34878D82A}">
                    <a16:rowId xmlns:a16="http://schemas.microsoft.com/office/drawing/2014/main" val="78297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70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D8D31-488D-6645-8CC7-52B727D3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691" y="624110"/>
            <a:ext cx="9855921" cy="890365"/>
          </a:xfrm>
        </p:spPr>
        <p:txBody>
          <a:bodyPr/>
          <a:lstStyle/>
          <a:p>
            <a:r>
              <a:rPr lang="en-US" sz="2800" dirty="0"/>
              <a:t>Table #3: Complete the sentences using contractions</a:t>
            </a:r>
            <a:r>
              <a:rPr lang="en-US" sz="3200" dirty="0"/>
              <a:t>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1627396-2B78-224C-A997-BA061F873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32321"/>
              </p:ext>
            </p:extLst>
          </p:nvPr>
        </p:nvGraphicFramePr>
        <p:xfrm>
          <a:off x="330994" y="1374454"/>
          <a:ext cx="11530012" cy="514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006">
                  <a:extLst>
                    <a:ext uri="{9D8B030D-6E8A-4147-A177-3AD203B41FA5}">
                      <a16:colId xmlns:a16="http://schemas.microsoft.com/office/drawing/2014/main" val="3466304133"/>
                    </a:ext>
                  </a:extLst>
                </a:gridCol>
                <a:gridCol w="5765006">
                  <a:extLst>
                    <a:ext uri="{9D8B030D-6E8A-4147-A177-3AD203B41FA5}">
                      <a16:colId xmlns:a16="http://schemas.microsoft.com/office/drawing/2014/main" val="2340118888"/>
                    </a:ext>
                  </a:extLst>
                </a:gridCol>
              </a:tblGrid>
              <a:tr h="642581">
                <a:tc>
                  <a:txBody>
                    <a:bodyPr/>
                    <a:lstStyle/>
                    <a:p>
                      <a:r>
                        <a:rPr lang="en-US" sz="2800" dirty="0"/>
                        <a:t>I am so good in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29383"/>
                  </a:ext>
                </a:extLst>
              </a:tr>
              <a:tr h="642581">
                <a:tc>
                  <a:txBody>
                    <a:bodyPr/>
                    <a:lstStyle/>
                    <a:p>
                      <a:r>
                        <a:rPr lang="en-US" sz="2800" dirty="0"/>
                        <a:t>You are not my best friend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750433"/>
                  </a:ext>
                </a:extLst>
              </a:tr>
              <a:tr h="642581">
                <a:tc>
                  <a:txBody>
                    <a:bodyPr/>
                    <a:lstStyle/>
                    <a:p>
                      <a:r>
                        <a:rPr lang="en-US" sz="2800" dirty="0"/>
                        <a:t>He is an excellent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137855"/>
                  </a:ext>
                </a:extLst>
              </a:tr>
              <a:tr h="642581">
                <a:tc>
                  <a:txBody>
                    <a:bodyPr/>
                    <a:lstStyle/>
                    <a:p>
                      <a:r>
                        <a:rPr lang="en-US" sz="2800" dirty="0"/>
                        <a:t>She is so 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07040"/>
                  </a:ext>
                </a:extLst>
              </a:tr>
              <a:tr h="642581">
                <a:tc>
                  <a:txBody>
                    <a:bodyPr/>
                    <a:lstStyle/>
                    <a:p>
                      <a:r>
                        <a:rPr lang="en-US" sz="2800" dirty="0"/>
                        <a:t>It is on the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59449"/>
                  </a:ext>
                </a:extLst>
              </a:tr>
              <a:tr h="642581">
                <a:tc>
                  <a:txBody>
                    <a:bodyPr/>
                    <a:lstStyle/>
                    <a:p>
                      <a:r>
                        <a:rPr lang="en-US" sz="2800" dirty="0"/>
                        <a:t>We are interested in the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126843"/>
                  </a:ext>
                </a:extLst>
              </a:tr>
              <a:tr h="642581">
                <a:tc>
                  <a:txBody>
                    <a:bodyPr/>
                    <a:lstStyle/>
                    <a:p>
                      <a:r>
                        <a:rPr lang="en-US" sz="2800" dirty="0"/>
                        <a:t>You are the best lawyers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483946"/>
                  </a:ext>
                </a:extLst>
              </a:tr>
              <a:tr h="642581">
                <a:tc>
                  <a:txBody>
                    <a:bodyPr/>
                    <a:lstStyle/>
                    <a:p>
                      <a:r>
                        <a:rPr lang="en-US" sz="2800" dirty="0"/>
                        <a:t>They are not losers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7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5998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767</Words>
  <Application>Microsoft Macintosh PowerPoint</Application>
  <PresentationFormat>Panorámica</PresentationFormat>
  <Paragraphs>131</Paragraphs>
  <Slides>17</Slides>
  <Notes>1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Verdana</vt:lpstr>
      <vt:lpstr>Wingdings 3</vt:lpstr>
      <vt:lpstr>Espiral</vt:lpstr>
      <vt:lpstr>Verb be</vt:lpstr>
      <vt:lpstr>Cases</vt:lpstr>
      <vt:lpstr>Used –to say personal information</vt:lpstr>
      <vt:lpstr>Used:  To describe something with an adjective (characteristics)  Used - To describe physical condition – states.</vt:lpstr>
      <vt:lpstr>Used - To describe a role or relationship </vt:lpstr>
      <vt:lpstr>Used – location /places    -  nationalities </vt:lpstr>
      <vt:lpstr>Country     Nationality</vt:lpstr>
      <vt:lpstr>Contractions</vt:lpstr>
      <vt:lpstr>Table #3: Complete the sentences using contractions.</vt:lpstr>
      <vt:lpstr>Exercise: To be</vt:lpstr>
      <vt:lpstr>Replace the underlined words with the correct subject- include be where necessary.</vt:lpstr>
      <vt:lpstr>Audio (track 6):   Listen and repeat</vt:lpstr>
      <vt:lpstr>Short answers: (track: #12)</vt:lpstr>
      <vt:lpstr>Questions with the verb To Be</vt:lpstr>
      <vt:lpstr>Write the correct questions</vt:lpstr>
      <vt:lpstr>Match the questions with the short answers (use numbers).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 to be</dc:title>
  <dc:creator>Elizabeth Rodriguez</dc:creator>
  <cp:lastModifiedBy>Elizabeth Rodriguez</cp:lastModifiedBy>
  <cp:revision>7</cp:revision>
  <cp:lastPrinted>2021-04-16T03:16:05Z</cp:lastPrinted>
  <dcterms:created xsi:type="dcterms:W3CDTF">2021-04-16T03:06:27Z</dcterms:created>
  <dcterms:modified xsi:type="dcterms:W3CDTF">2021-04-22T13:12:15Z</dcterms:modified>
</cp:coreProperties>
</file>