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20" r:id="rId35"/>
    <p:sldId id="291" r:id="rId36"/>
    <p:sldId id="292" r:id="rId37"/>
    <p:sldId id="293" r:id="rId38"/>
    <p:sldId id="313" r:id="rId39"/>
    <p:sldId id="294" r:id="rId40"/>
    <p:sldId id="295" r:id="rId41"/>
    <p:sldId id="296" r:id="rId42"/>
    <p:sldId id="316" r:id="rId43"/>
    <p:sldId id="317" r:id="rId44"/>
    <p:sldId id="303" r:id="rId45"/>
    <p:sldId id="297" r:id="rId46"/>
    <p:sldId id="304" r:id="rId47"/>
    <p:sldId id="318" r:id="rId48"/>
    <p:sldId id="298" r:id="rId49"/>
    <p:sldId id="319" r:id="rId50"/>
    <p:sldId id="305" r:id="rId51"/>
    <p:sldId id="299" r:id="rId52"/>
    <p:sldId id="300" r:id="rId53"/>
    <p:sldId id="301" r:id="rId54"/>
    <p:sldId id="306" r:id="rId55"/>
    <p:sldId id="302" r:id="rId56"/>
    <p:sldId id="307" r:id="rId57"/>
    <p:sldId id="308" r:id="rId58"/>
    <p:sldId id="310" r:id="rId59"/>
    <p:sldId id="311" r:id="rId60"/>
    <p:sldId id="312" r:id="rId61"/>
    <p:sldId id="309" r:id="rId6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B41C9-8124-4B23-818A-470CC362F47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0CB9B004-9AB6-4647-A22B-0AEF2D4BE14C}">
      <dgm:prSet/>
      <dgm:spPr/>
      <dgm:t>
        <a:bodyPr/>
        <a:lstStyle/>
        <a:p>
          <a:pPr rtl="0"/>
          <a:r>
            <a:rPr lang="es-CO" smtClean="0"/>
            <a:t>Planificación</a:t>
          </a:r>
          <a:endParaRPr lang="es-CO"/>
        </a:p>
      </dgm:t>
    </dgm:pt>
    <dgm:pt modelId="{30C01094-EBAB-4101-BC9C-615F223D8AE3}" type="parTrans" cxnId="{0B0E6F00-9F13-4B30-8D11-A6EB347ACB0A}">
      <dgm:prSet/>
      <dgm:spPr/>
      <dgm:t>
        <a:bodyPr/>
        <a:lstStyle/>
        <a:p>
          <a:endParaRPr lang="es-CO"/>
        </a:p>
      </dgm:t>
    </dgm:pt>
    <dgm:pt modelId="{14CFA0CA-A27B-4B41-9A60-6D55CAE7A6D5}" type="sibTrans" cxnId="{0B0E6F00-9F13-4B30-8D11-A6EB347ACB0A}">
      <dgm:prSet/>
      <dgm:spPr/>
      <dgm:t>
        <a:bodyPr/>
        <a:lstStyle/>
        <a:p>
          <a:endParaRPr lang="es-CO"/>
        </a:p>
      </dgm:t>
    </dgm:pt>
    <dgm:pt modelId="{C7D272FD-C00B-4349-BCE6-50E78021199B}">
      <dgm:prSet/>
      <dgm:spPr/>
      <dgm:t>
        <a:bodyPr/>
        <a:lstStyle/>
        <a:p>
          <a:pPr rtl="0"/>
          <a:r>
            <a:rPr lang="es-CO" smtClean="0"/>
            <a:t>Clasificación</a:t>
          </a:r>
          <a:endParaRPr lang="es-CO"/>
        </a:p>
      </dgm:t>
    </dgm:pt>
    <dgm:pt modelId="{0C528FCA-7241-4C2C-956B-71E5409963B1}" type="parTrans" cxnId="{EB1E896B-129C-4B8B-8744-B0CA1304C839}">
      <dgm:prSet/>
      <dgm:spPr/>
      <dgm:t>
        <a:bodyPr/>
        <a:lstStyle/>
        <a:p>
          <a:endParaRPr lang="es-CO"/>
        </a:p>
      </dgm:t>
    </dgm:pt>
    <dgm:pt modelId="{44C009FB-2901-4C81-87BC-4CC627871947}" type="sibTrans" cxnId="{EB1E896B-129C-4B8B-8744-B0CA1304C839}">
      <dgm:prSet/>
      <dgm:spPr/>
      <dgm:t>
        <a:bodyPr/>
        <a:lstStyle/>
        <a:p>
          <a:endParaRPr lang="es-CO"/>
        </a:p>
      </dgm:t>
    </dgm:pt>
    <dgm:pt modelId="{93F1D108-AAB0-4E5B-87F0-278DF275F5B0}">
      <dgm:prSet/>
      <dgm:spPr/>
      <dgm:t>
        <a:bodyPr/>
        <a:lstStyle/>
        <a:p>
          <a:pPr rtl="0"/>
          <a:r>
            <a:rPr lang="es-CO" smtClean="0"/>
            <a:t>Control</a:t>
          </a:r>
          <a:endParaRPr lang="es-CO"/>
        </a:p>
      </dgm:t>
    </dgm:pt>
    <dgm:pt modelId="{27ECCBDB-6A4C-4840-9ADE-51EC3014C436}" type="parTrans" cxnId="{6D898209-9D83-4AFB-893F-070E9B573936}">
      <dgm:prSet/>
      <dgm:spPr/>
      <dgm:t>
        <a:bodyPr/>
        <a:lstStyle/>
        <a:p>
          <a:endParaRPr lang="es-CO"/>
        </a:p>
      </dgm:t>
    </dgm:pt>
    <dgm:pt modelId="{5E7344A9-1233-4AE3-9A27-9391EF443FED}" type="sibTrans" cxnId="{6D898209-9D83-4AFB-893F-070E9B573936}">
      <dgm:prSet/>
      <dgm:spPr/>
      <dgm:t>
        <a:bodyPr/>
        <a:lstStyle/>
        <a:p>
          <a:endParaRPr lang="es-CO"/>
        </a:p>
      </dgm:t>
    </dgm:pt>
    <dgm:pt modelId="{14E447BB-EE19-4BA5-9B6D-67DD68BD0589}">
      <dgm:prSet/>
      <dgm:spPr/>
      <dgm:t>
        <a:bodyPr/>
        <a:lstStyle/>
        <a:p>
          <a:pPr rtl="0"/>
          <a:r>
            <a:rPr lang="es-CO" smtClean="0"/>
            <a:t>Monitorización</a:t>
          </a:r>
          <a:endParaRPr lang="es-CO"/>
        </a:p>
      </dgm:t>
    </dgm:pt>
    <dgm:pt modelId="{5CB1CEEE-D5B1-4A14-8CAA-EA219956DBD1}" type="parTrans" cxnId="{0CFFB5F6-C62B-4A68-B4A3-6E383CF2E0DD}">
      <dgm:prSet/>
      <dgm:spPr/>
      <dgm:t>
        <a:bodyPr/>
        <a:lstStyle/>
        <a:p>
          <a:endParaRPr lang="es-CO"/>
        </a:p>
      </dgm:t>
    </dgm:pt>
    <dgm:pt modelId="{849471F9-7124-45B0-B74B-D831CD1CF0A4}" type="sibTrans" cxnId="{0CFFB5F6-C62B-4A68-B4A3-6E383CF2E0DD}">
      <dgm:prSet/>
      <dgm:spPr/>
      <dgm:t>
        <a:bodyPr/>
        <a:lstStyle/>
        <a:p>
          <a:endParaRPr lang="es-CO"/>
        </a:p>
      </dgm:t>
    </dgm:pt>
    <dgm:pt modelId="{5C976701-2210-4096-9151-12EB66DB8658}">
      <dgm:prSet/>
      <dgm:spPr/>
      <dgm:t>
        <a:bodyPr/>
        <a:lstStyle/>
        <a:p>
          <a:pPr rtl="0"/>
          <a:r>
            <a:rPr lang="es-CO" smtClean="0"/>
            <a:t>Auditoría</a:t>
          </a:r>
          <a:endParaRPr lang="es-CO"/>
        </a:p>
      </dgm:t>
    </dgm:pt>
    <dgm:pt modelId="{9271BCA7-9C19-499D-9D8D-13F294F516B4}" type="parTrans" cxnId="{22586C9E-3315-4612-B98B-DF5F2C46D81F}">
      <dgm:prSet/>
      <dgm:spPr/>
      <dgm:t>
        <a:bodyPr/>
        <a:lstStyle/>
        <a:p>
          <a:endParaRPr lang="es-CO"/>
        </a:p>
      </dgm:t>
    </dgm:pt>
    <dgm:pt modelId="{DBDB8697-2170-4F05-819C-C4C5929B57EE}" type="sibTrans" cxnId="{22586C9E-3315-4612-B98B-DF5F2C46D81F}">
      <dgm:prSet/>
      <dgm:spPr/>
      <dgm:t>
        <a:bodyPr/>
        <a:lstStyle/>
        <a:p>
          <a:endParaRPr lang="es-CO"/>
        </a:p>
      </dgm:t>
    </dgm:pt>
    <dgm:pt modelId="{B50A879B-0966-4260-9703-88AF89AE6260}" type="pres">
      <dgm:prSet presAssocID="{DFDB41C9-8124-4B23-818A-470CC362F47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A55071D-707C-4989-859E-CC44422B6717}" type="pres">
      <dgm:prSet presAssocID="{0CB9B004-9AB6-4647-A22B-0AEF2D4BE14C}" presName="horFlow" presStyleCnt="0"/>
      <dgm:spPr/>
    </dgm:pt>
    <dgm:pt modelId="{953F8250-3B49-40E8-807F-D72258842385}" type="pres">
      <dgm:prSet presAssocID="{0CB9B004-9AB6-4647-A22B-0AEF2D4BE14C}" presName="bigChev" presStyleLbl="node1" presStyleIdx="0" presStyleCnt="5"/>
      <dgm:spPr/>
    </dgm:pt>
    <dgm:pt modelId="{39E71515-4CB8-4256-A60F-C7D0C7C0F798}" type="pres">
      <dgm:prSet presAssocID="{0CB9B004-9AB6-4647-A22B-0AEF2D4BE14C}" presName="vSp" presStyleCnt="0"/>
      <dgm:spPr/>
    </dgm:pt>
    <dgm:pt modelId="{E0D01F68-EFD4-48F4-9168-3D09013B75D1}" type="pres">
      <dgm:prSet presAssocID="{C7D272FD-C00B-4349-BCE6-50E78021199B}" presName="horFlow" presStyleCnt="0"/>
      <dgm:spPr/>
    </dgm:pt>
    <dgm:pt modelId="{C6EC5134-DAE0-4D22-BCEE-6558B64BAAE1}" type="pres">
      <dgm:prSet presAssocID="{C7D272FD-C00B-4349-BCE6-50E78021199B}" presName="bigChev" presStyleLbl="node1" presStyleIdx="1" presStyleCnt="5"/>
      <dgm:spPr/>
    </dgm:pt>
    <dgm:pt modelId="{E0F9EA2B-A404-487C-81DF-F109565E8DA0}" type="pres">
      <dgm:prSet presAssocID="{C7D272FD-C00B-4349-BCE6-50E78021199B}" presName="vSp" presStyleCnt="0"/>
      <dgm:spPr/>
    </dgm:pt>
    <dgm:pt modelId="{E0A2A52D-F152-4DD2-95F6-2D5E1898493F}" type="pres">
      <dgm:prSet presAssocID="{93F1D108-AAB0-4E5B-87F0-278DF275F5B0}" presName="horFlow" presStyleCnt="0"/>
      <dgm:spPr/>
    </dgm:pt>
    <dgm:pt modelId="{D2D1E72B-E109-49C5-9652-F373F911C282}" type="pres">
      <dgm:prSet presAssocID="{93F1D108-AAB0-4E5B-87F0-278DF275F5B0}" presName="bigChev" presStyleLbl="node1" presStyleIdx="2" presStyleCnt="5"/>
      <dgm:spPr/>
    </dgm:pt>
    <dgm:pt modelId="{543E755A-E22E-42BB-8096-6A09B590825E}" type="pres">
      <dgm:prSet presAssocID="{93F1D108-AAB0-4E5B-87F0-278DF275F5B0}" presName="vSp" presStyleCnt="0"/>
      <dgm:spPr/>
    </dgm:pt>
    <dgm:pt modelId="{5CF8E906-061F-4DD3-9DC5-46C336D139AF}" type="pres">
      <dgm:prSet presAssocID="{14E447BB-EE19-4BA5-9B6D-67DD68BD0589}" presName="horFlow" presStyleCnt="0"/>
      <dgm:spPr/>
    </dgm:pt>
    <dgm:pt modelId="{253D5D3D-D50B-470A-90D1-81B224245968}" type="pres">
      <dgm:prSet presAssocID="{14E447BB-EE19-4BA5-9B6D-67DD68BD0589}" presName="bigChev" presStyleLbl="node1" presStyleIdx="3" presStyleCnt="5"/>
      <dgm:spPr/>
    </dgm:pt>
    <dgm:pt modelId="{2AE297D0-6050-44C6-AFD8-D84B81BB27B3}" type="pres">
      <dgm:prSet presAssocID="{14E447BB-EE19-4BA5-9B6D-67DD68BD0589}" presName="vSp" presStyleCnt="0"/>
      <dgm:spPr/>
    </dgm:pt>
    <dgm:pt modelId="{8568D546-75DA-4E38-9303-5E3B989688F6}" type="pres">
      <dgm:prSet presAssocID="{5C976701-2210-4096-9151-12EB66DB8658}" presName="horFlow" presStyleCnt="0"/>
      <dgm:spPr/>
    </dgm:pt>
    <dgm:pt modelId="{12F83C8D-282C-498C-9421-8D96D854CA83}" type="pres">
      <dgm:prSet presAssocID="{5C976701-2210-4096-9151-12EB66DB8658}" presName="bigChev" presStyleLbl="node1" presStyleIdx="4" presStyleCnt="5"/>
      <dgm:spPr/>
    </dgm:pt>
  </dgm:ptLst>
  <dgm:cxnLst>
    <dgm:cxn modelId="{8A6C5647-87A9-4222-BF65-7FF62A780442}" type="presOf" srcId="{14E447BB-EE19-4BA5-9B6D-67DD68BD0589}" destId="{253D5D3D-D50B-470A-90D1-81B224245968}" srcOrd="0" destOrd="0" presId="urn:microsoft.com/office/officeart/2005/8/layout/lProcess3"/>
    <dgm:cxn modelId="{E25A6CCC-0CBA-4A4E-AB29-5041AB6A3027}" type="presOf" srcId="{0CB9B004-9AB6-4647-A22B-0AEF2D4BE14C}" destId="{953F8250-3B49-40E8-807F-D72258842385}" srcOrd="0" destOrd="0" presId="urn:microsoft.com/office/officeart/2005/8/layout/lProcess3"/>
    <dgm:cxn modelId="{0B0E6F00-9F13-4B30-8D11-A6EB347ACB0A}" srcId="{DFDB41C9-8124-4B23-818A-470CC362F47B}" destId="{0CB9B004-9AB6-4647-A22B-0AEF2D4BE14C}" srcOrd="0" destOrd="0" parTransId="{30C01094-EBAB-4101-BC9C-615F223D8AE3}" sibTransId="{14CFA0CA-A27B-4B41-9A60-6D55CAE7A6D5}"/>
    <dgm:cxn modelId="{EB1E896B-129C-4B8B-8744-B0CA1304C839}" srcId="{DFDB41C9-8124-4B23-818A-470CC362F47B}" destId="{C7D272FD-C00B-4349-BCE6-50E78021199B}" srcOrd="1" destOrd="0" parTransId="{0C528FCA-7241-4C2C-956B-71E5409963B1}" sibTransId="{44C009FB-2901-4C81-87BC-4CC627871947}"/>
    <dgm:cxn modelId="{F44723CB-AACB-4EC7-9094-FFFA78D1468F}" type="presOf" srcId="{DFDB41C9-8124-4B23-818A-470CC362F47B}" destId="{B50A879B-0966-4260-9703-88AF89AE6260}" srcOrd="0" destOrd="0" presId="urn:microsoft.com/office/officeart/2005/8/layout/lProcess3"/>
    <dgm:cxn modelId="{498D1199-7569-4584-A90E-C6659F8B0FF4}" type="presOf" srcId="{93F1D108-AAB0-4E5B-87F0-278DF275F5B0}" destId="{D2D1E72B-E109-49C5-9652-F373F911C282}" srcOrd="0" destOrd="0" presId="urn:microsoft.com/office/officeart/2005/8/layout/lProcess3"/>
    <dgm:cxn modelId="{3AD8AEDC-585C-41DC-995E-9B230D65FF58}" type="presOf" srcId="{5C976701-2210-4096-9151-12EB66DB8658}" destId="{12F83C8D-282C-498C-9421-8D96D854CA83}" srcOrd="0" destOrd="0" presId="urn:microsoft.com/office/officeart/2005/8/layout/lProcess3"/>
    <dgm:cxn modelId="{F59D4979-FE5D-4FD2-9B6D-57BD7437B5C1}" type="presOf" srcId="{C7D272FD-C00B-4349-BCE6-50E78021199B}" destId="{C6EC5134-DAE0-4D22-BCEE-6558B64BAAE1}" srcOrd="0" destOrd="0" presId="urn:microsoft.com/office/officeart/2005/8/layout/lProcess3"/>
    <dgm:cxn modelId="{22586C9E-3315-4612-B98B-DF5F2C46D81F}" srcId="{DFDB41C9-8124-4B23-818A-470CC362F47B}" destId="{5C976701-2210-4096-9151-12EB66DB8658}" srcOrd="4" destOrd="0" parTransId="{9271BCA7-9C19-499D-9D8D-13F294F516B4}" sibTransId="{DBDB8697-2170-4F05-819C-C4C5929B57EE}"/>
    <dgm:cxn modelId="{6D898209-9D83-4AFB-893F-070E9B573936}" srcId="{DFDB41C9-8124-4B23-818A-470CC362F47B}" destId="{93F1D108-AAB0-4E5B-87F0-278DF275F5B0}" srcOrd="2" destOrd="0" parTransId="{27ECCBDB-6A4C-4840-9ADE-51EC3014C436}" sibTransId="{5E7344A9-1233-4AE3-9A27-9391EF443FED}"/>
    <dgm:cxn modelId="{0CFFB5F6-C62B-4A68-B4A3-6E383CF2E0DD}" srcId="{DFDB41C9-8124-4B23-818A-470CC362F47B}" destId="{14E447BB-EE19-4BA5-9B6D-67DD68BD0589}" srcOrd="3" destOrd="0" parTransId="{5CB1CEEE-D5B1-4A14-8CAA-EA219956DBD1}" sibTransId="{849471F9-7124-45B0-B74B-D831CD1CF0A4}"/>
    <dgm:cxn modelId="{074B4D14-5B35-4E4E-A669-67AA8F69D371}" type="presParOf" srcId="{B50A879B-0966-4260-9703-88AF89AE6260}" destId="{FA55071D-707C-4989-859E-CC44422B6717}" srcOrd="0" destOrd="0" presId="urn:microsoft.com/office/officeart/2005/8/layout/lProcess3"/>
    <dgm:cxn modelId="{7E8C6A06-0FB6-4291-96B5-51FCD3A3384D}" type="presParOf" srcId="{FA55071D-707C-4989-859E-CC44422B6717}" destId="{953F8250-3B49-40E8-807F-D72258842385}" srcOrd="0" destOrd="0" presId="urn:microsoft.com/office/officeart/2005/8/layout/lProcess3"/>
    <dgm:cxn modelId="{2F70CFBB-1EDE-4DFC-8565-23A76D344D59}" type="presParOf" srcId="{B50A879B-0966-4260-9703-88AF89AE6260}" destId="{39E71515-4CB8-4256-A60F-C7D0C7C0F798}" srcOrd="1" destOrd="0" presId="urn:microsoft.com/office/officeart/2005/8/layout/lProcess3"/>
    <dgm:cxn modelId="{CDA7F230-43A8-46AD-A2C8-EF7274A72DD5}" type="presParOf" srcId="{B50A879B-0966-4260-9703-88AF89AE6260}" destId="{E0D01F68-EFD4-48F4-9168-3D09013B75D1}" srcOrd="2" destOrd="0" presId="urn:microsoft.com/office/officeart/2005/8/layout/lProcess3"/>
    <dgm:cxn modelId="{966F03AD-114E-43C5-9D6B-B01A1A29F481}" type="presParOf" srcId="{E0D01F68-EFD4-48F4-9168-3D09013B75D1}" destId="{C6EC5134-DAE0-4D22-BCEE-6558B64BAAE1}" srcOrd="0" destOrd="0" presId="urn:microsoft.com/office/officeart/2005/8/layout/lProcess3"/>
    <dgm:cxn modelId="{055F169B-39E2-49CC-B3AC-3036A078A07C}" type="presParOf" srcId="{B50A879B-0966-4260-9703-88AF89AE6260}" destId="{E0F9EA2B-A404-487C-81DF-F109565E8DA0}" srcOrd="3" destOrd="0" presId="urn:microsoft.com/office/officeart/2005/8/layout/lProcess3"/>
    <dgm:cxn modelId="{AC29A9E5-CE75-4E5D-9E7A-9007043E13E6}" type="presParOf" srcId="{B50A879B-0966-4260-9703-88AF89AE6260}" destId="{E0A2A52D-F152-4DD2-95F6-2D5E1898493F}" srcOrd="4" destOrd="0" presId="urn:microsoft.com/office/officeart/2005/8/layout/lProcess3"/>
    <dgm:cxn modelId="{49E9253C-7911-4739-9C08-7822F72A1320}" type="presParOf" srcId="{E0A2A52D-F152-4DD2-95F6-2D5E1898493F}" destId="{D2D1E72B-E109-49C5-9652-F373F911C282}" srcOrd="0" destOrd="0" presId="urn:microsoft.com/office/officeart/2005/8/layout/lProcess3"/>
    <dgm:cxn modelId="{99A17A96-B803-40E3-84D1-9BCB8AEE51BE}" type="presParOf" srcId="{B50A879B-0966-4260-9703-88AF89AE6260}" destId="{543E755A-E22E-42BB-8096-6A09B590825E}" srcOrd="5" destOrd="0" presId="urn:microsoft.com/office/officeart/2005/8/layout/lProcess3"/>
    <dgm:cxn modelId="{DAE1799E-AEAC-45B1-AFA4-E58C8D7C0DC8}" type="presParOf" srcId="{B50A879B-0966-4260-9703-88AF89AE6260}" destId="{5CF8E906-061F-4DD3-9DC5-46C336D139AF}" srcOrd="6" destOrd="0" presId="urn:microsoft.com/office/officeart/2005/8/layout/lProcess3"/>
    <dgm:cxn modelId="{4B715E23-B851-46B2-8ADF-37C346803FDE}" type="presParOf" srcId="{5CF8E906-061F-4DD3-9DC5-46C336D139AF}" destId="{253D5D3D-D50B-470A-90D1-81B224245968}" srcOrd="0" destOrd="0" presId="urn:microsoft.com/office/officeart/2005/8/layout/lProcess3"/>
    <dgm:cxn modelId="{2B2FF261-0F74-4B01-94CC-19E5027BCEEA}" type="presParOf" srcId="{B50A879B-0966-4260-9703-88AF89AE6260}" destId="{2AE297D0-6050-44C6-AFD8-D84B81BB27B3}" srcOrd="7" destOrd="0" presId="urn:microsoft.com/office/officeart/2005/8/layout/lProcess3"/>
    <dgm:cxn modelId="{75FDFE60-29A7-4B99-A5DA-82D5ED221AD6}" type="presParOf" srcId="{B50A879B-0966-4260-9703-88AF89AE6260}" destId="{8568D546-75DA-4E38-9303-5E3B989688F6}" srcOrd="8" destOrd="0" presId="urn:microsoft.com/office/officeart/2005/8/layout/lProcess3"/>
    <dgm:cxn modelId="{9F67745B-FFE2-4924-9474-01D173F93DE4}" type="presParOf" srcId="{8568D546-75DA-4E38-9303-5E3B989688F6}" destId="{12F83C8D-282C-498C-9421-8D96D854CA8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F8250-3B49-40E8-807F-D72258842385}">
      <dsp:nvSpPr>
        <dsp:cNvPr id="0" name=""/>
        <dsp:cNvSpPr/>
      </dsp:nvSpPr>
      <dsp:spPr>
        <a:xfrm>
          <a:off x="1526583" y="2393"/>
          <a:ext cx="1843376" cy="737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/>
            <a:t>Planificación</a:t>
          </a:r>
          <a:endParaRPr lang="es-CO" sz="1400" kern="1200"/>
        </a:p>
      </dsp:txBody>
      <dsp:txXfrm>
        <a:off x="1895258" y="2393"/>
        <a:ext cx="1106026" cy="737350"/>
      </dsp:txXfrm>
    </dsp:sp>
    <dsp:sp modelId="{C6EC5134-DAE0-4D22-BCEE-6558B64BAAE1}">
      <dsp:nvSpPr>
        <dsp:cNvPr id="0" name=""/>
        <dsp:cNvSpPr/>
      </dsp:nvSpPr>
      <dsp:spPr>
        <a:xfrm>
          <a:off x="1526583" y="842972"/>
          <a:ext cx="1843376" cy="737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/>
            <a:t>Clasificación</a:t>
          </a:r>
          <a:endParaRPr lang="es-CO" sz="1400" kern="1200"/>
        </a:p>
      </dsp:txBody>
      <dsp:txXfrm>
        <a:off x="1895258" y="842972"/>
        <a:ext cx="1106026" cy="737350"/>
      </dsp:txXfrm>
    </dsp:sp>
    <dsp:sp modelId="{D2D1E72B-E109-49C5-9652-F373F911C282}">
      <dsp:nvSpPr>
        <dsp:cNvPr id="0" name=""/>
        <dsp:cNvSpPr/>
      </dsp:nvSpPr>
      <dsp:spPr>
        <a:xfrm>
          <a:off x="1526583" y="1683552"/>
          <a:ext cx="1843376" cy="737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/>
            <a:t>Control</a:t>
          </a:r>
          <a:endParaRPr lang="es-CO" sz="1400" kern="1200"/>
        </a:p>
      </dsp:txBody>
      <dsp:txXfrm>
        <a:off x="1895258" y="1683552"/>
        <a:ext cx="1106026" cy="737350"/>
      </dsp:txXfrm>
    </dsp:sp>
    <dsp:sp modelId="{253D5D3D-D50B-470A-90D1-81B224245968}">
      <dsp:nvSpPr>
        <dsp:cNvPr id="0" name=""/>
        <dsp:cNvSpPr/>
      </dsp:nvSpPr>
      <dsp:spPr>
        <a:xfrm>
          <a:off x="1526583" y="2524132"/>
          <a:ext cx="1843376" cy="737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/>
            <a:t>Monitorización</a:t>
          </a:r>
          <a:endParaRPr lang="es-CO" sz="1400" kern="1200"/>
        </a:p>
      </dsp:txBody>
      <dsp:txXfrm>
        <a:off x="1895258" y="2524132"/>
        <a:ext cx="1106026" cy="737350"/>
      </dsp:txXfrm>
    </dsp:sp>
    <dsp:sp modelId="{12F83C8D-282C-498C-9421-8D96D854CA83}">
      <dsp:nvSpPr>
        <dsp:cNvPr id="0" name=""/>
        <dsp:cNvSpPr/>
      </dsp:nvSpPr>
      <dsp:spPr>
        <a:xfrm>
          <a:off x="1526583" y="3364712"/>
          <a:ext cx="1843376" cy="737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/>
            <a:t>Auditoría</a:t>
          </a:r>
          <a:endParaRPr lang="es-CO" sz="1400" kern="1200"/>
        </a:p>
      </dsp:txBody>
      <dsp:txXfrm>
        <a:off x="1895258" y="3364712"/>
        <a:ext cx="1106026" cy="73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784B-C34A-4EB0-8116-1384F4D64BD3}" type="datetimeFigureOut">
              <a:rPr lang="es-CO" smtClean="0"/>
              <a:t>21/09/2020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9E116-2A4B-4539-B00F-03C0C3BB88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065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40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42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43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44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45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46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47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48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49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50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51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52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53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54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55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56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57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58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59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60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61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E116-2A4B-4539-B00F-03C0C3BB88A1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FCED5BD-B9A6-476D-BA28-C823395A8465}" type="datetime1">
              <a:rPr lang="es-CO" smtClean="0"/>
              <a:t>21/09/2020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5364-4E83-494A-B636-876BB2E6F54B}" type="datetime1">
              <a:rPr lang="es-CO" smtClean="0"/>
              <a:t>21/09/2020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3D00-D499-4761-8E7A-30BE2AB94FA2}" type="datetime1">
              <a:rPr lang="es-CO" smtClean="0"/>
              <a:t>21/09/2020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83C6-BAE6-49C9-A6BF-0FC04C3C0277}" type="datetime1">
              <a:rPr lang="es-CO" smtClean="0"/>
              <a:t>21/09/2020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4FBF943-B303-4CE0-857B-4B84B6EA3BE2}" type="datetime1">
              <a:rPr lang="es-CO" smtClean="0"/>
              <a:t>21/09/2020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94A8-585E-41FF-A580-F90A880A185E}" type="datetime1">
              <a:rPr lang="es-CO" smtClean="0"/>
              <a:t>21/09/2020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A583-6C9F-4070-8FD0-5172B2377652}" type="datetime1">
              <a:rPr lang="es-CO" smtClean="0"/>
              <a:t>21/09/2020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6C08-4D53-4B21-B1E0-825AF5183CBA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4BFC-9B63-4A12-B9E1-1BD224934BC3}" type="datetime1">
              <a:rPr lang="es-CO" smtClean="0"/>
              <a:t>21/09/2020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090D-FDBF-4AFA-84E3-4333D463F868}" type="datetime1">
              <a:rPr lang="es-CO" smtClean="0"/>
              <a:t>21/09/2020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6EDC-2A6F-421C-86CA-96C01C09909D}" type="datetime1">
              <a:rPr lang="es-CO" smtClean="0"/>
              <a:t>21/09/2020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CE053A-C49D-4B75-9539-8E90B4CB2D9F}" type="datetime1">
              <a:rPr lang="es-CO" smtClean="0"/>
              <a:t>21/09/2020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E0A2C7-79BE-4D8E-8C44-87CACCCA976D}" type="slidenum">
              <a:rPr lang="es-CO" smtClean="0"/>
              <a:t>‹Nº›</a:t>
            </a:fld>
            <a:endParaRPr lang="es-CO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tsoftware.com.co/content/cacti-sistema-recoleccion-datos-grafica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s.oetiker.ch/smokepin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Q5i368N_l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/index.php?title=Unavailability&amp;action=edit&amp;redlink=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rex97jsjff7u/centro-de-operaciones-de-red-noc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070C0"/>
                </a:solidFill>
              </a:rPr>
              <a:t>Gestión de redes telemáticas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b="1" dirty="0" smtClean="0"/>
              <a:t>Introducción y conceptualización</a:t>
            </a:r>
            <a:endParaRPr lang="es-CO" b="1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4C52-F414-4EE2-AE3C-63F5A2F4E0EA}" type="datetime1">
              <a:rPr lang="es-CO" smtClean="0"/>
              <a:t>21/09/2020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8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F13-8F60-4222-AF8B-1350B51972C4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10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0070C0"/>
                </a:solidFill>
              </a:rPr>
              <a:t>Enfoque de ciclo de vida PPDIOO:</a:t>
            </a:r>
          </a:p>
          <a:p>
            <a:r>
              <a:rPr lang="es-CO" sz="2400" b="1" dirty="0"/>
              <a:t> </a:t>
            </a:r>
            <a:r>
              <a:rPr lang="es-CO" sz="2800" b="1" dirty="0" smtClean="0"/>
              <a:t>Implementar</a:t>
            </a:r>
          </a:p>
          <a:p>
            <a:pPr marL="625475" indent="-260350"/>
            <a:r>
              <a:rPr lang="es-CO" sz="2000" dirty="0"/>
              <a:t>Se hará estableciendo un plan de despliegue que incluirá los plazos de </a:t>
            </a:r>
            <a:r>
              <a:rPr lang="es-CO" sz="2000" dirty="0" smtClean="0"/>
              <a:t>ejecución.</a:t>
            </a:r>
          </a:p>
          <a:p>
            <a:pPr marL="625475" indent="-260350"/>
            <a:r>
              <a:rPr lang="es-CO" sz="2000" dirty="0" smtClean="0"/>
              <a:t>Cableado estructurado</a:t>
            </a:r>
          </a:p>
          <a:p>
            <a:pPr marL="625475" indent="-260350"/>
            <a:r>
              <a:rPr lang="es-CO" sz="2000" dirty="0" smtClean="0"/>
              <a:t>Instalación de equipos activos en el campus, DC, </a:t>
            </a:r>
            <a:r>
              <a:rPr lang="es-CO" sz="2000" dirty="0" err="1" smtClean="0"/>
              <a:t>Wan</a:t>
            </a:r>
            <a:endParaRPr lang="es-CO" sz="2000" dirty="0" smtClean="0"/>
          </a:p>
          <a:p>
            <a:pPr marL="625475" indent="-260350"/>
            <a:r>
              <a:rPr lang="es-CO" sz="2000" dirty="0" smtClean="0"/>
              <a:t>Instalación  de servidores…., almacenamiento…</a:t>
            </a:r>
          </a:p>
          <a:p>
            <a:pPr marL="625475" indent="-260350"/>
            <a:r>
              <a:rPr lang="es-CO" sz="2000" dirty="0"/>
              <a:t>Configuración de los dispositivos para que la red pueda funcionar según los requerimientos previos, como VLAN, seguridad, enrutamiento, etc.</a:t>
            </a:r>
          </a:p>
          <a:p>
            <a:endParaRPr lang="es-CO" sz="2400" dirty="0" smtClean="0"/>
          </a:p>
          <a:p>
            <a:endParaRPr lang="es-CO" sz="2400" dirty="0" smtClean="0"/>
          </a:p>
          <a:p>
            <a:endParaRPr lang="es-CO" sz="2400" dirty="0" smtClean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6416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5B9C-9578-4517-8382-C92E7B9CC671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11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O" sz="4000" dirty="0" smtClean="0">
                <a:solidFill>
                  <a:srgbClr val="0070C0"/>
                </a:solidFill>
              </a:rPr>
              <a:t>Enfoque de ciclo de vida PPDIOO:</a:t>
            </a:r>
          </a:p>
          <a:p>
            <a:r>
              <a:rPr lang="es-CO" sz="2400" b="1" dirty="0"/>
              <a:t> </a:t>
            </a:r>
            <a:r>
              <a:rPr lang="es-CO" sz="2800" b="1" dirty="0" smtClean="0"/>
              <a:t>Operar</a:t>
            </a:r>
          </a:p>
          <a:p>
            <a:pPr marL="623888" indent="-273050"/>
            <a:r>
              <a:rPr lang="es-CO" sz="2200" dirty="0"/>
              <a:t>Se pone en funcionamiento y se prueba la red. </a:t>
            </a:r>
            <a:endParaRPr lang="es-CO" sz="2200" dirty="0" smtClean="0"/>
          </a:p>
          <a:p>
            <a:pPr marL="623888" indent="-273050"/>
            <a:r>
              <a:rPr lang="es-CO" sz="2200" dirty="0" smtClean="0"/>
              <a:t>Puede </a:t>
            </a:r>
            <a:r>
              <a:rPr lang="es-CO" sz="2200" dirty="0"/>
              <a:t>que se tenga que rediseñar algo debido a que no funcione o lo haga incorrectamente. </a:t>
            </a:r>
            <a:endParaRPr lang="es-CO" sz="2200" dirty="0" smtClean="0"/>
          </a:p>
          <a:p>
            <a:pPr marL="623888" indent="-273050"/>
            <a:r>
              <a:rPr lang="es-CO" sz="2200" dirty="0" smtClean="0"/>
              <a:t>Se </a:t>
            </a:r>
            <a:r>
              <a:rPr lang="es-CO" sz="2200" dirty="0"/>
              <a:t>terminará por hacer la documentación definitiva del diseño de red, sus mapas lógicos y físicos, esquemas de direccionamiento, </a:t>
            </a:r>
            <a:r>
              <a:rPr lang="es-CO" sz="2200" dirty="0" smtClean="0"/>
              <a:t>…</a:t>
            </a:r>
          </a:p>
          <a:p>
            <a:pPr marL="623888" indent="-273050"/>
            <a:r>
              <a:rPr lang="es-CO" sz="2200" dirty="0" smtClean="0"/>
              <a:t>Hay </a:t>
            </a:r>
            <a:r>
              <a:rPr lang="es-CO" sz="2200" dirty="0"/>
              <a:t>que monitorizar la red</a:t>
            </a:r>
            <a:r>
              <a:rPr lang="es-CO" sz="2200" dirty="0" smtClean="0"/>
              <a:t>. </a:t>
            </a:r>
            <a:r>
              <a:rPr lang="es-CO" sz="2200" dirty="0" smtClean="0">
                <a:sym typeface="Wingdings" panose="05000000000000000000" pitchFamily="2" charset="2"/>
              </a:rPr>
              <a:t> apps</a:t>
            </a:r>
            <a:r>
              <a:rPr lang="es-CO" sz="2200" dirty="0" smtClean="0"/>
              <a:t> </a:t>
            </a:r>
            <a:r>
              <a:rPr lang="es-CO" sz="2200" dirty="0"/>
              <a:t>que </a:t>
            </a:r>
            <a:r>
              <a:rPr lang="es-CO" sz="2200" dirty="0" smtClean="0"/>
              <a:t>informan </a:t>
            </a:r>
            <a:r>
              <a:rPr lang="es-CO" sz="2200" dirty="0"/>
              <a:t>sobre el estado de los diferentes recursos. </a:t>
            </a:r>
            <a:endParaRPr lang="es-CO" sz="2200" dirty="0" smtClean="0"/>
          </a:p>
          <a:p>
            <a:pPr marL="623888" indent="-273050"/>
            <a:r>
              <a:rPr lang="es-CO" sz="2200" dirty="0" smtClean="0"/>
              <a:t>Se </a:t>
            </a:r>
            <a:r>
              <a:rPr lang="es-CO" sz="2200" dirty="0"/>
              <a:t>recaba información sobre el estado de esos recursos</a:t>
            </a:r>
            <a:r>
              <a:rPr lang="es-CO" sz="2200" dirty="0" smtClean="0"/>
              <a:t>,</a:t>
            </a:r>
            <a:r>
              <a:rPr lang="es-CO" sz="2200" dirty="0" smtClean="0">
                <a:sym typeface="Wingdings" panose="05000000000000000000" pitchFamily="2" charset="2"/>
              </a:rPr>
              <a:t></a:t>
            </a:r>
            <a:r>
              <a:rPr lang="es-CO" sz="2200" dirty="0" smtClean="0"/>
              <a:t> </a:t>
            </a:r>
            <a:r>
              <a:rPr lang="es-CO" sz="2200" dirty="0"/>
              <a:t>si están funcionando correctamente y cómo lo están haciendo. </a:t>
            </a:r>
            <a:endParaRPr lang="es-CO" sz="2200" dirty="0" smtClean="0"/>
          </a:p>
          <a:p>
            <a:pPr marL="623888" indent="-273050"/>
            <a:r>
              <a:rPr lang="es-CO" sz="2200" dirty="0" smtClean="0"/>
              <a:t>Se elaboran </a:t>
            </a:r>
            <a:r>
              <a:rPr lang="es-CO" sz="2200" dirty="0"/>
              <a:t>estadísticas sobre el funcionamient</a:t>
            </a:r>
            <a:r>
              <a:rPr lang="es-CO" sz="2400" dirty="0"/>
              <a:t>o.</a:t>
            </a:r>
            <a:endParaRPr lang="es-CO" sz="2400" dirty="0" smtClean="0"/>
          </a:p>
          <a:p>
            <a:endParaRPr lang="es-CO" sz="2400" dirty="0" smtClean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9062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C6D-82C2-4C74-95F6-612B9D5A2C9E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12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0070C0"/>
                </a:solidFill>
              </a:rPr>
              <a:t>Enfoque de ciclo de vida PPDIOO:</a:t>
            </a:r>
          </a:p>
          <a:p>
            <a:r>
              <a:rPr lang="es-CO" sz="2400" b="1" dirty="0"/>
              <a:t> </a:t>
            </a:r>
            <a:r>
              <a:rPr lang="es-CO" sz="2800" b="1" dirty="0" smtClean="0"/>
              <a:t>Operar….. </a:t>
            </a:r>
            <a:r>
              <a:rPr lang="es-CO" sz="2000" b="1" dirty="0" smtClean="0"/>
              <a:t>Monitorear</a:t>
            </a:r>
          </a:p>
          <a:p>
            <a:pPr marL="533400" indent="-258763"/>
            <a:r>
              <a:rPr lang="es-CO" sz="2000" dirty="0"/>
              <a:t>La información a recoger es muy abundante</a:t>
            </a:r>
            <a:r>
              <a:rPr lang="es-CO" sz="2000" dirty="0" smtClean="0"/>
              <a:t>.:</a:t>
            </a:r>
          </a:p>
          <a:p>
            <a:pPr marL="533400" indent="-258763"/>
            <a:r>
              <a:rPr lang="es-CO" sz="1800" dirty="0" smtClean="0"/>
              <a:t>Uso </a:t>
            </a:r>
            <a:r>
              <a:rPr lang="es-CO" sz="1800" dirty="0"/>
              <a:t>de memoria y microprocesador por parte de cualquier equipo de la red, hasta consumo de ancho de banda, pasando por multitud de parámetros. </a:t>
            </a:r>
            <a:endParaRPr lang="es-CO" sz="1800" dirty="0" smtClean="0"/>
          </a:p>
          <a:p>
            <a:pPr marL="533400" indent="-258763"/>
            <a:r>
              <a:rPr lang="es-CO" sz="1800" dirty="0" smtClean="0"/>
              <a:t>Se puede disponer de </a:t>
            </a:r>
            <a:r>
              <a:rPr lang="es-CO" sz="1800" dirty="0"/>
              <a:t>servidores con los programas de monitorización para realizar los test oportunos.</a:t>
            </a:r>
            <a:endParaRPr lang="es-CO" sz="1800" dirty="0" smtClean="0"/>
          </a:p>
          <a:p>
            <a:pPr marL="533400" indent="-258763"/>
            <a:r>
              <a:rPr lang="es-CO" sz="2000" dirty="0" smtClean="0"/>
              <a:t>Busque el </a:t>
            </a:r>
            <a:r>
              <a:rPr lang="es-CO" sz="2000" dirty="0"/>
              <a:t>programa para monitorizar </a:t>
            </a:r>
            <a:r>
              <a:rPr lang="es-CO" sz="2000" dirty="0" smtClean="0"/>
              <a:t>redes “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/>
              <a:t>dude” de </a:t>
            </a:r>
            <a:r>
              <a:rPr lang="es-CO" sz="2000" dirty="0" err="1"/>
              <a:t>Mikrotik</a:t>
            </a:r>
            <a:r>
              <a:rPr lang="es-CO" sz="2000" dirty="0"/>
              <a:t>. Descárguelo e instálelo. (Es de licencia gratuita</a:t>
            </a:r>
            <a:r>
              <a:rPr lang="es-CO" sz="2000" dirty="0" smtClean="0"/>
              <a:t>)</a:t>
            </a:r>
          </a:p>
          <a:p>
            <a:pPr marL="533400" indent="-258763"/>
            <a:r>
              <a:rPr lang="es-CO" sz="2000" dirty="0" smtClean="0"/>
              <a:t>Herramientas </a:t>
            </a:r>
            <a:r>
              <a:rPr lang="es-CO" sz="2000" dirty="0"/>
              <a:t>de análisis de </a:t>
            </a:r>
            <a:r>
              <a:rPr lang="es-CO" sz="2000" dirty="0" smtClean="0"/>
              <a:t>redes para </a:t>
            </a:r>
            <a:r>
              <a:rPr lang="es-CO" sz="2000" dirty="0"/>
              <a:t>detectar </a:t>
            </a:r>
            <a:r>
              <a:rPr lang="es-CO" sz="2000" dirty="0" smtClean="0"/>
              <a:t>fallos</a:t>
            </a:r>
            <a:endParaRPr lang="es-CO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3176"/>
            <a:ext cx="25431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0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9B8-4896-4E9C-ADB6-0AD208BA8AA0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13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0070C0"/>
                </a:solidFill>
              </a:rPr>
              <a:t>Enfoque de ciclo de vida PPDIOO:</a:t>
            </a:r>
          </a:p>
          <a:p>
            <a:r>
              <a:rPr lang="es-CO" sz="2400" b="1" dirty="0"/>
              <a:t> </a:t>
            </a:r>
            <a:r>
              <a:rPr lang="es-CO" sz="2800" b="1" dirty="0" smtClean="0"/>
              <a:t>Operar….. </a:t>
            </a:r>
            <a:r>
              <a:rPr lang="es-CO" sz="2000" b="1" dirty="0" smtClean="0"/>
              <a:t>Monitorear</a:t>
            </a:r>
          </a:p>
          <a:p>
            <a:endParaRPr lang="es-CO" sz="2000" b="1" dirty="0" smtClean="0"/>
          </a:p>
          <a:p>
            <a:pPr marL="533400" indent="-168275"/>
            <a:r>
              <a:rPr lang="es-CO" sz="2000" dirty="0"/>
              <a:t>En una red donde todavía no hay instalado ningún sistema de monitorización, ¿cómo se comprobaría si los equipos que están en red pueden comunicarse?</a:t>
            </a:r>
            <a:endParaRPr lang="es-CO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25431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8892-E428-4565-AA98-1BA751FEEA9C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14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0070C0"/>
                </a:solidFill>
              </a:rPr>
              <a:t>Enfoque de ciclo de vida PPDIOO:</a:t>
            </a:r>
          </a:p>
          <a:p>
            <a:r>
              <a:rPr lang="es-CO" sz="2400" b="1" dirty="0"/>
              <a:t> Optimizar</a:t>
            </a:r>
          </a:p>
          <a:p>
            <a:pPr marL="715963" indent="-350838"/>
            <a:r>
              <a:rPr lang="es-CO" sz="2000" dirty="0"/>
              <a:t>Los posibles errores detectados son corregidos en esta etapa. </a:t>
            </a:r>
            <a:endParaRPr lang="es-CO" sz="2000" dirty="0" smtClean="0"/>
          </a:p>
          <a:p>
            <a:pPr marL="715963" indent="-350838"/>
            <a:r>
              <a:rPr lang="es-CO" sz="2000" dirty="0" smtClean="0"/>
              <a:t>Se </a:t>
            </a:r>
            <a:r>
              <a:rPr lang="es-CO" sz="2000" dirty="0"/>
              <a:t>reconfigura un dispositivo, se cambia de sitio, etc. </a:t>
            </a:r>
            <a:endParaRPr lang="es-CO" sz="2000" dirty="0" smtClean="0"/>
          </a:p>
          <a:p>
            <a:pPr marL="715963" indent="-350838"/>
            <a:r>
              <a:rPr lang="es-CO" sz="2000" dirty="0" smtClean="0"/>
              <a:t>También </a:t>
            </a:r>
            <a:r>
              <a:rPr lang="es-CO" sz="2000" dirty="0"/>
              <a:t>puede requerir un rediseño</a:t>
            </a:r>
            <a:endParaRPr lang="es-CO" sz="2000" dirty="0" smtClean="0"/>
          </a:p>
          <a:p>
            <a:pPr marL="623888" indent="-273050"/>
            <a:r>
              <a:rPr lang="es-CO" sz="2000" dirty="0"/>
              <a:t>El mantenimiento de la red ha de ser constante, y con criterio, todo bien documentado y ordenado. </a:t>
            </a:r>
            <a:endParaRPr lang="es-CO" sz="2000" dirty="0" smtClean="0"/>
          </a:p>
          <a:p>
            <a:pPr marL="623888" indent="-273050"/>
            <a:r>
              <a:rPr lang="es-CO" sz="2000" dirty="0" smtClean="0"/>
              <a:t>El </a:t>
            </a:r>
            <a:r>
              <a:rPr lang="es-CO" sz="2000" dirty="0"/>
              <a:t>operario de turno puede no permanecer en la empresa para siempre, su sustitución no debe suponer un problema.</a:t>
            </a:r>
          </a:p>
          <a:p>
            <a:pPr marL="623888" indent="-273050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6915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F54-E863-4030-B7B9-87045ECDE707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15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sz="4000" dirty="0" smtClean="0">
                <a:solidFill>
                  <a:srgbClr val="0070C0"/>
                </a:solidFill>
              </a:rPr>
              <a:t>Enfoque de ciclo de vida PPDIOO:</a:t>
            </a:r>
          </a:p>
          <a:p>
            <a:r>
              <a:rPr lang="es-CO" sz="2800" b="1" dirty="0" smtClean="0"/>
              <a:t> </a:t>
            </a:r>
            <a:r>
              <a:rPr lang="es-CO" sz="2800" b="1" dirty="0"/>
              <a:t>Retirar</a:t>
            </a:r>
          </a:p>
          <a:p>
            <a:endParaRPr lang="es-CO" sz="2400" b="1" dirty="0" smtClean="0"/>
          </a:p>
          <a:p>
            <a:pPr marL="533400" indent="-258763"/>
            <a:r>
              <a:rPr lang="es-CO" sz="2000" dirty="0"/>
              <a:t>Al final de todas las etapas se toman las siguientes decisiones:</a:t>
            </a:r>
          </a:p>
          <a:p>
            <a:pPr marL="533400" indent="-258763"/>
            <a:r>
              <a:rPr lang="es-CO" sz="2000" b="1" dirty="0"/>
              <a:t>La red ha llegado al final de su vida útil:</a:t>
            </a:r>
            <a:r>
              <a:rPr lang="es-CO" sz="2000" dirty="0"/>
              <a:t> no hay posibilidad de mejorar las cosas o de satisfacer las necesidades planteadas, al menos con los requerimientos de inicio. Habrá que construir una nueva red.</a:t>
            </a:r>
          </a:p>
          <a:p>
            <a:pPr marL="533400" indent="-258763"/>
            <a:r>
              <a:rPr lang="es-CO" sz="2000" b="1" dirty="0"/>
              <a:t>La red necesita algunas mejoras que son asumibles en coste y tecnología:</a:t>
            </a:r>
            <a:r>
              <a:rPr lang="es-CO" sz="2000" dirty="0"/>
              <a:t> se retira el material obsoleto y se sustituye por otro nuevo.</a:t>
            </a:r>
          </a:p>
          <a:p>
            <a:pPr marL="533400" indent="-258763"/>
            <a:r>
              <a:rPr lang="es-CO" sz="2000" b="1" dirty="0"/>
              <a:t>La red funciona perfectamente:</a:t>
            </a:r>
            <a:r>
              <a:rPr lang="es-CO" sz="2000" dirty="0"/>
              <a:t> no hay que retirar nada y se vuelve a empezar con la fase de “Planificar” (por si la tecnología avanza y cambian los requerimientos).</a:t>
            </a:r>
          </a:p>
          <a:p>
            <a:pPr marL="0" indent="0">
              <a:buNone/>
            </a:pPr>
            <a:r>
              <a:rPr lang="es-CO" sz="2000" dirty="0"/>
              <a:t/>
            </a:r>
            <a:br>
              <a:rPr lang="es-CO" sz="2000" dirty="0"/>
            </a:b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999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F457-4AC1-4E92-9006-011597EDAB5C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16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0070C0"/>
                </a:solidFill>
              </a:rPr>
              <a:t>Enfoque de ciclo de vida PPDIOO:</a:t>
            </a:r>
          </a:p>
          <a:p>
            <a:pPr marL="0" indent="0">
              <a:buNone/>
            </a:pPr>
            <a:r>
              <a:rPr lang="es-CO" sz="2800" b="1" dirty="0" smtClean="0"/>
              <a:t> </a:t>
            </a:r>
            <a:r>
              <a:rPr lang="es-CO" sz="2000" dirty="0"/>
              <a:t/>
            </a:r>
            <a:br>
              <a:rPr lang="es-CO" sz="2000" dirty="0"/>
            </a:br>
            <a:endParaRPr lang="es-CO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916832"/>
            <a:ext cx="5476606" cy="42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0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4AAD-B8B9-4050-B5A5-F13A53E5F1F0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17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0070C0"/>
                </a:solidFill>
              </a:rPr>
              <a:t>Necesidad de la gestión</a:t>
            </a:r>
            <a:r>
              <a:rPr lang="es-CO" sz="2800" b="1" dirty="0" smtClean="0"/>
              <a:t> </a:t>
            </a: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/>
              <a:t>En el ámbito de redes informáticas y redes </a:t>
            </a:r>
            <a:r>
              <a:rPr lang="es-CO" sz="2000" dirty="0" smtClean="0"/>
              <a:t>de telecomunicaciones</a:t>
            </a:r>
            <a:r>
              <a:rPr lang="es-CO" sz="2000" b="1" dirty="0"/>
              <a:t>.</a:t>
            </a:r>
          </a:p>
          <a:p>
            <a:r>
              <a:rPr lang="es-CO" sz="2000" dirty="0"/>
              <a:t>• </a:t>
            </a:r>
            <a:r>
              <a:rPr lang="es-CO" sz="2000" b="1" dirty="0"/>
              <a:t>Entornos heterogéneos</a:t>
            </a:r>
            <a:r>
              <a:rPr lang="es-CO" sz="2000" b="1" dirty="0" smtClean="0"/>
              <a:t>:</a:t>
            </a:r>
          </a:p>
          <a:p>
            <a:endParaRPr lang="es-CO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75" y="3068960"/>
            <a:ext cx="6468134" cy="26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36" y="2780928"/>
            <a:ext cx="3420475" cy="16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67D4-4D6E-46C4-834B-A87621CDAD70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18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0070C0"/>
                </a:solidFill>
              </a:rPr>
              <a:t>Necesidad de la gestión</a:t>
            </a:r>
            <a:r>
              <a:rPr lang="es-CO" sz="2800" b="1" dirty="0" smtClean="0"/>
              <a:t> </a:t>
            </a:r>
          </a:p>
          <a:p>
            <a:pPr marL="533400" indent="-182563"/>
            <a:r>
              <a:rPr lang="es-CO" sz="2000" dirty="0" smtClean="0"/>
              <a:t>Gran </a:t>
            </a:r>
            <a:r>
              <a:rPr lang="es-CO" sz="2000" dirty="0"/>
              <a:t>cantidad de recursos, en áreas geográficas </a:t>
            </a:r>
            <a:r>
              <a:rPr lang="es-CO" sz="2000" dirty="0" smtClean="0"/>
              <a:t>y límites </a:t>
            </a:r>
            <a:r>
              <a:rPr lang="es-CO" sz="2000" dirty="0"/>
              <a:t>administrativos diferentes</a:t>
            </a:r>
          </a:p>
          <a:p>
            <a:pPr marL="533400" indent="-182563"/>
            <a:r>
              <a:rPr lang="es-CO" sz="2000" dirty="0" smtClean="0"/>
              <a:t>Complejidad</a:t>
            </a:r>
            <a:r>
              <a:rPr lang="es-CO" sz="2000" dirty="0"/>
              <a:t>, debida a:</a:t>
            </a:r>
          </a:p>
          <a:p>
            <a:pPr marL="533400" indent="-182563">
              <a:buNone/>
            </a:pPr>
            <a:r>
              <a:rPr lang="es-CO" sz="2000" dirty="0"/>
              <a:t>– variedad y número de tecnologías distintas</a:t>
            </a:r>
          </a:p>
          <a:p>
            <a:pPr marL="533400" indent="-182563">
              <a:buNone/>
            </a:pPr>
            <a:r>
              <a:rPr lang="es-CO" sz="2000" dirty="0"/>
              <a:t>– variedad de equipos necesarios</a:t>
            </a:r>
          </a:p>
          <a:p>
            <a:pPr marL="533400" indent="-182563">
              <a:buNone/>
            </a:pPr>
            <a:r>
              <a:rPr lang="es-CO" sz="2000" dirty="0"/>
              <a:t>– gran número de fabricantes </a:t>
            </a:r>
            <a:endParaRPr lang="es-CO" sz="2000" dirty="0" smtClean="0"/>
          </a:p>
          <a:p>
            <a:pPr marL="533400" indent="-182563">
              <a:buNone/>
            </a:pPr>
            <a:r>
              <a:rPr lang="es-CO" sz="2000" dirty="0" smtClean="0"/>
              <a:t>– </a:t>
            </a:r>
            <a:r>
              <a:rPr lang="es-CO" sz="2000" dirty="0"/>
              <a:t>distancia geográfica entre los </a:t>
            </a:r>
            <a:r>
              <a:rPr lang="es-CO" sz="2000" dirty="0" smtClean="0"/>
              <a:t>usuarios</a:t>
            </a:r>
          </a:p>
          <a:p>
            <a:pPr marL="533400" indent="-182563">
              <a:buNone/>
            </a:pPr>
            <a:endParaRPr lang="es-CO" sz="2000" dirty="0"/>
          </a:p>
          <a:p>
            <a:pPr marL="533400" indent="-182563"/>
            <a:r>
              <a:rPr lang="es-CO" sz="2000" dirty="0" smtClean="0"/>
              <a:t>Cambio </a:t>
            </a:r>
            <a:r>
              <a:rPr lang="es-CO" sz="2000" dirty="0"/>
              <a:t>en el entorno de trabajo </a:t>
            </a:r>
            <a:r>
              <a:rPr lang="es-CO" sz="2000" dirty="0" smtClean="0">
                <a:sym typeface="Wingdings" panose="05000000000000000000" pitchFamily="2" charset="2"/>
              </a:rPr>
              <a:t></a:t>
            </a:r>
            <a:r>
              <a:rPr lang="es-CO" sz="2000" dirty="0" smtClean="0"/>
              <a:t> </a:t>
            </a:r>
            <a:r>
              <a:rPr lang="es-CO" sz="2000" dirty="0"/>
              <a:t>red </a:t>
            </a:r>
            <a:r>
              <a:rPr lang="es-CO" sz="2000" dirty="0" smtClean="0"/>
              <a:t>como método </a:t>
            </a:r>
            <a:r>
              <a:rPr lang="es-CO" sz="2000" dirty="0"/>
              <a:t>esencial de comunicación </a:t>
            </a:r>
            <a:r>
              <a:rPr lang="es-CO" sz="2000" dirty="0" smtClean="0">
                <a:sym typeface="Wingdings" panose="05000000000000000000" pitchFamily="2" charset="2"/>
              </a:rPr>
              <a:t></a:t>
            </a:r>
            <a:r>
              <a:rPr lang="es-CO" sz="2000" dirty="0" smtClean="0"/>
              <a:t> </a:t>
            </a:r>
            <a:r>
              <a:rPr lang="es-CO" sz="2000" dirty="0"/>
              <a:t>aumento </a:t>
            </a:r>
            <a:r>
              <a:rPr lang="es-CO" sz="2000" dirty="0" smtClean="0"/>
              <a:t>de tráfico </a:t>
            </a:r>
            <a:r>
              <a:rPr lang="es-CO" sz="2000" dirty="0"/>
              <a:t>en la red </a:t>
            </a:r>
          </a:p>
        </p:txBody>
      </p:sp>
    </p:spTree>
    <p:extLst>
      <p:ext uri="{BB962C8B-B14F-4D97-AF65-F5344CB8AC3E}">
        <p14:creationId xmlns:p14="http://schemas.microsoft.com/office/powerpoint/2010/main" val="32472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80" y="2924944"/>
            <a:ext cx="3019963" cy="270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E03D-4CE1-4984-A143-86EA9A610283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19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140331"/>
            <a:ext cx="7931224" cy="4937760"/>
          </a:xfrm>
        </p:spPr>
        <p:txBody>
          <a:bodyPr>
            <a:normAutofit/>
          </a:bodyPr>
          <a:lstStyle/>
          <a:p>
            <a:pPr marL="365125" indent="-273050"/>
            <a:r>
              <a:rPr lang="es-CO" sz="3200" dirty="0" smtClean="0">
                <a:solidFill>
                  <a:srgbClr val="0070C0"/>
                </a:solidFill>
              </a:rPr>
              <a:t>Funciones generales de un sistema de gestión:</a:t>
            </a:r>
          </a:p>
          <a:p>
            <a:pPr marL="531813" indent="-273050"/>
            <a:r>
              <a:rPr lang="es-CO" sz="2000" b="1" dirty="0"/>
              <a:t>Administración de los usuarios de la red y el software</a:t>
            </a:r>
          </a:p>
          <a:p>
            <a:pPr marL="531813" indent="-273050"/>
            <a:r>
              <a:rPr lang="es-CO" sz="2000" b="1" dirty="0" smtClean="0"/>
              <a:t>Soporte </a:t>
            </a:r>
            <a:r>
              <a:rPr lang="es-CO" sz="2000" b="1" dirty="0"/>
              <a:t>a los usuarios</a:t>
            </a:r>
          </a:p>
          <a:p>
            <a:pPr marL="531813" indent="-273050"/>
            <a:r>
              <a:rPr lang="es-CO" sz="2000" b="1" dirty="0" smtClean="0"/>
              <a:t>Seguridad</a:t>
            </a:r>
            <a:endParaRPr lang="es-CO" sz="2000" b="1" dirty="0"/>
          </a:p>
          <a:p>
            <a:pPr marL="531813" indent="-273050"/>
            <a:r>
              <a:rPr lang="es-CO" sz="2000" b="1" dirty="0" smtClean="0"/>
              <a:t>Gestión </a:t>
            </a:r>
            <a:r>
              <a:rPr lang="es-CO" sz="2000" b="1" dirty="0"/>
              <a:t>de los fallos producidos en la red</a:t>
            </a:r>
          </a:p>
          <a:p>
            <a:pPr marL="531813" indent="-273050"/>
            <a:r>
              <a:rPr lang="es-CO" sz="2000" b="1" dirty="0" smtClean="0"/>
              <a:t>Gestión </a:t>
            </a:r>
            <a:r>
              <a:rPr lang="es-CO" sz="2000" b="1" dirty="0"/>
              <a:t>de rendimiento</a:t>
            </a:r>
          </a:p>
          <a:p>
            <a:pPr marL="531813" indent="-273050"/>
            <a:r>
              <a:rPr lang="es-CO" sz="2000" b="1" dirty="0" smtClean="0"/>
              <a:t>Planificación</a:t>
            </a:r>
            <a:r>
              <a:rPr lang="es-CO" sz="2000" b="1" dirty="0"/>
              <a:t> </a:t>
            </a:r>
          </a:p>
          <a:p>
            <a:endParaRPr lang="es-CO" sz="2000" b="1" dirty="0" smtClean="0"/>
          </a:p>
          <a:p>
            <a:pPr marL="0" indent="0">
              <a:buNone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1801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dirty="0" smtClean="0">
                <a:solidFill>
                  <a:srgbClr val="FFC000"/>
                </a:solidFill>
              </a:rPr>
              <a:t>Objetivos </a:t>
            </a:r>
            <a:r>
              <a:rPr lang="es-CO" sz="3600" dirty="0">
                <a:solidFill>
                  <a:srgbClr val="FFC000"/>
                </a:solidFill>
              </a:rPr>
              <a:t>de </a:t>
            </a:r>
            <a:r>
              <a:rPr lang="es-CO" sz="3600" dirty="0" smtClean="0">
                <a:solidFill>
                  <a:srgbClr val="FFC000"/>
                </a:solidFill>
              </a:rPr>
              <a:t>formación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5B1-5D98-4B02-88B7-3B2BDCD9832E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2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O" sz="2400" dirty="0"/>
              <a:t>Diseñar un ambiente de aprendizaje basado en el estudiante para potenciar el aprendizaje de conceptos, metodologías, técnicas, herramientas  y experiencias  que le permitan desarrollar soluciones para la planificación y administración de las redes telemáticas.</a:t>
            </a:r>
          </a:p>
          <a:p>
            <a:pPr marL="533400" indent="0"/>
            <a:r>
              <a:rPr lang="es-CO" sz="1900" dirty="0" smtClean="0"/>
              <a:t>Investigar</a:t>
            </a:r>
            <a:r>
              <a:rPr lang="es-CO" sz="1900" dirty="0"/>
              <a:t>, identificar, conceptualizar e integrar los aspectos teóricos de la gestión de redes telemáticas.</a:t>
            </a:r>
          </a:p>
          <a:p>
            <a:pPr marL="533400" indent="0"/>
            <a:r>
              <a:rPr lang="es-CO" sz="1900" dirty="0" smtClean="0"/>
              <a:t>Diseñar </a:t>
            </a:r>
            <a:r>
              <a:rPr lang="es-CO" sz="1900" dirty="0"/>
              <a:t>y desarrollar metodologías de estudio para construir, explotar y gestionar las redes, servicios, procesos y aplicaciones de telecomunicaciones.</a:t>
            </a:r>
          </a:p>
          <a:p>
            <a:pPr marL="533400" indent="0"/>
            <a:r>
              <a:rPr lang="es-CO" sz="1900" dirty="0" smtClean="0"/>
              <a:t>Diseñar </a:t>
            </a:r>
            <a:r>
              <a:rPr lang="es-CO" sz="1900" dirty="0"/>
              <a:t>arquitecturas de redes y servicios telemáticos.</a:t>
            </a:r>
          </a:p>
          <a:p>
            <a:pPr marL="533400" indent="0"/>
            <a:r>
              <a:rPr lang="es-CO" sz="1900" dirty="0" smtClean="0"/>
              <a:t>Aplicar </a:t>
            </a:r>
            <a:r>
              <a:rPr lang="es-CO" sz="1900" dirty="0"/>
              <a:t>las técnicas en que se basan las redes, servicios y aplicaciones telemáticas, tales como sistemas de gestión, señalización y conmutación, encaminamiento y enrutamiento, ingeniería de tráfico, tarificación y fiabilidad y calidad de servicio, tanto en entornos corporativos como de operadores de servicio.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60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80" y="3140968"/>
            <a:ext cx="3019963" cy="270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0DED-EBF3-476B-9E25-F47302055400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20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140331"/>
            <a:ext cx="7931224" cy="4937760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</a:rPr>
              <a:t>Monitorizamos:</a:t>
            </a:r>
            <a:endParaRPr lang="es-CO" sz="2800" b="1" dirty="0">
              <a:solidFill>
                <a:srgbClr val="0070C0"/>
              </a:solidFill>
            </a:endParaRPr>
          </a:p>
          <a:p>
            <a:pPr marL="533400" indent="-258763"/>
            <a:r>
              <a:rPr lang="es-CO" sz="2000" b="1" dirty="0" smtClean="0"/>
              <a:t>Sistemas </a:t>
            </a:r>
            <a:r>
              <a:rPr lang="es-CO" sz="2000" b="1" dirty="0"/>
              <a:t>y servicios</a:t>
            </a:r>
          </a:p>
          <a:p>
            <a:pPr marL="533400" indent="-258763">
              <a:buNone/>
            </a:pPr>
            <a:r>
              <a:rPr lang="es-CO" sz="2000" dirty="0"/>
              <a:t>– Disponible, alcanzable</a:t>
            </a:r>
          </a:p>
          <a:p>
            <a:pPr marL="533400" indent="-258763"/>
            <a:r>
              <a:rPr lang="es-CO" sz="2000" b="1" dirty="0" smtClean="0"/>
              <a:t>Recursos</a:t>
            </a:r>
            <a:endParaRPr lang="es-CO" sz="2000" b="1" dirty="0"/>
          </a:p>
          <a:p>
            <a:pPr marL="533400" indent="-258763">
              <a:buNone/>
            </a:pPr>
            <a:r>
              <a:rPr lang="es-CO" sz="2000" dirty="0"/>
              <a:t>– Planificación de expansión, mantener disponibilidad</a:t>
            </a:r>
          </a:p>
          <a:p>
            <a:pPr marL="533400" indent="-258763"/>
            <a:r>
              <a:rPr lang="es-CO" sz="2000" b="1" dirty="0" smtClean="0"/>
              <a:t>Rendimiento</a:t>
            </a:r>
            <a:endParaRPr lang="es-CO" sz="2000" b="1" dirty="0"/>
          </a:p>
          <a:p>
            <a:pPr marL="533400" indent="-258763">
              <a:buNone/>
            </a:pPr>
            <a:r>
              <a:rPr lang="es-CO" sz="2000" dirty="0"/>
              <a:t>– Tiempo de ida y vuelta, tasa máxima de transmisión</a:t>
            </a:r>
          </a:p>
          <a:p>
            <a:pPr marL="533400" indent="-258763"/>
            <a:r>
              <a:rPr lang="es-CO" sz="2000" b="1" dirty="0" smtClean="0"/>
              <a:t>Cambios </a:t>
            </a:r>
            <a:r>
              <a:rPr lang="es-CO" sz="2000" b="1" dirty="0"/>
              <a:t>y configuraciones</a:t>
            </a:r>
          </a:p>
          <a:p>
            <a:pPr marL="274637" indent="0">
              <a:buNone/>
            </a:pPr>
            <a:r>
              <a:rPr lang="es-CO" sz="2000" dirty="0"/>
              <a:t>– Documentación, control de versiones, </a:t>
            </a:r>
            <a:r>
              <a:rPr lang="es-CO" sz="2000" dirty="0" err="1"/>
              <a:t>logs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1563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6D9-7D40-42EA-BEA3-FBCAB46B6C07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21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140331"/>
            <a:ext cx="7931224" cy="4937760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00B0F0"/>
                </a:solidFill>
              </a:rPr>
              <a:t>Seguimos la pista </a:t>
            </a:r>
            <a:r>
              <a:rPr lang="es-CO" sz="2800" b="1" dirty="0" smtClean="0">
                <a:solidFill>
                  <a:srgbClr val="00B0F0"/>
                </a:solidFill>
              </a:rPr>
              <a:t>de</a:t>
            </a:r>
            <a:r>
              <a:rPr lang="es-CO" sz="3200" b="1" dirty="0" smtClean="0">
                <a:solidFill>
                  <a:srgbClr val="00B0F0"/>
                </a:solidFill>
              </a:rPr>
              <a:t>:</a:t>
            </a:r>
            <a:endParaRPr lang="es-CO" sz="3200" b="1" dirty="0">
              <a:solidFill>
                <a:srgbClr val="00B0F0"/>
              </a:solidFill>
            </a:endParaRPr>
          </a:p>
          <a:p>
            <a:pPr marL="274638" indent="0"/>
            <a:r>
              <a:rPr lang="es-CO" sz="2000" b="1" dirty="0" smtClean="0"/>
              <a:t>Estadísticas</a:t>
            </a:r>
            <a:endParaRPr lang="es-CO" sz="2000" b="1" dirty="0"/>
          </a:p>
          <a:p>
            <a:pPr marL="274638" indent="0">
              <a:buNone/>
            </a:pPr>
            <a:r>
              <a:rPr lang="es-CO" sz="2000" dirty="0"/>
              <a:t>– Para fines de contabilidad</a:t>
            </a:r>
          </a:p>
          <a:p>
            <a:pPr marL="274638" indent="0"/>
            <a:r>
              <a:rPr lang="es-CO" sz="2000" b="1" dirty="0" smtClean="0"/>
              <a:t>Fallos</a:t>
            </a:r>
            <a:endParaRPr lang="es-CO" sz="2000" b="1" dirty="0"/>
          </a:p>
          <a:p>
            <a:pPr marL="274638" indent="0">
              <a:buNone/>
            </a:pPr>
            <a:r>
              <a:rPr lang="es-CO" sz="2000" dirty="0"/>
              <a:t>– Detección,</a:t>
            </a:r>
          </a:p>
          <a:p>
            <a:pPr marL="274638" indent="0">
              <a:buNone/>
            </a:pPr>
            <a:r>
              <a:rPr lang="es-CO" sz="2000" dirty="0"/>
              <a:t>– Historial de fallos y sus </a:t>
            </a:r>
            <a:r>
              <a:rPr lang="es-CO" sz="2000" dirty="0" smtClean="0"/>
              <a:t>soluciones</a:t>
            </a:r>
          </a:p>
          <a:p>
            <a:pPr marL="274638" indent="0">
              <a:buNone/>
            </a:pPr>
            <a:endParaRPr lang="es-CO" sz="2000" dirty="0"/>
          </a:p>
          <a:p>
            <a:pPr marL="274638" indent="0">
              <a:buNone/>
            </a:pPr>
            <a:endParaRPr lang="es-CO" sz="2000" dirty="0" smtClean="0"/>
          </a:p>
          <a:p>
            <a:pPr marL="274638" indent="0">
              <a:buNone/>
            </a:pPr>
            <a:endParaRPr lang="es-CO" sz="2000" dirty="0"/>
          </a:p>
          <a:p>
            <a:pPr marL="274638" indent="0">
              <a:buNone/>
            </a:pPr>
            <a:r>
              <a:rPr lang="es-CO" sz="2000" dirty="0" smtClean="0">
                <a:sym typeface="Wingdings" panose="05000000000000000000" pitchFamily="2" charset="2"/>
              </a:rPr>
              <a:t></a:t>
            </a:r>
            <a:r>
              <a:rPr lang="es-CO" sz="2000" dirty="0" smtClean="0"/>
              <a:t>sistemas </a:t>
            </a:r>
            <a:r>
              <a:rPr lang="es-CO" sz="2000" dirty="0"/>
              <a:t>de gestión de incidencias</a:t>
            </a:r>
          </a:p>
          <a:p>
            <a:pPr marL="0" indent="0">
              <a:buNone/>
            </a:pPr>
            <a:endParaRPr lang="es-CO" sz="3200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28" y="2708920"/>
            <a:ext cx="3428319" cy="25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9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0D0-3580-4E49-9D4B-295248988A55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22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140331"/>
            <a:ext cx="6120680" cy="4937760"/>
          </a:xfrm>
        </p:spPr>
        <p:txBody>
          <a:bodyPr>
            <a:normAutofit fontScale="92500" lnSpcReduction="10000"/>
          </a:bodyPr>
          <a:lstStyle/>
          <a:p>
            <a:r>
              <a:rPr lang="es-CO" sz="3500" b="1" dirty="0" smtClean="0">
                <a:solidFill>
                  <a:srgbClr val="00B0F0"/>
                </a:solidFill>
              </a:rPr>
              <a:t>Expectativas</a:t>
            </a:r>
          </a:p>
          <a:p>
            <a:pPr marL="0" indent="0">
              <a:buNone/>
            </a:pPr>
            <a:r>
              <a:rPr lang="es-CO" sz="2400" dirty="0" smtClean="0"/>
              <a:t>Una </a:t>
            </a:r>
            <a:r>
              <a:rPr lang="es-CO" sz="2400" dirty="0"/>
              <a:t>red en operación debe ser monitorizada para</a:t>
            </a:r>
            <a:r>
              <a:rPr lang="es-CO" sz="2400" dirty="0" smtClean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2400" dirty="0" smtClean="0"/>
              <a:t>Asegurar </a:t>
            </a:r>
            <a:r>
              <a:rPr lang="es-CO" sz="2400" dirty="0"/>
              <a:t>los SLA proyectados (Acuerdos de Nivel </a:t>
            </a:r>
            <a:r>
              <a:rPr lang="es-CO" sz="2400" dirty="0" smtClean="0"/>
              <a:t>de Servicio)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2400" dirty="0" smtClean="0"/>
              <a:t>Los </a:t>
            </a:r>
            <a:r>
              <a:rPr lang="es-CO" sz="2400" dirty="0" err="1"/>
              <a:t>SLAs</a:t>
            </a:r>
            <a:r>
              <a:rPr lang="es-CO" sz="2400" dirty="0"/>
              <a:t> dependen de </a:t>
            </a:r>
            <a:r>
              <a:rPr lang="es-CO" sz="2400" dirty="0" smtClean="0"/>
              <a:t>políticas….</a:t>
            </a:r>
            <a:endParaRPr lang="es-CO" sz="2400" dirty="0"/>
          </a:p>
          <a:p>
            <a:pPr marL="531813" indent="-273050"/>
            <a:r>
              <a:rPr lang="es-CO" sz="2400" dirty="0" smtClean="0"/>
              <a:t> ¿Qué </a:t>
            </a:r>
            <a:r>
              <a:rPr lang="es-CO" sz="2400" dirty="0"/>
              <a:t>espera la dirección?</a:t>
            </a:r>
          </a:p>
          <a:p>
            <a:pPr marL="531813" indent="-273050"/>
            <a:r>
              <a:rPr lang="es-CO" sz="2400" dirty="0" smtClean="0"/>
              <a:t> ¿Qué </a:t>
            </a:r>
            <a:r>
              <a:rPr lang="es-CO" sz="2400" dirty="0"/>
              <a:t>esperan los usuarios?</a:t>
            </a:r>
          </a:p>
          <a:p>
            <a:pPr marL="531813" indent="-273050"/>
            <a:r>
              <a:rPr lang="es-CO" sz="2400" dirty="0" smtClean="0"/>
              <a:t> ¿Qué </a:t>
            </a:r>
            <a:r>
              <a:rPr lang="es-CO" sz="2400" dirty="0"/>
              <a:t>esperan los clientes?</a:t>
            </a:r>
          </a:p>
          <a:p>
            <a:pPr marL="531813" indent="-273050"/>
            <a:r>
              <a:rPr lang="es-CO" sz="2400" dirty="0" smtClean="0"/>
              <a:t> ¿Qué </a:t>
            </a:r>
            <a:r>
              <a:rPr lang="es-CO" sz="2400" dirty="0"/>
              <a:t>espera el resto de la Internet?</a:t>
            </a:r>
          </a:p>
          <a:p>
            <a:pPr marL="531813" indent="-273050"/>
            <a:r>
              <a:rPr lang="es-CO" sz="2400" dirty="0" smtClean="0"/>
              <a:t> ¿Qué </a:t>
            </a:r>
            <a:r>
              <a:rPr lang="es-CO" sz="2400" dirty="0"/>
              <a:t>se considera bueno</a:t>
            </a:r>
            <a:r>
              <a:rPr lang="es-CO" sz="2400" dirty="0" smtClean="0"/>
              <a:t>?... ¿99.999</a:t>
            </a:r>
            <a:r>
              <a:rPr lang="es-CO" sz="2400" dirty="0"/>
              <a:t>% de disponibilidad?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2400" dirty="0" smtClean="0"/>
              <a:t>No </a:t>
            </a:r>
            <a:r>
              <a:rPr lang="es-CO" sz="2400" dirty="0"/>
              <a:t>hay </a:t>
            </a:r>
            <a:r>
              <a:rPr lang="es-CO" sz="2400" dirty="0" smtClean="0"/>
              <a:t>disponibilidad </a:t>
            </a:r>
            <a:r>
              <a:rPr lang="es-CO" sz="2400" dirty="0"/>
              <a:t>100% </a:t>
            </a:r>
            <a:endParaRPr lang="es-CO" sz="2400" dirty="0" smtClean="0"/>
          </a:p>
          <a:p>
            <a:pPr marL="0" indent="0">
              <a:buNone/>
            </a:pPr>
            <a:endParaRPr lang="es-CO" sz="3200" b="1" dirty="0">
              <a:solidFill>
                <a:srgbClr val="0070C0"/>
              </a:solidFill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86" y="2492896"/>
            <a:ext cx="3629014" cy="219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15F4-DC39-4D6F-BD60-2D8D87B8142F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23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140331"/>
            <a:ext cx="8064896" cy="4937760"/>
          </a:xfrm>
        </p:spPr>
        <p:txBody>
          <a:bodyPr>
            <a:normAutofit fontScale="92500" lnSpcReduction="20000"/>
          </a:bodyPr>
          <a:lstStyle/>
          <a:p>
            <a:r>
              <a:rPr lang="es-CO" sz="3200" b="1" dirty="0" smtClean="0">
                <a:solidFill>
                  <a:srgbClr val="00B0F0"/>
                </a:solidFill>
              </a:rPr>
              <a:t>Expectativas</a:t>
            </a:r>
          </a:p>
          <a:p>
            <a:pPr marL="441325" indent="-166688"/>
            <a:r>
              <a:rPr lang="es-CO" dirty="0"/>
              <a:t>Qué hace falta para 99.9 %?</a:t>
            </a:r>
          </a:p>
          <a:p>
            <a:pPr marL="274637" indent="0">
              <a:buNone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30.5 días x 24 horas = 732 horas por mes</a:t>
            </a:r>
          </a:p>
          <a:p>
            <a:pPr marL="274637" indent="0">
              <a:buNone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(732– (732 x .999)) x 60 = 44 minutos</a:t>
            </a:r>
          </a:p>
          <a:p>
            <a:pPr marL="274637" indent="0">
              <a:buNone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Sólo 44 minutos de baja por mes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 marL="274637" indent="0">
              <a:buNone/>
            </a:pPr>
            <a:endParaRPr lang="es-CO" dirty="0"/>
          </a:p>
          <a:p>
            <a:pPr marL="441325" indent="-166688"/>
            <a:r>
              <a:rPr lang="es-CO" dirty="0"/>
              <a:t>Tiene que apagar 1 hora por semana?</a:t>
            </a:r>
          </a:p>
          <a:p>
            <a:pPr marL="274637" indent="0">
              <a:buNone/>
            </a:pPr>
            <a:r>
              <a:rPr lang="es-CO" sz="2200" dirty="0">
                <a:solidFill>
                  <a:schemeClr val="bg1">
                    <a:lumMod val="50000"/>
                  </a:schemeClr>
                </a:solidFill>
              </a:rPr>
              <a:t>(732 – 4) / 732x 100 = 99.4 %</a:t>
            </a:r>
          </a:p>
          <a:p>
            <a:pPr marL="441325" indent="0">
              <a:buNone/>
            </a:pPr>
            <a:r>
              <a:rPr lang="es-CO" i="1" dirty="0"/>
              <a:t>Recuerde tomar en cuenta el tiempo de baja planeado, e informe </a:t>
            </a:r>
            <a:r>
              <a:rPr lang="es-CO" i="1" dirty="0" smtClean="0"/>
              <a:t>a sus </a:t>
            </a:r>
            <a:r>
              <a:rPr lang="es-CO" i="1" dirty="0"/>
              <a:t>usuarios si está o no </a:t>
            </a:r>
            <a:r>
              <a:rPr lang="es-CO" i="1" dirty="0" err="1"/>
              <a:t>incluído</a:t>
            </a:r>
            <a:r>
              <a:rPr lang="es-CO" i="1" dirty="0"/>
              <a:t> en el SLA</a:t>
            </a:r>
          </a:p>
          <a:p>
            <a:pPr marL="441325" indent="-166688"/>
            <a:r>
              <a:rPr lang="es-CO" dirty="0" smtClean="0"/>
              <a:t>¿Cómo </a:t>
            </a:r>
            <a:r>
              <a:rPr lang="es-CO" dirty="0"/>
              <a:t>se mide la disponibilidad?</a:t>
            </a:r>
          </a:p>
          <a:p>
            <a:pPr marL="274637" indent="0">
              <a:buNone/>
            </a:pP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¿En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el núcleo (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core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) ?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¿Extremo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a extremo?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¿Desde la Internet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s-CO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82CE-8DBB-43E9-9C02-B4A4450B6F2E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24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140331"/>
            <a:ext cx="8064896" cy="4937760"/>
          </a:xfrm>
        </p:spPr>
        <p:txBody>
          <a:bodyPr>
            <a:normAutofit fontScale="77500" lnSpcReduction="20000"/>
          </a:bodyPr>
          <a:lstStyle/>
          <a:p>
            <a:r>
              <a:rPr lang="es-CO" sz="3200" b="1" dirty="0" smtClean="0">
                <a:solidFill>
                  <a:srgbClr val="00B0F0"/>
                </a:solidFill>
              </a:rPr>
              <a:t>Expectativas:</a:t>
            </a:r>
          </a:p>
          <a:p>
            <a:r>
              <a:rPr lang="es-CO" sz="3200" dirty="0" smtClean="0"/>
              <a:t>¿Qué </a:t>
            </a:r>
            <a:r>
              <a:rPr lang="es-CO" sz="3200" dirty="0"/>
              <a:t>se considera normal en </a:t>
            </a:r>
            <a:r>
              <a:rPr lang="es-CO" sz="3200" dirty="0" smtClean="0"/>
              <a:t>la </a:t>
            </a:r>
            <a:r>
              <a:rPr lang="es-CO" sz="3200" dirty="0"/>
              <a:t>red?</a:t>
            </a:r>
          </a:p>
          <a:p>
            <a:pPr marL="439738" indent="-273050"/>
            <a:r>
              <a:rPr lang="es-CO" sz="3200" dirty="0"/>
              <a:t>Si nunca ha monitorizado </a:t>
            </a:r>
            <a:r>
              <a:rPr lang="es-CO" sz="3200" dirty="0" smtClean="0"/>
              <a:t>la </a:t>
            </a:r>
            <a:r>
              <a:rPr lang="es-CO" sz="3200" dirty="0"/>
              <a:t>red, tendrá </a:t>
            </a:r>
            <a:r>
              <a:rPr lang="es-CO" sz="3200" dirty="0" smtClean="0"/>
              <a:t>que saber </a:t>
            </a:r>
            <a:r>
              <a:rPr lang="es-CO" sz="3200" dirty="0"/>
              <a:t>cosas como:</a:t>
            </a:r>
          </a:p>
          <a:p>
            <a:pPr marL="806450" indent="-273050">
              <a:buNone/>
            </a:pPr>
            <a:r>
              <a:rPr lang="es-CO" sz="3200" dirty="0"/>
              <a:t>– </a:t>
            </a:r>
            <a:r>
              <a:rPr lang="es-CO" sz="2800" dirty="0"/>
              <a:t>Carga típica de los enlaces </a:t>
            </a:r>
            <a:r>
              <a:rPr lang="es-CO" sz="2800" dirty="0" smtClean="0"/>
              <a:t>(ej. </a:t>
            </a:r>
            <a:r>
              <a:rPr lang="es-CO" sz="2800" dirty="0" err="1" smtClean="0"/>
              <a:t>Cacti</a:t>
            </a:r>
            <a:r>
              <a:rPr lang="es-CO" sz="2800" dirty="0"/>
              <a:t>) </a:t>
            </a:r>
            <a:r>
              <a:rPr lang="es-CO" sz="2300" dirty="0">
                <a:hlinkClick r:id="rId3"/>
              </a:rPr>
              <a:t>https://itsoftware.com.co/content/cacti-sistema-recoleccion-datos-graficas</a:t>
            </a:r>
            <a:r>
              <a:rPr lang="es-CO" sz="2800" dirty="0" smtClean="0">
                <a:hlinkClick r:id="rId3"/>
              </a:rPr>
              <a:t>/</a:t>
            </a:r>
            <a:endParaRPr lang="es-CO" sz="2800" dirty="0" smtClean="0"/>
          </a:p>
          <a:p>
            <a:pPr marL="806450" indent="-273050">
              <a:buNone/>
            </a:pPr>
            <a:r>
              <a:rPr lang="es-CO" sz="2800" dirty="0" smtClean="0"/>
              <a:t>– </a:t>
            </a:r>
            <a:r>
              <a:rPr lang="es-CO" sz="2800" dirty="0"/>
              <a:t>Nivel de variabilidad (</a:t>
            </a:r>
            <a:r>
              <a:rPr lang="es-CO" sz="2800" dirty="0" err="1"/>
              <a:t>jitter</a:t>
            </a:r>
            <a:r>
              <a:rPr lang="es-CO" sz="2800" dirty="0"/>
              <a:t>) entre dos puntos </a:t>
            </a:r>
            <a:r>
              <a:rPr lang="es-CO" sz="2800" dirty="0" smtClean="0"/>
              <a:t>(</a:t>
            </a:r>
            <a:r>
              <a:rPr lang="es-CO" sz="2800" dirty="0" smtClean="0">
                <a:sym typeface="Wingdings" panose="05000000000000000000" pitchFamily="2" charset="2"/>
              </a:rPr>
              <a:t></a:t>
            </a:r>
            <a:endParaRPr lang="es-CO" sz="2800" dirty="0"/>
          </a:p>
          <a:p>
            <a:pPr marL="898525" indent="0">
              <a:buNone/>
            </a:pPr>
            <a:r>
              <a:rPr lang="es-CO" sz="2800" dirty="0" err="1"/>
              <a:t>Smokeping</a:t>
            </a:r>
            <a:r>
              <a:rPr lang="es-CO" sz="2800" dirty="0"/>
              <a:t>). </a:t>
            </a:r>
            <a:r>
              <a:rPr lang="es-CO" sz="2800" dirty="0">
                <a:hlinkClick r:id="rId4"/>
              </a:rPr>
              <a:t>https://oss.oetiker.ch/smokeping</a:t>
            </a:r>
            <a:r>
              <a:rPr lang="es-CO" sz="2800" dirty="0" smtClean="0">
                <a:hlinkClick r:id="rId4"/>
              </a:rPr>
              <a:t>/</a:t>
            </a:r>
            <a:endParaRPr lang="es-CO" sz="2800" dirty="0" smtClean="0"/>
          </a:p>
          <a:p>
            <a:pPr marL="533400" indent="0">
              <a:buNone/>
            </a:pPr>
            <a:r>
              <a:rPr lang="es-CO" sz="2800" dirty="0" smtClean="0"/>
              <a:t>– </a:t>
            </a:r>
            <a:r>
              <a:rPr lang="es-CO" sz="2800" dirty="0"/>
              <a:t>Utilización típica de recursos</a:t>
            </a:r>
          </a:p>
          <a:p>
            <a:pPr marL="533400" indent="0">
              <a:buNone/>
            </a:pPr>
            <a:r>
              <a:rPr lang="es-CO" sz="2800" dirty="0"/>
              <a:t>– Niveles de “ruido” típicos:</a:t>
            </a:r>
          </a:p>
          <a:p>
            <a:pPr marL="898525" indent="0">
              <a:buNone/>
            </a:pPr>
            <a:r>
              <a:rPr lang="es-CO" sz="3200" dirty="0"/>
              <a:t>• </a:t>
            </a:r>
            <a:r>
              <a:rPr lang="es-CO" sz="2400" dirty="0"/>
              <a:t>Escaneos de red</a:t>
            </a:r>
          </a:p>
          <a:p>
            <a:pPr marL="898525" indent="0">
              <a:buNone/>
            </a:pPr>
            <a:r>
              <a:rPr lang="es-CO" sz="2400" dirty="0"/>
              <a:t>• Datos descartados</a:t>
            </a:r>
          </a:p>
          <a:p>
            <a:pPr marL="898525" indent="0">
              <a:buNone/>
            </a:pPr>
            <a:r>
              <a:rPr lang="es-CO" sz="2400" dirty="0"/>
              <a:t>• Errores reportados y fallos</a:t>
            </a:r>
            <a:endParaRPr lang="es-CO" sz="2400" dirty="0" smtClean="0"/>
          </a:p>
          <a:p>
            <a:endParaRPr lang="es-CO" sz="32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1340-31F6-43EE-98E6-982326CD3C70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25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140331"/>
            <a:ext cx="8064896" cy="4937760"/>
          </a:xfrm>
        </p:spPr>
        <p:txBody>
          <a:bodyPr>
            <a:normAutofit fontScale="70000" lnSpcReduction="20000"/>
          </a:bodyPr>
          <a:lstStyle/>
          <a:p>
            <a:r>
              <a:rPr lang="es-CO" sz="3200" b="1" dirty="0">
                <a:solidFill>
                  <a:srgbClr val="00B0F0"/>
                </a:solidFill>
              </a:rPr>
              <a:t>¿</a:t>
            </a:r>
            <a:r>
              <a:rPr lang="es-CO" sz="4000" b="1" dirty="0" smtClean="0">
                <a:solidFill>
                  <a:srgbClr val="00B0F0"/>
                </a:solidFill>
              </a:rPr>
              <a:t>Cuál es el objetivo?</a:t>
            </a:r>
          </a:p>
          <a:p>
            <a:r>
              <a:rPr lang="es-CO" sz="3200" b="1" dirty="0"/>
              <a:t>Saber cuándo se necesita una mejora</a:t>
            </a:r>
          </a:p>
          <a:p>
            <a:pPr marL="274638" indent="0">
              <a:buNone/>
            </a:pPr>
            <a:r>
              <a:rPr lang="es-CO" sz="3200" dirty="0"/>
              <a:t>- </a:t>
            </a:r>
            <a:r>
              <a:rPr lang="es-CO" sz="3200" dirty="0" smtClean="0"/>
              <a:t> ¿Ancho </a:t>
            </a:r>
            <a:r>
              <a:rPr lang="es-CO" sz="3200" dirty="0"/>
              <a:t>de banda está saturado?</a:t>
            </a:r>
          </a:p>
          <a:p>
            <a:pPr marL="274638" indent="0">
              <a:buNone/>
            </a:pPr>
            <a:r>
              <a:rPr lang="es-CO" sz="3200" dirty="0"/>
              <a:t>- </a:t>
            </a:r>
            <a:r>
              <a:rPr lang="es-CO" sz="3200" dirty="0" smtClean="0"/>
              <a:t> ¿A </a:t>
            </a:r>
            <a:r>
              <a:rPr lang="es-CO" sz="3200" dirty="0"/>
              <a:t>dónde </a:t>
            </a:r>
            <a:r>
              <a:rPr lang="es-CO" sz="3200" dirty="0" smtClean="0"/>
              <a:t>va </a:t>
            </a:r>
            <a:r>
              <a:rPr lang="es-CO" sz="3200" dirty="0"/>
              <a:t>su tráfico?</a:t>
            </a:r>
          </a:p>
          <a:p>
            <a:pPr marL="274638" indent="0">
              <a:buNone/>
            </a:pPr>
            <a:r>
              <a:rPr lang="es-CO" sz="3200" dirty="0"/>
              <a:t>- </a:t>
            </a:r>
            <a:r>
              <a:rPr lang="es-CO" sz="3200" dirty="0" smtClean="0"/>
              <a:t> ¿Necesita </a:t>
            </a:r>
            <a:r>
              <a:rPr lang="es-CO" sz="3200" dirty="0"/>
              <a:t>un enlace de más capacidad, u otro proveedor?</a:t>
            </a:r>
          </a:p>
          <a:p>
            <a:pPr marL="274638" indent="0">
              <a:buNone/>
            </a:pPr>
            <a:r>
              <a:rPr lang="es-CO" sz="3200" dirty="0"/>
              <a:t>- </a:t>
            </a:r>
            <a:r>
              <a:rPr lang="es-CO" sz="3200" dirty="0" smtClean="0"/>
              <a:t> ¿Es </a:t>
            </a:r>
            <a:r>
              <a:rPr lang="es-CO" sz="3200" dirty="0"/>
              <a:t>demasiado viejo el equipo?</a:t>
            </a:r>
          </a:p>
          <a:p>
            <a:r>
              <a:rPr lang="es-CO" sz="3200" b="1" dirty="0"/>
              <a:t>Mantener una auditoría de cambios</a:t>
            </a:r>
          </a:p>
          <a:p>
            <a:pPr marL="0" indent="274638">
              <a:buNone/>
            </a:pPr>
            <a:r>
              <a:rPr lang="es-CO" sz="3200" dirty="0"/>
              <a:t>- Anotar todos los cambios</a:t>
            </a:r>
          </a:p>
          <a:p>
            <a:pPr marL="441325" indent="-166688">
              <a:buNone/>
              <a:tabLst>
                <a:tab pos="441325" algn="l"/>
              </a:tabLst>
            </a:pPr>
            <a:r>
              <a:rPr lang="es-CO" sz="3200" dirty="0"/>
              <a:t>- Facilita conocer el origen de los problemas después de cambios </a:t>
            </a:r>
            <a:r>
              <a:rPr lang="es-CO" sz="3200" dirty="0" smtClean="0"/>
              <a:t> y actualizaciones</a:t>
            </a:r>
            <a:endParaRPr lang="es-CO" sz="3200" dirty="0"/>
          </a:p>
          <a:p>
            <a:r>
              <a:rPr lang="es-CO" sz="3200" b="1" dirty="0"/>
              <a:t>Mantenga un histórico de las operaciones</a:t>
            </a:r>
          </a:p>
          <a:p>
            <a:pPr marL="365125" indent="-182563">
              <a:buNone/>
            </a:pPr>
            <a:r>
              <a:rPr lang="es-CO" sz="3200" dirty="0"/>
              <a:t>– Use un sistema de gestión de incidencias</a:t>
            </a:r>
          </a:p>
          <a:p>
            <a:pPr marL="365125" indent="-182563">
              <a:buNone/>
            </a:pPr>
            <a:r>
              <a:rPr lang="es-CO" sz="3200" dirty="0"/>
              <a:t>– Le permite protegerse y saber lo que ha </a:t>
            </a:r>
            <a:r>
              <a:rPr lang="es-CO" sz="3200" dirty="0" smtClean="0"/>
              <a:t>ocurrido.</a:t>
            </a:r>
            <a:endParaRPr lang="es-CO" sz="32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8D2D-1F32-43C7-AD57-07AB0C2AD05C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26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140331"/>
            <a:ext cx="8064896" cy="4937760"/>
          </a:xfrm>
        </p:spPr>
        <p:txBody>
          <a:bodyPr>
            <a:normAutofit fontScale="70000" lnSpcReduction="20000"/>
          </a:bodyPr>
          <a:lstStyle/>
          <a:p>
            <a:r>
              <a:rPr lang="es-CO" sz="3200" b="1" dirty="0">
                <a:solidFill>
                  <a:srgbClr val="00B0F0"/>
                </a:solidFill>
              </a:rPr>
              <a:t>¿</a:t>
            </a:r>
            <a:r>
              <a:rPr lang="es-CO" sz="4000" b="1" dirty="0" smtClean="0">
                <a:solidFill>
                  <a:srgbClr val="00B0F0"/>
                </a:solidFill>
              </a:rPr>
              <a:t>Cuál es el objetivo?</a:t>
            </a:r>
          </a:p>
          <a:p>
            <a:r>
              <a:rPr lang="es-CO" sz="3200" b="1" dirty="0"/>
              <a:t>Saber cuándo se necesita una mejora</a:t>
            </a:r>
          </a:p>
          <a:p>
            <a:pPr marL="274638" indent="0">
              <a:buNone/>
            </a:pPr>
            <a:r>
              <a:rPr lang="es-CO" sz="3200" dirty="0"/>
              <a:t>- </a:t>
            </a:r>
            <a:r>
              <a:rPr lang="es-CO" sz="3200" dirty="0" smtClean="0"/>
              <a:t> ¿Ancho </a:t>
            </a:r>
            <a:r>
              <a:rPr lang="es-CO" sz="3200" dirty="0"/>
              <a:t>de banda está saturado?</a:t>
            </a:r>
          </a:p>
          <a:p>
            <a:pPr marL="274638" indent="0">
              <a:buNone/>
            </a:pPr>
            <a:r>
              <a:rPr lang="es-CO" sz="3200" dirty="0"/>
              <a:t>- </a:t>
            </a:r>
            <a:r>
              <a:rPr lang="es-CO" sz="3200" dirty="0" smtClean="0"/>
              <a:t> ¿A </a:t>
            </a:r>
            <a:r>
              <a:rPr lang="es-CO" sz="3200" dirty="0"/>
              <a:t>dónde </a:t>
            </a:r>
            <a:r>
              <a:rPr lang="es-CO" sz="3200" dirty="0" smtClean="0"/>
              <a:t>va </a:t>
            </a:r>
            <a:r>
              <a:rPr lang="es-CO" sz="3200" dirty="0"/>
              <a:t>su tráfico?</a:t>
            </a:r>
          </a:p>
          <a:p>
            <a:pPr marL="274638" indent="0">
              <a:buNone/>
            </a:pPr>
            <a:r>
              <a:rPr lang="es-CO" sz="3200" dirty="0"/>
              <a:t>- </a:t>
            </a:r>
            <a:r>
              <a:rPr lang="es-CO" sz="3200" dirty="0" smtClean="0"/>
              <a:t> ¿Necesita </a:t>
            </a:r>
            <a:r>
              <a:rPr lang="es-CO" sz="3200" dirty="0"/>
              <a:t>un enlace de más capacidad, u otro proveedor?</a:t>
            </a:r>
          </a:p>
          <a:p>
            <a:pPr marL="274638" indent="0">
              <a:buNone/>
            </a:pPr>
            <a:r>
              <a:rPr lang="es-CO" sz="3200" dirty="0"/>
              <a:t>- </a:t>
            </a:r>
            <a:r>
              <a:rPr lang="es-CO" sz="3200" dirty="0" smtClean="0"/>
              <a:t> ¿Es </a:t>
            </a:r>
            <a:r>
              <a:rPr lang="es-CO" sz="3200" dirty="0"/>
              <a:t>demasiado viejo el equipo?</a:t>
            </a:r>
          </a:p>
          <a:p>
            <a:r>
              <a:rPr lang="es-CO" sz="3200" b="1" dirty="0"/>
              <a:t>Mantener una auditoría de cambios</a:t>
            </a:r>
          </a:p>
          <a:p>
            <a:pPr marL="0" indent="274638">
              <a:buNone/>
            </a:pPr>
            <a:r>
              <a:rPr lang="es-CO" sz="3200" dirty="0"/>
              <a:t>- Anotar todos los cambios</a:t>
            </a:r>
          </a:p>
          <a:p>
            <a:pPr marL="441325" indent="-166688">
              <a:buNone/>
              <a:tabLst>
                <a:tab pos="441325" algn="l"/>
              </a:tabLst>
            </a:pPr>
            <a:r>
              <a:rPr lang="es-CO" sz="3200" dirty="0"/>
              <a:t>- Facilita conocer el origen de los problemas después de cambios </a:t>
            </a:r>
            <a:r>
              <a:rPr lang="es-CO" sz="3200" dirty="0" smtClean="0"/>
              <a:t> y actualizaciones</a:t>
            </a:r>
            <a:endParaRPr lang="es-CO" sz="3200" dirty="0"/>
          </a:p>
          <a:p>
            <a:r>
              <a:rPr lang="es-CO" sz="3200" b="1" dirty="0"/>
              <a:t>Mantenga un histórico de las operaciones</a:t>
            </a:r>
          </a:p>
          <a:p>
            <a:pPr marL="365125" indent="-182563">
              <a:buNone/>
            </a:pPr>
            <a:r>
              <a:rPr lang="es-CO" sz="3200" dirty="0"/>
              <a:t>– Use un sistema de gestión de incidencias</a:t>
            </a:r>
          </a:p>
          <a:p>
            <a:pPr marL="365125" indent="-182563">
              <a:buNone/>
            </a:pPr>
            <a:r>
              <a:rPr lang="es-CO" sz="3200" dirty="0"/>
              <a:t>– Le permite protegerse y saber lo que ha </a:t>
            </a:r>
            <a:r>
              <a:rPr lang="es-CO" sz="3200" dirty="0" smtClean="0"/>
              <a:t>ocurrido.</a:t>
            </a:r>
            <a:endParaRPr lang="es-CO" sz="32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AB0C-37A4-4A0F-BF6C-82257D0E4B43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27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140331"/>
            <a:ext cx="8064896" cy="4664933"/>
          </a:xfrm>
        </p:spPr>
        <p:txBody>
          <a:bodyPr>
            <a:normAutofit fontScale="85000" lnSpcReduction="20000"/>
          </a:bodyPr>
          <a:lstStyle/>
          <a:p>
            <a:r>
              <a:rPr lang="es-CO" sz="3200" b="1" dirty="0">
                <a:solidFill>
                  <a:srgbClr val="00B0F0"/>
                </a:solidFill>
              </a:rPr>
              <a:t>¿</a:t>
            </a:r>
            <a:r>
              <a:rPr lang="es-CO" sz="4000" b="1" dirty="0" smtClean="0">
                <a:solidFill>
                  <a:srgbClr val="00B0F0"/>
                </a:solidFill>
              </a:rPr>
              <a:t>Cuál es el objetivo?</a:t>
            </a:r>
          </a:p>
          <a:p>
            <a:r>
              <a:rPr lang="es-CO" sz="2800" b="1" dirty="0"/>
              <a:t>Contabilidad</a:t>
            </a:r>
          </a:p>
          <a:p>
            <a:pPr marL="274638" indent="0">
              <a:buNone/>
            </a:pPr>
            <a:r>
              <a:rPr lang="es-CO" sz="2800" dirty="0"/>
              <a:t>– Medir el uso de los recursos</a:t>
            </a:r>
          </a:p>
          <a:p>
            <a:pPr marL="274638" indent="0">
              <a:buNone/>
            </a:pPr>
            <a:r>
              <a:rPr lang="es-CO" sz="2800" dirty="0"/>
              <a:t>– Cobrar a clientes basado en utilización</a:t>
            </a:r>
          </a:p>
          <a:p>
            <a:r>
              <a:rPr lang="es-CO" sz="2800" b="1" dirty="0"/>
              <a:t>Saber cuándo hay problemas</a:t>
            </a:r>
          </a:p>
          <a:p>
            <a:pPr marL="441325" indent="-258763">
              <a:buNone/>
            </a:pPr>
            <a:r>
              <a:rPr lang="es-CO" sz="2800" dirty="0"/>
              <a:t>- Entérese antes que los usuarios, </a:t>
            </a:r>
            <a:r>
              <a:rPr lang="es-CO" sz="2800" dirty="0" smtClean="0"/>
              <a:t> ¡sino </a:t>
            </a:r>
            <a:r>
              <a:rPr lang="es-CO" sz="2800" dirty="0"/>
              <a:t>quedará mal!</a:t>
            </a:r>
          </a:p>
          <a:p>
            <a:pPr marL="441325" indent="-258763">
              <a:buNone/>
            </a:pPr>
            <a:r>
              <a:rPr lang="es-CO" sz="2800" dirty="0"/>
              <a:t>- El sistema de gestión puede crear incidencias </a:t>
            </a:r>
            <a:r>
              <a:rPr lang="es-CO" sz="2800" dirty="0" smtClean="0"/>
              <a:t>y notificar </a:t>
            </a:r>
            <a:r>
              <a:rPr lang="es-CO" sz="2800" dirty="0"/>
              <a:t>al equipo técnico</a:t>
            </a:r>
          </a:p>
          <a:p>
            <a:r>
              <a:rPr lang="es-CO" sz="2800" b="1" dirty="0"/>
              <a:t>Tendencias</a:t>
            </a:r>
          </a:p>
          <a:p>
            <a:pPr marL="533400" indent="-166688">
              <a:buNone/>
            </a:pPr>
            <a:r>
              <a:rPr lang="es-CO" sz="2800" dirty="0"/>
              <a:t>– </a:t>
            </a:r>
            <a:r>
              <a:rPr lang="es-CO" sz="2800" dirty="0" smtClean="0"/>
              <a:t>La </a:t>
            </a:r>
            <a:r>
              <a:rPr lang="es-CO" sz="2800" dirty="0"/>
              <a:t>información sirve para ver las tendencias </a:t>
            </a:r>
            <a:r>
              <a:rPr lang="es-CO" sz="2800" dirty="0" smtClean="0"/>
              <a:t>en la </a:t>
            </a:r>
            <a:r>
              <a:rPr lang="es-CO" sz="2800" dirty="0"/>
              <a:t>red</a:t>
            </a:r>
          </a:p>
          <a:p>
            <a:pPr marL="533400" indent="-166688">
              <a:buNone/>
            </a:pPr>
            <a:r>
              <a:rPr lang="es-CO" sz="2800" dirty="0"/>
              <a:t>– </a:t>
            </a:r>
            <a:r>
              <a:rPr lang="es-CO" sz="2800" dirty="0" smtClean="0"/>
              <a:t>Es </a:t>
            </a:r>
            <a:r>
              <a:rPr lang="es-CO" sz="2800" dirty="0"/>
              <a:t>parte del establecimiento de un punto </a:t>
            </a:r>
            <a:r>
              <a:rPr lang="es-CO" sz="2800" dirty="0" smtClean="0"/>
              <a:t>de referencia</a:t>
            </a:r>
            <a:r>
              <a:rPr lang="es-CO" sz="2800" dirty="0"/>
              <a:t>, planificación de la capacidad, etc.</a:t>
            </a:r>
            <a:r>
              <a:rPr lang="es-CO" sz="2800" dirty="0" smtClean="0"/>
              <a:t>.</a:t>
            </a:r>
            <a:endParaRPr lang="es-CO" sz="28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7ABE-9CE0-46F1-9AB9-31AA5DA53BA5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28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6192688" cy="3680966"/>
          </a:xfrm>
        </p:spPr>
        <p:txBody>
          <a:bodyPr>
            <a:noAutofit/>
          </a:bodyPr>
          <a:lstStyle/>
          <a:p>
            <a:r>
              <a:rPr lang="es-CO" sz="3200" b="1" dirty="0" smtClean="0">
                <a:solidFill>
                  <a:srgbClr val="00B0F0"/>
                </a:solidFill>
              </a:rPr>
              <a:t>Tres elementos:</a:t>
            </a:r>
            <a:endParaRPr lang="es-CO" sz="4000" b="1" dirty="0" smtClean="0">
              <a:solidFill>
                <a:srgbClr val="00B0F0"/>
              </a:solidFill>
            </a:endParaRPr>
          </a:p>
          <a:p>
            <a:r>
              <a:rPr lang="es-CO" sz="2400" b="1" dirty="0"/>
              <a:t>Disponibilidad</a:t>
            </a:r>
          </a:p>
          <a:p>
            <a:pPr marL="0" indent="0">
              <a:buNone/>
            </a:pPr>
            <a:r>
              <a:rPr lang="es-CO" sz="2400" b="1" dirty="0"/>
              <a:t>– </a:t>
            </a:r>
            <a:r>
              <a:rPr lang="es-CO" sz="1800" dirty="0" smtClean="0"/>
              <a:t>Servicios</a:t>
            </a:r>
            <a:r>
              <a:rPr lang="es-CO" sz="1800" dirty="0"/>
              <a:t>, servidores, </a:t>
            </a:r>
            <a:r>
              <a:rPr lang="es-CO" sz="1800" dirty="0" smtClean="0"/>
              <a:t>enrutadores, etc</a:t>
            </a:r>
            <a:r>
              <a:rPr lang="es-CO" sz="2400" b="1" dirty="0"/>
              <a:t>.</a:t>
            </a:r>
          </a:p>
          <a:p>
            <a:r>
              <a:rPr lang="es-CO" sz="2400" b="1" dirty="0"/>
              <a:t>Fiabilidad</a:t>
            </a:r>
          </a:p>
          <a:p>
            <a:pPr marL="0" indent="0">
              <a:buNone/>
            </a:pPr>
            <a:r>
              <a:rPr lang="es-CO" sz="2400" b="1" dirty="0" smtClean="0"/>
              <a:t>– </a:t>
            </a:r>
            <a:r>
              <a:rPr lang="es-CO" sz="1800" dirty="0" smtClean="0"/>
              <a:t>Retardo</a:t>
            </a:r>
            <a:r>
              <a:rPr lang="es-CO" sz="1800" dirty="0"/>
              <a:t>, pérdidas, variabilidad</a:t>
            </a:r>
            <a:endParaRPr lang="es-CO" sz="2400" dirty="0"/>
          </a:p>
          <a:p>
            <a:r>
              <a:rPr lang="es-CO" sz="2400" b="1" dirty="0"/>
              <a:t>Rendimiento</a:t>
            </a:r>
          </a:p>
          <a:p>
            <a:pPr marL="0" indent="0">
              <a:buNone/>
            </a:pPr>
            <a:r>
              <a:rPr lang="es-CO" sz="2400" b="1" dirty="0" smtClean="0"/>
              <a:t>- </a:t>
            </a:r>
            <a:r>
              <a:rPr lang="es-CO" sz="1800" dirty="0" smtClean="0"/>
              <a:t>Utilización </a:t>
            </a:r>
            <a:r>
              <a:rPr lang="es-CO" sz="1800" dirty="0"/>
              <a:t>de enlaces, CPU</a:t>
            </a:r>
            <a:r>
              <a:rPr lang="es-CO" sz="1800" dirty="0" smtClean="0"/>
              <a:t>, memoria</a:t>
            </a:r>
            <a:r>
              <a:rPr lang="es-CO" sz="1800" dirty="0"/>
              <a:t>, disco, etc.</a:t>
            </a:r>
          </a:p>
          <a:p>
            <a:pPr marL="0" indent="0">
              <a:buNone/>
            </a:pPr>
            <a:endParaRPr lang="es-CO" sz="2400" b="1" dirty="0" smtClean="0"/>
          </a:p>
          <a:p>
            <a:pPr marL="0" indent="0">
              <a:buNone/>
            </a:pPr>
            <a:r>
              <a:rPr lang="es-CO" sz="2400" dirty="0" smtClean="0"/>
              <a:t>Existe </a:t>
            </a:r>
            <a:r>
              <a:rPr lang="es-CO" sz="2400" dirty="0"/>
              <a:t>cierta coincidencia de funcionalidades entre los </a:t>
            </a:r>
            <a:r>
              <a:rPr lang="es-CO" sz="2400" dirty="0" smtClean="0"/>
              <a:t>tres.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1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FB63-1CB5-47A3-988E-F82069B84A24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29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95536" y="1140331"/>
            <a:ext cx="7128792" cy="3224773"/>
          </a:xfrm>
        </p:spPr>
        <p:txBody>
          <a:bodyPr>
            <a:normAutofit fontScale="62500" lnSpcReduction="20000"/>
          </a:bodyPr>
          <a:lstStyle/>
          <a:p>
            <a:r>
              <a:rPr lang="es-CO" sz="4200" b="1" dirty="0" smtClean="0">
                <a:solidFill>
                  <a:srgbClr val="00B0F0"/>
                </a:solidFill>
              </a:rPr>
              <a:t>Ataques</a:t>
            </a:r>
          </a:p>
          <a:p>
            <a:pPr marL="533400" indent="-168275"/>
            <a:r>
              <a:rPr lang="es-CO" sz="3800" dirty="0" smtClean="0"/>
              <a:t>La </a:t>
            </a:r>
            <a:r>
              <a:rPr lang="es-CO" sz="3800" dirty="0"/>
              <a:t>utilización de las tendencias y </a:t>
            </a:r>
            <a:r>
              <a:rPr lang="es-CO" sz="3800" dirty="0" smtClean="0"/>
              <a:t>la automatización</a:t>
            </a:r>
            <a:r>
              <a:rPr lang="es-CO" sz="3800" dirty="0"/>
              <a:t>, permiten </a:t>
            </a:r>
            <a:r>
              <a:rPr lang="es-CO" sz="3800" dirty="0" smtClean="0"/>
              <a:t>determinar cuándo </a:t>
            </a:r>
            <a:r>
              <a:rPr lang="es-CO" sz="3800" dirty="0"/>
              <a:t>es victima de un </a:t>
            </a:r>
            <a:r>
              <a:rPr lang="es-CO" sz="3800" dirty="0" smtClean="0"/>
              <a:t>ataque.</a:t>
            </a:r>
            <a:endParaRPr lang="es-CO" sz="3800" dirty="0"/>
          </a:p>
          <a:p>
            <a:pPr marL="533400" indent="-168275"/>
            <a:r>
              <a:rPr lang="es-CO" sz="3800" dirty="0" smtClean="0"/>
              <a:t>Las </a:t>
            </a:r>
            <a:r>
              <a:rPr lang="es-CO" sz="3800" dirty="0"/>
              <a:t>herramientas le pueden ayudar </a:t>
            </a:r>
            <a:r>
              <a:rPr lang="es-CO" sz="3800" dirty="0" smtClean="0"/>
              <a:t>a mitigar </a:t>
            </a:r>
            <a:r>
              <a:rPr lang="es-CO" sz="3800" dirty="0"/>
              <a:t>estos ataques:</a:t>
            </a:r>
          </a:p>
          <a:p>
            <a:pPr marL="441325" indent="0">
              <a:buNone/>
            </a:pPr>
            <a:r>
              <a:rPr lang="es-CO" sz="3800" dirty="0"/>
              <a:t>– </a:t>
            </a:r>
            <a:r>
              <a:rPr lang="es-CO" sz="3800" dirty="0" smtClean="0"/>
              <a:t>Flujos (</a:t>
            </a:r>
            <a:r>
              <a:rPr lang="es-CO" sz="3800" dirty="0" err="1" smtClean="0"/>
              <a:t>netflow</a:t>
            </a:r>
            <a:r>
              <a:rPr lang="es-CO" sz="3800" dirty="0" smtClean="0"/>
              <a:t>) a través de interfaces</a:t>
            </a:r>
          </a:p>
          <a:p>
            <a:pPr marL="441325" indent="0">
              <a:buNone/>
            </a:pPr>
            <a:r>
              <a:rPr lang="es-CO" sz="3800" dirty="0" smtClean="0"/>
              <a:t>– Saturación de servicios o servidores específicos.</a:t>
            </a:r>
          </a:p>
          <a:p>
            <a:pPr marL="441325" indent="0">
              <a:buNone/>
            </a:pPr>
            <a:r>
              <a:rPr lang="es-CO" sz="3800" dirty="0" smtClean="0"/>
              <a:t>– Fallos en múltiples servicios</a:t>
            </a:r>
            <a:endParaRPr lang="es-CO" sz="3800" b="1" dirty="0" smtClean="0">
              <a:solidFill>
                <a:srgbClr val="00B0F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137508" cy="215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3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890B-C345-4891-9CA0-C865B3C67BCA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3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2400" dirty="0"/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39" y="1464361"/>
            <a:ext cx="6198589" cy="412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835696" y="5616595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hlinkClick r:id="rId3"/>
              </a:rPr>
              <a:t>https://www.youtube.com/watch?v=5Q5i368N_l8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8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A2DD-CD97-46C2-BCFB-37ED7F4C2DFF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30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 fontScale="77500" lnSpcReduction="20000"/>
          </a:bodyPr>
          <a:lstStyle/>
          <a:p>
            <a:r>
              <a:rPr lang="es-CO" sz="4600" b="1" dirty="0" smtClean="0">
                <a:solidFill>
                  <a:srgbClr val="0070C0"/>
                </a:solidFill>
              </a:rPr>
              <a:t>Modelo ITIL</a:t>
            </a:r>
          </a:p>
          <a:p>
            <a:r>
              <a:rPr lang="es-CO" dirty="0"/>
              <a:t>Su objetivo es proporcionar las mejores prácticas para la Gestión de Servicios de TI y entrega una serie de procesos integrados para entregar con alta calidad la provisión y el soporte de los servicios de TI, lo pueden adoptar las organizaciones que quieran normalizar los procesos de Gestión de Servicios de TI de acuerdo a un marco de mejores prácticas mundialmente </a:t>
            </a:r>
            <a:r>
              <a:rPr lang="es-CO" dirty="0" smtClean="0"/>
              <a:t>reconocido.</a:t>
            </a:r>
          </a:p>
          <a:p>
            <a:endParaRPr lang="es-CO" dirty="0"/>
          </a:p>
          <a:p>
            <a:r>
              <a:rPr lang="es-CO" dirty="0" smtClean="0"/>
              <a:t>La</a:t>
            </a:r>
            <a:r>
              <a:rPr lang="es-CO" dirty="0"/>
              <a:t> </a:t>
            </a:r>
            <a:r>
              <a:rPr lang="es-CO" b="1" dirty="0"/>
              <a:t>gestión del servicio</a:t>
            </a:r>
            <a:r>
              <a:rPr lang="es-CO" dirty="0"/>
              <a:t>, de acuerdo a </a:t>
            </a:r>
            <a:r>
              <a:rPr lang="es-CO" b="1" dirty="0"/>
              <a:t>ITIL</a:t>
            </a:r>
            <a:r>
              <a:rPr lang="es-CO" dirty="0"/>
              <a:t>, es la “Implementación y </a:t>
            </a:r>
            <a:r>
              <a:rPr lang="es-CO" b="1" dirty="0"/>
              <a:t>gestión</a:t>
            </a:r>
            <a:r>
              <a:rPr lang="es-CO" dirty="0"/>
              <a:t> de </a:t>
            </a:r>
            <a:r>
              <a:rPr lang="es-CO" b="1" dirty="0"/>
              <a:t>servicios</a:t>
            </a:r>
            <a:r>
              <a:rPr lang="es-CO" dirty="0"/>
              <a:t> de TI de calidad que satisfacen las necesidades del negocio”. </a:t>
            </a:r>
            <a:r>
              <a:rPr lang="es-CO" sz="2000" dirty="0"/>
              <a:t>Esto hace que TI sea </a:t>
            </a:r>
            <a:r>
              <a:rPr lang="es-CO" sz="2000" dirty="0" smtClean="0"/>
              <a:t>más un</a:t>
            </a:r>
            <a:r>
              <a:rPr lang="es-CO" sz="2000" dirty="0"/>
              <a:t> </a:t>
            </a:r>
            <a:r>
              <a:rPr lang="es-CO" sz="2000" b="1" dirty="0"/>
              <a:t>servicio</a:t>
            </a:r>
            <a:r>
              <a:rPr lang="es-CO" sz="2000" dirty="0"/>
              <a:t> público (</a:t>
            </a:r>
            <a:r>
              <a:rPr lang="es-CO" sz="2000" dirty="0" err="1"/>
              <a:t>utility</a:t>
            </a:r>
            <a:r>
              <a:rPr lang="es-CO" sz="2000" dirty="0"/>
              <a:t>), de la misma forma en que compramos electricidad, más que combos de “hágalo usted mismo”.</a:t>
            </a:r>
            <a:endParaRPr lang="es-CO" b="1" dirty="0" smtClean="0"/>
          </a:p>
        </p:txBody>
      </p:sp>
    </p:spTree>
    <p:extLst>
      <p:ext uri="{BB962C8B-B14F-4D97-AF65-F5344CB8AC3E}">
        <p14:creationId xmlns:p14="http://schemas.microsoft.com/office/powerpoint/2010/main" val="21400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2D40-2C7A-4C2E-9CA7-9C7634C64FD6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31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 fontScale="55000" lnSpcReduction="20000"/>
          </a:bodyPr>
          <a:lstStyle/>
          <a:p>
            <a:r>
              <a:rPr lang="es-CO" sz="6700" b="1" dirty="0" smtClean="0">
                <a:solidFill>
                  <a:srgbClr val="0070C0"/>
                </a:solidFill>
              </a:rPr>
              <a:t>Modelo ITIL</a:t>
            </a:r>
          </a:p>
          <a:p>
            <a:r>
              <a:rPr lang="es-CO" sz="4800" dirty="0"/>
              <a:t>Los siguientes son los </a:t>
            </a:r>
            <a:r>
              <a:rPr lang="es-CO" sz="4800" b="1" dirty="0"/>
              <a:t>cuatro principios </a:t>
            </a:r>
            <a:r>
              <a:rPr lang="es-CO" sz="4800" dirty="0"/>
              <a:t>que ITIL® propone como </a:t>
            </a:r>
            <a:r>
              <a:rPr lang="es-CO" sz="4800" b="1" dirty="0"/>
              <a:t>pilares:</a:t>
            </a:r>
          </a:p>
          <a:p>
            <a:pPr marL="441325" indent="0">
              <a:buNone/>
            </a:pPr>
            <a:r>
              <a:rPr lang="es-CO" sz="4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O" sz="4800" b="1" dirty="0"/>
              <a:t>. </a:t>
            </a:r>
            <a:r>
              <a:rPr lang="es-CO" sz="4200" b="1" dirty="0"/>
              <a:t>Procesos: </a:t>
            </a:r>
            <a:r>
              <a:rPr lang="es-CO" sz="4200" dirty="0"/>
              <a:t>Para alinear el negocio y la </a:t>
            </a:r>
            <a:r>
              <a:rPr lang="es-CO" sz="4200" dirty="0" smtClean="0"/>
              <a:t>gestión de </a:t>
            </a:r>
            <a:r>
              <a:rPr lang="es-CO" sz="4200" dirty="0"/>
              <a:t>servicios de TI con enfoque en procesos.</a:t>
            </a:r>
          </a:p>
          <a:p>
            <a:pPr marL="441325" indent="0">
              <a:buNone/>
            </a:pPr>
            <a:r>
              <a:rPr lang="es-CO" sz="4200" b="1" dirty="0" smtClean="0"/>
              <a:t>2</a:t>
            </a:r>
            <a:r>
              <a:rPr lang="es-CO" sz="4200" b="1" dirty="0"/>
              <a:t>. Calidad: </a:t>
            </a:r>
            <a:r>
              <a:rPr lang="es-CO" sz="4200" dirty="0"/>
              <a:t>Basada en los procesos con </a:t>
            </a:r>
            <a:r>
              <a:rPr lang="es-CO" sz="4200" dirty="0" smtClean="0"/>
              <a:t>las medidas </a:t>
            </a:r>
            <a:r>
              <a:rPr lang="es-CO" sz="4200" dirty="0"/>
              <a:t>y mejoramiento continuo de estos.</a:t>
            </a:r>
          </a:p>
          <a:p>
            <a:pPr marL="441325" indent="0">
              <a:buNone/>
            </a:pPr>
            <a:r>
              <a:rPr lang="es-CO" sz="4200" b="1" dirty="0"/>
              <a:t>3. Cliente: </a:t>
            </a:r>
            <a:r>
              <a:rPr lang="es-CO" sz="4200" dirty="0"/>
              <a:t>Quien es el beneficiario directo de </a:t>
            </a:r>
            <a:r>
              <a:rPr lang="es-CO" sz="4200" dirty="0" smtClean="0"/>
              <a:t>la mejora </a:t>
            </a:r>
            <a:r>
              <a:rPr lang="es-CO" sz="4200" dirty="0"/>
              <a:t>de los servicios.</a:t>
            </a:r>
          </a:p>
          <a:p>
            <a:pPr marL="441325" indent="0">
              <a:buNone/>
            </a:pPr>
            <a:r>
              <a:rPr lang="es-CO" sz="4200" b="1" dirty="0"/>
              <a:t>4. Independencia: </a:t>
            </a:r>
            <a:r>
              <a:rPr lang="es-CO" sz="4200" dirty="0"/>
              <a:t>Para mantener las </a:t>
            </a:r>
            <a:r>
              <a:rPr lang="es-CO" sz="4200" dirty="0" smtClean="0"/>
              <a:t>buenas prácticas </a:t>
            </a:r>
            <a:r>
              <a:rPr lang="es-CO" sz="4200" dirty="0"/>
              <a:t>independientes de métodos </a:t>
            </a:r>
            <a:r>
              <a:rPr lang="es-CO" sz="4200" dirty="0" smtClean="0"/>
              <a:t>y proveedores</a:t>
            </a:r>
            <a:r>
              <a:rPr lang="es-CO" sz="4200" dirty="0"/>
              <a:t>.</a:t>
            </a:r>
            <a:endParaRPr lang="es-CO" sz="4200" b="1" dirty="0" smtClean="0"/>
          </a:p>
        </p:txBody>
      </p:sp>
    </p:spTree>
    <p:extLst>
      <p:ext uri="{BB962C8B-B14F-4D97-AF65-F5344CB8AC3E}">
        <p14:creationId xmlns:p14="http://schemas.microsoft.com/office/powerpoint/2010/main" val="34503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B23-BFAA-45ED-B927-28AA2F8BD722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32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Modelo ITIL</a:t>
            </a:r>
          </a:p>
          <a:p>
            <a:endParaRPr lang="es-CO" sz="6700" b="1" dirty="0" smtClean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49" y="2243144"/>
            <a:ext cx="4460155" cy="367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97224" y="5476580"/>
            <a:ext cx="1791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/>
              <a:t>INFRAESTRUCTURA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17556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089-D351-4C44-ACDD-C0F542DA4FAE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33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ITIL</a:t>
            </a:r>
          </a:p>
          <a:p>
            <a:endParaRPr lang="es-CO" sz="6700" b="1" dirty="0" smtClean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03" y="1700808"/>
            <a:ext cx="72294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2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089-D351-4C44-ACDD-C0F542DA4FAE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34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endParaRPr lang="es-CO" sz="3600" b="1" dirty="0" smtClean="0">
              <a:solidFill>
                <a:srgbClr val="0070C0"/>
              </a:solidFill>
            </a:endParaRPr>
          </a:p>
          <a:p>
            <a:endParaRPr lang="es-CO" sz="6700" b="1" dirty="0" smtClean="0">
              <a:solidFill>
                <a:srgbClr val="0070C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43" y="1196752"/>
            <a:ext cx="7014081" cy="491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DB01-765E-4F0C-ABB9-C7DA90C22551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35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ITIL</a:t>
            </a:r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51645"/>
            <a:ext cx="3566723" cy="488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5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C3A4-34A2-4E1E-BBB9-D5049B2FEBCA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36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ITIL</a:t>
            </a:r>
          </a:p>
          <a:p>
            <a:pPr marL="623888" indent="-273050"/>
            <a:r>
              <a:rPr lang="es-CO" sz="2800" dirty="0" smtClean="0"/>
              <a:t>Gestión de la configuración</a:t>
            </a:r>
          </a:p>
          <a:p>
            <a:pPr marL="623888" indent="-273050"/>
            <a:r>
              <a:rPr lang="es-CO" sz="2800" dirty="0" smtClean="0"/>
              <a:t>Gestión de la capacidad</a:t>
            </a:r>
          </a:p>
          <a:p>
            <a:pPr marL="623888" indent="-273050"/>
            <a:r>
              <a:rPr lang="es-CO" sz="2800" dirty="0" smtClean="0"/>
              <a:t>Gestión de la disponibilidad</a:t>
            </a:r>
          </a:p>
          <a:p>
            <a:pPr marL="623888" indent="-273050"/>
            <a:r>
              <a:rPr lang="es-CO" sz="2800" dirty="0" smtClean="0"/>
              <a:t>Gestión de la seguridad</a:t>
            </a:r>
          </a:p>
          <a:p>
            <a:pPr marL="623888" indent="-273050"/>
            <a:r>
              <a:rPr lang="es-CO" sz="2800" dirty="0" smtClean="0"/>
              <a:t>Gestión de incidencias</a:t>
            </a:r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4CC6-4B1D-4438-B50B-7465BF93977B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37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la configuración</a:t>
            </a:r>
          </a:p>
          <a:p>
            <a:endParaRPr lang="es-CO" sz="2800" dirty="0" smtClean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6336704" cy="440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16224" y="3284984"/>
            <a:ext cx="12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rgbClr val="FFC000"/>
                </a:solidFill>
              </a:rPr>
              <a:t>Incluye </a:t>
            </a:r>
            <a:r>
              <a:rPr lang="es-CO" sz="2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endParaRPr lang="es-CO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4CC6-4B1D-4438-B50B-7465BF93977B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38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la configuración</a:t>
            </a:r>
          </a:p>
          <a:p>
            <a:endParaRPr lang="es-CO" sz="2800" dirty="0" smtClean="0">
              <a:solidFill>
                <a:srgbClr val="FFC000"/>
              </a:solidFill>
            </a:endParaRPr>
          </a:p>
          <a:p>
            <a:endParaRPr lang="es-CO" sz="2800" dirty="0">
              <a:solidFill>
                <a:srgbClr val="FFC000"/>
              </a:solidFill>
            </a:endParaRPr>
          </a:p>
          <a:p>
            <a:endParaRPr lang="es-CO" sz="2800" dirty="0" smtClean="0">
              <a:solidFill>
                <a:srgbClr val="FFC000"/>
              </a:solidFill>
            </a:endParaRPr>
          </a:p>
          <a:p>
            <a:r>
              <a:rPr lang="es-CO" sz="2800" dirty="0" smtClean="0">
                <a:solidFill>
                  <a:srgbClr val="FFC000"/>
                </a:solidFill>
              </a:rPr>
              <a:t>          Actividades</a:t>
            </a:r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673298314"/>
              </p:ext>
            </p:extLst>
          </p:nvPr>
        </p:nvGraphicFramePr>
        <p:xfrm>
          <a:off x="3059832" y="1844824"/>
          <a:ext cx="48965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33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3E0-4F32-43CA-AB2D-AD8A2BA01AAD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39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la configuración</a:t>
            </a:r>
          </a:p>
          <a:p>
            <a:endParaRPr lang="es-CO" sz="2800" dirty="0" smtClean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132856"/>
            <a:ext cx="68008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183-5906-41C1-89B3-6E4277403865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4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Conceptualización: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5"/>
            <a:ext cx="7920880" cy="209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516411" cy="154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C953-E0E3-41CA-9E43-79813F59F2A6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40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la disponibilidad</a:t>
            </a:r>
          </a:p>
          <a:p>
            <a:r>
              <a:rPr lang="es-CO" sz="2800" dirty="0" smtClean="0">
                <a:solidFill>
                  <a:srgbClr val="0070C0"/>
                </a:solidFill>
              </a:rPr>
              <a:t>__</a:t>
            </a:r>
          </a:p>
          <a:p>
            <a:endParaRPr lang="es-CO" sz="2800" dirty="0" smtClean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0759"/>
            <a:ext cx="7056784" cy="16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43609" y="3789040"/>
            <a:ext cx="75608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b="1" dirty="0" smtClean="0"/>
              <a:t>SLA – </a:t>
            </a:r>
            <a:r>
              <a:rPr lang="es-CO" sz="2000" b="1" dirty="0" smtClean="0">
                <a:solidFill>
                  <a:srgbClr val="FFC000"/>
                </a:solidFill>
              </a:rPr>
              <a:t>Acuerdos de nivel de servicio.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2000" b="1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rgbClr val="202122"/>
                </a:solidFill>
              </a:rPr>
              <a:t>L</a:t>
            </a:r>
            <a:r>
              <a:rPr lang="es-CO" sz="2000" b="0" i="0" dirty="0" smtClean="0">
                <a:solidFill>
                  <a:srgbClr val="202122"/>
                </a:solidFill>
                <a:effectLst/>
              </a:rPr>
              <a:t>a disponibilidad es la proporción de tiempo que un sistema está en condiciones de funcionamiento.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b="0" i="0" dirty="0" smtClean="0">
                <a:solidFill>
                  <a:srgbClr val="202122"/>
                </a:solidFill>
                <a:effectLst/>
              </a:rPr>
              <a:t>Matemáticamente, esto se expresa como 100% menos </a:t>
            </a:r>
            <a:r>
              <a:rPr lang="es-CO" sz="2000" b="0" i="0" u="none" strike="noStrike" dirty="0" smtClean="0">
                <a:solidFill>
                  <a:srgbClr val="A55858"/>
                </a:solidFill>
                <a:effectLst/>
                <a:hlinkClick r:id="rId4" tooltip="Unavailability (aún no redactado)"/>
              </a:rPr>
              <a:t>indisponibilidad</a:t>
            </a:r>
            <a:endParaRPr lang="es-CO" sz="2000" b="1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53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DC69-1ED0-4AD6-800A-78C4F81AAEC0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41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la disponibilidad</a:t>
            </a: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72816"/>
            <a:ext cx="755020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8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DC69-1ED0-4AD6-800A-78C4F81AAEC0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42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268760"/>
            <a:ext cx="678816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8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DC69-1ED0-4AD6-800A-78C4F81AAEC0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43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5" y="1200150"/>
            <a:ext cx="7676545" cy="501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6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6435-6A75-4B58-AB75-AD4D4098A587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44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la disponibilidad</a:t>
            </a: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8105"/>
            <a:ext cx="7452940" cy="38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7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F17-93B3-4AF6-B5F3-4289505021E7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45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la capacidad (rendimiento)</a:t>
            </a: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r>
              <a:rPr lang="es-CO" sz="2000" dirty="0" smtClean="0">
                <a:solidFill>
                  <a:srgbClr val="FFC000"/>
                </a:solidFill>
              </a:rPr>
              <a:t>Se debería:</a:t>
            </a:r>
          </a:p>
          <a:p>
            <a:endParaRPr lang="es-CO" sz="2800" dirty="0" smtClean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37" y="2039644"/>
            <a:ext cx="6696745" cy="76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752528" cy="2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D0FE-FB36-43A8-B4CD-2688A3E656BE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46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la capacidad</a:t>
            </a: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endParaRPr lang="es-CO" sz="2000" dirty="0" smtClean="0">
              <a:solidFill>
                <a:srgbClr val="FFC000"/>
              </a:solidFill>
            </a:endParaRPr>
          </a:p>
          <a:p>
            <a:endParaRPr lang="es-CO" sz="2800" dirty="0" smtClean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0" y="2060848"/>
            <a:ext cx="82852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15616" y="5157192"/>
            <a:ext cx="328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CDB: Base de datos de capacidad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62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D0FE-FB36-43A8-B4CD-2688A3E656BE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47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268760"/>
            <a:ext cx="675443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1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3"/>
            <a:ext cx="3742170" cy="25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45B9-840D-4C46-98D5-A226ABFD3B4E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48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 fontScale="85000" lnSpcReduction="20000"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la seguridad</a:t>
            </a:r>
          </a:p>
          <a:p>
            <a:pPr marL="531813" indent="-273050"/>
            <a:r>
              <a:rPr lang="es-CO" sz="2400" dirty="0" smtClean="0"/>
              <a:t>Para el continuo funcionamiento de las redes es muy importante la  seguridad y su adecuada gestión .</a:t>
            </a:r>
          </a:p>
          <a:p>
            <a:pPr marL="531813" indent="-273050"/>
            <a:r>
              <a:rPr lang="es-CO" sz="2400" dirty="0" smtClean="0"/>
              <a:t>Pilares de la seguridad: integridad, confidencialidad, disponibilidad</a:t>
            </a:r>
            <a:r>
              <a:rPr lang="es-CO" sz="2800" dirty="0" smtClean="0"/>
              <a:t>.</a:t>
            </a:r>
          </a:p>
          <a:p>
            <a:pPr marL="531813" indent="-273050"/>
            <a:r>
              <a:rPr lang="es-CO" sz="2400" dirty="0" smtClean="0"/>
              <a:t>Política de seguridad.</a:t>
            </a:r>
          </a:p>
          <a:p>
            <a:pPr marL="531813" indent="-273050"/>
            <a:r>
              <a:rPr lang="es-CO" sz="2400" dirty="0" smtClean="0"/>
              <a:t>SGSI, ISO 27000</a:t>
            </a:r>
          </a:p>
          <a:p>
            <a:pPr marL="531813" indent="-273050"/>
            <a:r>
              <a:rPr lang="es-CO" sz="2000" dirty="0" smtClean="0"/>
              <a:t>NIST</a:t>
            </a:r>
          </a:p>
          <a:p>
            <a:pPr marL="531813" indent="-273050"/>
            <a:r>
              <a:rPr lang="es-CO" sz="2400" dirty="0" smtClean="0"/>
              <a:t>Análisis y gestión de riesgos</a:t>
            </a:r>
          </a:p>
          <a:p>
            <a:pPr marL="531813" indent="-273050"/>
            <a:r>
              <a:rPr lang="es-CO" sz="2400" dirty="0" smtClean="0"/>
              <a:t>Seguridad física</a:t>
            </a:r>
          </a:p>
          <a:p>
            <a:pPr marL="531813" indent="-273050"/>
            <a:r>
              <a:rPr lang="es-CO" sz="2400" dirty="0" smtClean="0"/>
              <a:t>Seguridad lógica</a:t>
            </a:r>
          </a:p>
          <a:p>
            <a:pPr marL="531813" indent="-273050"/>
            <a:r>
              <a:rPr lang="es-CO" sz="2400" dirty="0" smtClean="0"/>
              <a:t>Seguridad perimetral</a:t>
            </a:r>
          </a:p>
          <a:p>
            <a:pPr marL="531813" indent="-273050"/>
            <a:r>
              <a:rPr lang="es-CO" sz="2400" dirty="0" smtClean="0"/>
              <a:t>Seguridad de punto final…</a:t>
            </a:r>
          </a:p>
          <a:p>
            <a:endParaRPr lang="es-CO" sz="2800" dirty="0" smtClean="0"/>
          </a:p>
          <a:p>
            <a:pPr marL="0" indent="0">
              <a:buNone/>
            </a:pPr>
            <a:endParaRPr lang="es-CO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129D-5B5E-4B8E-B5C2-9700E121D34B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49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1143810"/>
            <a:ext cx="7077596" cy="521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3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9B30-02D8-40F7-8EAB-DB547BBA0A23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5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Conceptualización:</a:t>
            </a:r>
          </a:p>
          <a:p>
            <a:pPr marL="531813" indent="-273050"/>
            <a:r>
              <a:rPr lang="es-CO" sz="2200" dirty="0" smtClean="0"/>
              <a:t>Consiste en monitorizar </a:t>
            </a:r>
            <a:r>
              <a:rPr lang="es-CO" sz="2200" dirty="0"/>
              <a:t>y controlar en tiempo real y de manera remota nodos, enlaces y servicios de la red. </a:t>
            </a:r>
            <a:endParaRPr lang="es-CO" sz="2200" dirty="0" smtClean="0"/>
          </a:p>
          <a:p>
            <a:pPr marL="531813" indent="-273050"/>
            <a:r>
              <a:rPr lang="es-CO" sz="2200" dirty="0" smtClean="0"/>
              <a:t>Típicamente</a:t>
            </a:r>
            <a:r>
              <a:rPr lang="es-CO" sz="2200" dirty="0"/>
              <a:t>, los sistemas de gestión se basan en aplicaciones en una ubicación central, que recogen estadísticas de uso periódicamente e incidencias en nodos y enlaces, utilizando  protocolos como SNMP y RMON. </a:t>
            </a:r>
            <a:endParaRPr lang="es-CO" sz="2200" dirty="0" smtClean="0"/>
          </a:p>
          <a:p>
            <a:pPr marL="531813" indent="-273050"/>
            <a:r>
              <a:rPr lang="es-CO" sz="2200" dirty="0" smtClean="0"/>
              <a:t>La </a:t>
            </a:r>
            <a:r>
              <a:rPr lang="es-CO" sz="2200" dirty="0"/>
              <a:t>aplicación de gestión debe procesar la información recibida de toda la red, y facilitar al ingeniero encargado la toma de decisiones de operación en la red. </a:t>
            </a:r>
          </a:p>
          <a:p>
            <a:pPr marL="531813" indent="-273050"/>
            <a:r>
              <a:rPr lang="es-CO" sz="2200" dirty="0" smtClean="0"/>
              <a:t>Las </a:t>
            </a:r>
            <a:r>
              <a:rPr lang="es-CO" sz="2200" dirty="0"/>
              <a:t>aplicaciones de gestión pueden centrarse en </a:t>
            </a:r>
            <a:r>
              <a:rPr lang="es-CO" sz="2200" dirty="0" smtClean="0"/>
              <a:t>monitorizar / controlar </a:t>
            </a:r>
            <a:r>
              <a:rPr lang="es-CO" sz="2200" dirty="0"/>
              <a:t>uno o varios aspectos de la red: prestaciones (retardos y pérdidas), fallos en nodos y enlaces, tarificación y amenazas a la seguridad de la </a:t>
            </a:r>
            <a:r>
              <a:rPr lang="es-CO" sz="2200" dirty="0" smtClean="0"/>
              <a:t>red.</a:t>
            </a:r>
            <a:endParaRPr lang="es-CO" sz="22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357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129D-5B5E-4B8E-B5C2-9700E121D34B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50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la seguridad</a:t>
            </a:r>
          </a:p>
          <a:p>
            <a:endParaRPr lang="es-CO" sz="2800" dirty="0" smtClean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948772" cy="23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8734-77F1-4604-8D53-21992E91B0BE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51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3960440"/>
          </a:xfrm>
        </p:spPr>
        <p:txBody>
          <a:bodyPr>
            <a:normAutofit lnSpcReduction="10000"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incidencias (fallas)</a:t>
            </a:r>
          </a:p>
          <a:p>
            <a:r>
              <a:rPr lang="es-CO" sz="2000" dirty="0" smtClean="0"/>
              <a:t>Busca </a:t>
            </a:r>
            <a:r>
              <a:rPr lang="es-CO" sz="2000" dirty="0"/>
              <a:t>recuperar el nivel habitual de funcionamiento del servicio y minimizar en todo lo posible el impacto negativo en la organización de forma que la calidad del servicio y la disponibilidad se mantengan.</a:t>
            </a:r>
            <a:endParaRPr lang="es-CO" sz="2000" dirty="0" smtClean="0"/>
          </a:p>
          <a:p>
            <a:r>
              <a:rPr lang="es-CO" sz="2000" dirty="0"/>
              <a:t>Los incidentes son el resultado de fallos o errores en la infraestructura TI. </a:t>
            </a:r>
            <a:endParaRPr lang="es-CO" sz="2000" dirty="0" smtClean="0"/>
          </a:p>
          <a:p>
            <a:r>
              <a:rPr lang="es-CO" sz="2000" dirty="0"/>
              <a:t>Cualquier evento que no forma parte del desarrollo habitual del servicio y que causa, o puede causar una interrupción del mismo o una reducción de la calidad de dicho servicio. </a:t>
            </a:r>
            <a:endParaRPr lang="es-CO" sz="2000" dirty="0" smtClean="0"/>
          </a:p>
          <a:p>
            <a:r>
              <a:rPr lang="es-CO" sz="2000" dirty="0" smtClean="0"/>
              <a:t>El </a:t>
            </a:r>
            <a:r>
              <a:rPr lang="es-CO" sz="2000" dirty="0"/>
              <a:t>objetivo de ITIL es reiniciar el funcionamiento normal tan rápido como sea posible con el menor impacto para el negocio y el usuario con el menor </a:t>
            </a:r>
            <a:r>
              <a:rPr lang="es-CO" sz="2000" dirty="0" smtClean="0"/>
              <a:t>costo posible.</a:t>
            </a:r>
            <a:endParaRPr lang="es-CO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AE7B-FD4E-4D10-9AD9-656804A9E03D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52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992888" cy="5184576"/>
          </a:xfrm>
        </p:spPr>
        <p:txBody>
          <a:bodyPr>
            <a:normAutofit fontScale="85000" lnSpcReduction="20000"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r>
              <a:rPr lang="es-CO" sz="2800" dirty="0" smtClean="0">
                <a:solidFill>
                  <a:srgbClr val="0070C0"/>
                </a:solidFill>
              </a:rPr>
              <a:t>Gestión de incidencias – Proceso:</a:t>
            </a:r>
          </a:p>
          <a:p>
            <a:r>
              <a:rPr lang="es-CO" sz="2000" b="1" dirty="0"/>
              <a:t>Detección y registro del </a:t>
            </a:r>
            <a:r>
              <a:rPr lang="es-CO" sz="2000" b="1" dirty="0" smtClean="0"/>
              <a:t>incidente</a:t>
            </a:r>
            <a:endParaRPr lang="es-CO" sz="2000" b="1" dirty="0"/>
          </a:p>
          <a:p>
            <a:pPr marL="439738" indent="-273050"/>
            <a:r>
              <a:rPr lang="es-CO" sz="1800" dirty="0"/>
              <a:t>Con la afectación a uno o varios usuarios, o la detección de un sistema de monitoreo, se crea una nueva incidencia, en general, en un </a:t>
            </a:r>
            <a:r>
              <a:rPr lang="es-CO" sz="1800" dirty="0" smtClean="0"/>
              <a:t> sistema de tickets</a:t>
            </a:r>
            <a:r>
              <a:rPr lang="es-CO" sz="1800" dirty="0"/>
              <a:t> </a:t>
            </a:r>
            <a:r>
              <a:rPr lang="es-CO" sz="1800" dirty="0" smtClean="0"/>
              <a:t>o </a:t>
            </a:r>
            <a:r>
              <a:rPr lang="es-CO" sz="1800" dirty="0" err="1" smtClean="0"/>
              <a:t>Help</a:t>
            </a:r>
            <a:r>
              <a:rPr lang="es-CO" sz="1800" dirty="0" smtClean="0"/>
              <a:t> </a:t>
            </a:r>
            <a:r>
              <a:rPr lang="es-CO" sz="1800" dirty="0" err="1" smtClean="0"/>
              <a:t>desk</a:t>
            </a:r>
            <a:r>
              <a:rPr lang="es-CO" sz="2000" dirty="0" smtClean="0"/>
              <a:t>.</a:t>
            </a:r>
            <a:endParaRPr lang="es-CO" sz="2000" dirty="0"/>
          </a:p>
          <a:p>
            <a:r>
              <a:rPr lang="es-CO" sz="2000" b="1" dirty="0"/>
              <a:t>Clasificación y soporte </a:t>
            </a:r>
            <a:r>
              <a:rPr lang="es-CO" sz="2000" b="1" dirty="0" smtClean="0"/>
              <a:t>inicial</a:t>
            </a:r>
            <a:endParaRPr lang="es-CO" sz="2000" b="1" dirty="0"/>
          </a:p>
          <a:p>
            <a:pPr marL="533400" indent="-258763"/>
            <a:r>
              <a:rPr lang="es-CO" sz="1700" dirty="0" smtClean="0"/>
              <a:t>La </a:t>
            </a:r>
            <a:r>
              <a:rPr lang="es-CO" sz="1700" dirty="0"/>
              <a:t>prioridad se asigna según:</a:t>
            </a:r>
          </a:p>
          <a:p>
            <a:pPr marL="715963" indent="-182563"/>
            <a:r>
              <a:rPr lang="es-CO" sz="1700" b="1" dirty="0"/>
              <a:t>Impacto:</a:t>
            </a:r>
            <a:r>
              <a:rPr lang="es-CO" sz="1700" dirty="0"/>
              <a:t> Afectación del negocio y/o número de usuarios afectados</a:t>
            </a:r>
          </a:p>
          <a:p>
            <a:pPr marL="715963" indent="-182563"/>
            <a:r>
              <a:rPr lang="es-CO" sz="1700" b="1" dirty="0"/>
              <a:t>Urgencia:</a:t>
            </a:r>
            <a:r>
              <a:rPr lang="es-CO" sz="1700" dirty="0"/>
              <a:t> Tiempo máximo para solución y/o nivel de servicio </a:t>
            </a:r>
            <a:r>
              <a:rPr lang="es-CO" sz="1700" dirty="0" smtClean="0"/>
              <a:t>ANS</a:t>
            </a:r>
            <a:r>
              <a:rPr lang="es-CO" sz="1700" dirty="0"/>
              <a:t> </a:t>
            </a:r>
            <a:r>
              <a:rPr lang="es-CO" sz="1700" dirty="0" smtClean="0"/>
              <a:t>-</a:t>
            </a:r>
            <a:r>
              <a:rPr lang="es-CO" sz="1700" dirty="0" err="1" smtClean="0"/>
              <a:t>Service</a:t>
            </a:r>
            <a:r>
              <a:rPr lang="es-CO" sz="1700" dirty="0" smtClean="0"/>
              <a:t> </a:t>
            </a:r>
            <a:r>
              <a:rPr lang="es-CO" sz="1700" dirty="0" err="1"/>
              <a:t>Level</a:t>
            </a:r>
            <a:r>
              <a:rPr lang="es-CO" sz="1700" dirty="0"/>
              <a:t> </a:t>
            </a:r>
            <a:r>
              <a:rPr lang="es-CO" sz="1700" dirty="0" err="1"/>
              <a:t>Agreement</a:t>
            </a:r>
            <a:r>
              <a:rPr lang="es-CO" sz="1700" dirty="0"/>
              <a:t> o SLA</a:t>
            </a:r>
            <a:r>
              <a:rPr lang="es-CO" sz="2000" dirty="0" smtClean="0"/>
              <a:t>)</a:t>
            </a:r>
          </a:p>
          <a:p>
            <a:r>
              <a:rPr lang="es-CO" sz="2000" b="1" dirty="0" smtClean="0"/>
              <a:t>Escalamiento</a:t>
            </a:r>
            <a:endParaRPr lang="es-CO" sz="2000" b="1" dirty="0"/>
          </a:p>
          <a:p>
            <a:pPr marL="531813" indent="-273050"/>
            <a:r>
              <a:rPr lang="es-CO" sz="1800" dirty="0"/>
              <a:t>Mecanismo para agilizar la solución oportuna que puede darse en cualquier etapa del </a:t>
            </a:r>
            <a:r>
              <a:rPr lang="es-CO" sz="1800" dirty="0" smtClean="0"/>
              <a:t>proceso</a:t>
            </a:r>
          </a:p>
          <a:p>
            <a:r>
              <a:rPr lang="es-CO" sz="1800" b="1" dirty="0"/>
              <a:t>Solución y restablecimiento del </a:t>
            </a:r>
            <a:r>
              <a:rPr lang="es-CO" sz="1800" b="1" dirty="0" smtClean="0"/>
              <a:t>servicio</a:t>
            </a:r>
            <a:endParaRPr lang="es-CO" sz="1800" b="1" dirty="0"/>
          </a:p>
          <a:p>
            <a:pPr marL="623888" indent="-273050"/>
            <a:r>
              <a:rPr lang="es-CO" sz="1800" dirty="0"/>
              <a:t>La rápida solución es crítica, lo importante es restablecer el servicio y mejorar la satisfacción del usuario</a:t>
            </a:r>
            <a:r>
              <a:rPr lang="es-CO" sz="1800" dirty="0" smtClean="0"/>
              <a:t>.  Se agrega a la base de conocimiento KB.</a:t>
            </a:r>
          </a:p>
          <a:p>
            <a:r>
              <a:rPr lang="es-CO" sz="2100" b="1" dirty="0"/>
              <a:t>Cierre del </a:t>
            </a:r>
            <a:r>
              <a:rPr lang="es-CO" sz="2100" b="1" dirty="0" smtClean="0"/>
              <a:t>incidente</a:t>
            </a:r>
            <a:endParaRPr lang="es-CO" sz="1600" b="1" dirty="0"/>
          </a:p>
          <a:p>
            <a:pPr marL="531813" indent="-166688"/>
            <a:r>
              <a:rPr lang="es-CO" sz="1600" dirty="0"/>
              <a:t>Después de restablecer el servicio y que el usuario confirme la solución del problema, se cierra la incidencia documentando detalladamente</a:t>
            </a:r>
            <a:r>
              <a:rPr lang="es-CO" sz="1600" dirty="0" smtClean="0"/>
              <a:t>.</a:t>
            </a:r>
          </a:p>
          <a:p>
            <a:r>
              <a:rPr lang="es-CO" sz="1800" b="1" dirty="0"/>
              <a:t>Monitorización, seguimiento y comunicación del </a:t>
            </a:r>
            <a:r>
              <a:rPr lang="es-CO" sz="1800" b="1" dirty="0" smtClean="0"/>
              <a:t>incidente</a:t>
            </a:r>
            <a:r>
              <a:rPr lang="es-CO" sz="1800" dirty="0"/>
              <a:t>s</a:t>
            </a:r>
            <a:endParaRPr lang="es-CO" sz="1800" b="1" dirty="0"/>
          </a:p>
          <a:p>
            <a:pPr marL="531813" indent="-273050"/>
            <a:r>
              <a:rPr lang="es-CO" sz="1400" dirty="0"/>
              <a:t>El análisis de repetición de incidencias, tiempos de respuesta y solución medirán el rendimiento del área de soporte como el nivel </a:t>
            </a:r>
            <a:r>
              <a:rPr lang="es-CO" sz="1400" dirty="0" smtClean="0"/>
              <a:t>del usuario</a:t>
            </a:r>
            <a:endParaRPr lang="es-CO" sz="1400" dirty="0"/>
          </a:p>
          <a:p>
            <a:pPr marL="365125" indent="0">
              <a:buNone/>
            </a:pPr>
            <a:endParaRPr lang="es-CO" sz="1600" dirty="0"/>
          </a:p>
          <a:p>
            <a:endParaRPr lang="es-CO" sz="1800" dirty="0" smtClean="0"/>
          </a:p>
          <a:p>
            <a:endParaRPr lang="es-CO" sz="1800" dirty="0"/>
          </a:p>
          <a:p>
            <a:pPr marL="531813" indent="-273050"/>
            <a:endParaRPr lang="es-CO" sz="1800" dirty="0" smtClean="0"/>
          </a:p>
          <a:p>
            <a:pPr marL="531813" indent="-273050"/>
            <a:endParaRPr lang="es-CO" sz="1800" dirty="0"/>
          </a:p>
          <a:p>
            <a:endParaRPr lang="es-CO" sz="2000" dirty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C3F-8E14-4D9A-91D5-94B237D7173A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53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4752528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pPr marL="365125" indent="0">
              <a:buNone/>
            </a:pPr>
            <a:endParaRPr lang="es-CO" sz="1600" dirty="0"/>
          </a:p>
          <a:p>
            <a:endParaRPr lang="es-CO" sz="1800" dirty="0" smtClean="0"/>
          </a:p>
          <a:p>
            <a:endParaRPr lang="es-CO" sz="1800" dirty="0"/>
          </a:p>
          <a:p>
            <a:pPr marL="531813" indent="-273050"/>
            <a:endParaRPr lang="es-CO" sz="1800" dirty="0" smtClean="0"/>
          </a:p>
          <a:p>
            <a:pPr marL="531813" indent="-273050"/>
            <a:endParaRPr lang="es-CO" sz="1800" dirty="0"/>
          </a:p>
          <a:p>
            <a:endParaRPr lang="es-CO" sz="2000" dirty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92" y="1196752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86A6-E03E-439B-BBFB-7F24344CDBFA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54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4752528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pPr marL="365125" indent="0">
              <a:buNone/>
            </a:pPr>
            <a:endParaRPr lang="es-CO" sz="1600" dirty="0"/>
          </a:p>
          <a:p>
            <a:endParaRPr lang="es-CO" sz="1800" dirty="0" smtClean="0"/>
          </a:p>
          <a:p>
            <a:endParaRPr lang="es-CO" sz="1800" dirty="0"/>
          </a:p>
          <a:p>
            <a:pPr marL="531813" indent="-273050"/>
            <a:endParaRPr lang="es-CO" sz="1800" dirty="0" smtClean="0"/>
          </a:p>
          <a:p>
            <a:pPr marL="531813" indent="-273050"/>
            <a:endParaRPr lang="es-CO" sz="1800" dirty="0"/>
          </a:p>
          <a:p>
            <a:endParaRPr lang="es-CO" sz="2000" dirty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268760"/>
            <a:ext cx="5910179" cy="504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5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sz="3600" b="1" dirty="0" smtClean="0">
                <a:solidFill>
                  <a:srgbClr val="00B0F0"/>
                </a:solidFill>
              </a:rPr>
              <a:t>Visión </a:t>
            </a:r>
            <a:r>
              <a:rPr lang="es-CO" sz="3600" b="1" dirty="0">
                <a:solidFill>
                  <a:srgbClr val="00B0F0"/>
                </a:solidFill>
              </a:rPr>
              <a:t>general y </a:t>
            </a:r>
            <a:r>
              <a:rPr lang="es-CO" sz="3600" b="1" dirty="0" smtClean="0">
                <a:solidFill>
                  <a:srgbClr val="00B0F0"/>
                </a:solidFill>
              </a:rPr>
              <a:t>procesos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0D30-1EB8-47E9-8C9F-E3844A3A2DAF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55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4752528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</a:rPr>
              <a:t> </a:t>
            </a:r>
            <a:endParaRPr lang="es-CO" sz="28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pPr marL="365125" indent="0">
              <a:buNone/>
            </a:pPr>
            <a:endParaRPr lang="es-CO" sz="1600" dirty="0"/>
          </a:p>
          <a:p>
            <a:endParaRPr lang="es-CO" sz="1800" dirty="0" smtClean="0"/>
          </a:p>
          <a:p>
            <a:endParaRPr lang="es-CO" sz="1800" dirty="0"/>
          </a:p>
          <a:p>
            <a:pPr marL="531813" indent="-273050"/>
            <a:endParaRPr lang="es-CO" sz="1800" dirty="0" smtClean="0"/>
          </a:p>
          <a:p>
            <a:pPr marL="531813" indent="-273050"/>
            <a:endParaRPr lang="es-CO" sz="1800" dirty="0"/>
          </a:p>
          <a:p>
            <a:endParaRPr lang="es-CO" sz="2000" dirty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9" y="1340768"/>
            <a:ext cx="6160669" cy="47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1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Centro de operaciones de red- NOC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88A1-A79A-467C-8EA3-6408FFBD780C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56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5400600"/>
          </a:xfrm>
        </p:spPr>
        <p:txBody>
          <a:bodyPr>
            <a:normAutofit fontScale="40000" lnSpcReduction="20000"/>
          </a:bodyPr>
          <a:lstStyle/>
          <a:p>
            <a:r>
              <a:rPr lang="es-CO" sz="5000" b="1" dirty="0" smtClean="0">
                <a:solidFill>
                  <a:srgbClr val="0070C0"/>
                </a:solidFill>
              </a:rPr>
              <a:t>El NOC </a:t>
            </a:r>
            <a:r>
              <a:rPr lang="es-CO" sz="5000" b="1" dirty="0">
                <a:solidFill>
                  <a:srgbClr val="0070C0"/>
                </a:solidFill>
              </a:rPr>
              <a:t>es </a:t>
            </a:r>
            <a:r>
              <a:rPr lang="es-CO" sz="5000" b="1" dirty="0" smtClean="0">
                <a:solidFill>
                  <a:srgbClr val="0070C0"/>
                </a:solidFill>
              </a:rPr>
              <a:t>“</a:t>
            </a:r>
            <a:r>
              <a:rPr lang="es-CO" sz="5000" dirty="0" smtClean="0">
                <a:solidFill>
                  <a:srgbClr val="0070C0"/>
                </a:solidFill>
              </a:rPr>
              <a:t>donde </a:t>
            </a:r>
            <a:r>
              <a:rPr lang="es-CO" sz="5000" dirty="0">
                <a:solidFill>
                  <a:srgbClr val="0070C0"/>
                </a:solidFill>
              </a:rPr>
              <a:t>ocurre todo</a:t>
            </a:r>
            <a:r>
              <a:rPr lang="es-CO" sz="5000" dirty="0" smtClean="0">
                <a:solidFill>
                  <a:srgbClr val="0070C0"/>
                </a:solidFill>
              </a:rPr>
              <a:t>”</a:t>
            </a:r>
          </a:p>
          <a:p>
            <a:r>
              <a:rPr lang="es-CO" sz="4900" dirty="0" smtClean="0"/>
              <a:t>Es el centro neurálgico de gestión de red.</a:t>
            </a:r>
          </a:p>
          <a:p>
            <a:r>
              <a:rPr lang="es-CO" sz="4900" dirty="0"/>
              <a:t>Monitoriza y gestiona la </a:t>
            </a:r>
            <a:r>
              <a:rPr lang="es-CO" sz="4900" dirty="0" smtClean="0"/>
              <a:t>red:</a:t>
            </a:r>
            <a:endParaRPr lang="es-CO" sz="4900" dirty="0"/>
          </a:p>
          <a:p>
            <a:pPr marL="731837" indent="-457200">
              <a:buFont typeface="Wingdings" panose="05000000000000000000" pitchFamily="2" charset="2"/>
              <a:buChar char="§"/>
            </a:pPr>
            <a:r>
              <a:rPr lang="es-CO" sz="4500" dirty="0" smtClean="0"/>
              <a:t>Información </a:t>
            </a:r>
            <a:r>
              <a:rPr lang="es-CO" sz="4500" dirty="0"/>
              <a:t>sobre la disponibilidad actual</a:t>
            </a:r>
            <a:r>
              <a:rPr lang="es-CO" sz="4500" dirty="0" smtClean="0"/>
              <a:t>, histórica </a:t>
            </a:r>
            <a:r>
              <a:rPr lang="es-CO" sz="4500" dirty="0"/>
              <a:t>y planeada de los sistemas.</a:t>
            </a:r>
          </a:p>
          <a:p>
            <a:pPr marL="731837" indent="-457200">
              <a:buFont typeface="Wingdings" panose="05000000000000000000" pitchFamily="2" charset="2"/>
              <a:buChar char="§"/>
            </a:pPr>
            <a:r>
              <a:rPr lang="es-CO" sz="4500" dirty="0" smtClean="0"/>
              <a:t>Estado </a:t>
            </a:r>
            <a:r>
              <a:rPr lang="es-CO" sz="4500" dirty="0"/>
              <a:t>de la red y estadísticas de operación</a:t>
            </a:r>
          </a:p>
          <a:p>
            <a:pPr marL="731837" indent="-457200">
              <a:buFont typeface="Wingdings" panose="05000000000000000000" pitchFamily="2" charset="2"/>
              <a:buChar char="§"/>
            </a:pPr>
            <a:r>
              <a:rPr lang="es-CO" sz="4500" dirty="0" smtClean="0"/>
              <a:t>Monitorización </a:t>
            </a:r>
            <a:r>
              <a:rPr lang="es-CO" sz="4500" dirty="0"/>
              <a:t>y gestión de </a:t>
            </a:r>
            <a:r>
              <a:rPr lang="es-CO" sz="4500" dirty="0" smtClean="0"/>
              <a:t>fallas.</a:t>
            </a:r>
          </a:p>
          <a:p>
            <a:r>
              <a:rPr lang="es-CO" sz="4900" dirty="0" smtClean="0"/>
              <a:t>Puede estar </a:t>
            </a:r>
            <a:r>
              <a:rPr lang="es-CO" sz="4900" dirty="0" err="1" smtClean="0"/>
              <a:t>on</a:t>
            </a:r>
            <a:r>
              <a:rPr lang="es-CO" sz="4900" dirty="0" smtClean="0"/>
              <a:t> </a:t>
            </a:r>
            <a:r>
              <a:rPr lang="es-CO" sz="4900" dirty="0" err="1" smtClean="0"/>
              <a:t>site</a:t>
            </a:r>
            <a:r>
              <a:rPr lang="es-CO" sz="4900" dirty="0" smtClean="0"/>
              <a:t> o como un </a:t>
            </a:r>
            <a:r>
              <a:rPr lang="es-CO" sz="4900" dirty="0" err="1" smtClean="0"/>
              <a:t>outsourcing</a:t>
            </a:r>
            <a:r>
              <a:rPr lang="es-CO" sz="4900" dirty="0" smtClean="0"/>
              <a:t>.</a:t>
            </a:r>
          </a:p>
          <a:p>
            <a:r>
              <a:rPr lang="es-CO" sz="4900" dirty="0" smtClean="0"/>
              <a:t>Coordinación </a:t>
            </a:r>
            <a:r>
              <a:rPr lang="es-CO" sz="4900" dirty="0"/>
              <a:t>de </a:t>
            </a:r>
            <a:r>
              <a:rPr lang="es-CO" sz="4900" dirty="0" smtClean="0"/>
              <a:t>tareas de</a:t>
            </a:r>
            <a:endParaRPr lang="es-CO" sz="4900" dirty="0"/>
          </a:p>
          <a:p>
            <a:pPr marL="274638" indent="0">
              <a:buNone/>
            </a:pPr>
            <a:r>
              <a:rPr lang="es-CO" sz="4900" dirty="0"/>
              <a:t>- </a:t>
            </a:r>
            <a:r>
              <a:rPr lang="es-CO" sz="4500" dirty="0"/>
              <a:t>Estado de la red y los servicios</a:t>
            </a:r>
          </a:p>
          <a:p>
            <a:pPr marL="274638" indent="0">
              <a:buNone/>
            </a:pPr>
            <a:r>
              <a:rPr lang="es-CO" sz="4500" dirty="0"/>
              <a:t>- Atención de incidencias y quejas</a:t>
            </a:r>
          </a:p>
          <a:p>
            <a:pPr marL="274638" indent="0">
              <a:buNone/>
            </a:pPr>
            <a:r>
              <a:rPr lang="es-CO" sz="4500" dirty="0"/>
              <a:t>- Donde residen las herramientas (”servidor NOC”)</a:t>
            </a:r>
          </a:p>
          <a:p>
            <a:pPr marL="274638" indent="0">
              <a:buNone/>
            </a:pPr>
            <a:r>
              <a:rPr lang="es-CO" sz="4500" dirty="0"/>
              <a:t>- Documentación que incluye</a:t>
            </a:r>
            <a:r>
              <a:rPr lang="es-CO" sz="7000" dirty="0"/>
              <a:t>:</a:t>
            </a:r>
          </a:p>
          <a:p>
            <a:pPr marL="898525" indent="-457200">
              <a:buFont typeface="Wingdings" panose="05000000000000000000" pitchFamily="2" charset="2"/>
              <a:buChar char="§"/>
            </a:pPr>
            <a:r>
              <a:rPr lang="es-CO" sz="4500" dirty="0" smtClean="0"/>
              <a:t>Diagramas </a:t>
            </a:r>
            <a:r>
              <a:rPr lang="es-CO" sz="4500" dirty="0"/>
              <a:t>de red</a:t>
            </a:r>
          </a:p>
          <a:p>
            <a:pPr marL="898525" indent="-457200">
              <a:buFont typeface="Wingdings" panose="05000000000000000000" pitchFamily="2" charset="2"/>
              <a:buChar char="§"/>
            </a:pPr>
            <a:r>
              <a:rPr lang="es-CO" sz="4500" dirty="0" smtClean="0"/>
              <a:t>Asignación </a:t>
            </a:r>
            <a:r>
              <a:rPr lang="es-CO" sz="4500" dirty="0"/>
              <a:t>de puertos en conmutadores y enrutadores</a:t>
            </a:r>
          </a:p>
          <a:p>
            <a:pPr marL="898525" indent="-457200">
              <a:buFont typeface="Wingdings" panose="05000000000000000000" pitchFamily="2" charset="2"/>
              <a:buChar char="§"/>
            </a:pPr>
            <a:r>
              <a:rPr lang="es-CO" sz="4500" dirty="0" smtClean="0"/>
              <a:t>Descripción </a:t>
            </a:r>
            <a:r>
              <a:rPr lang="es-CO" sz="4500" dirty="0"/>
              <a:t>de la red</a:t>
            </a:r>
          </a:p>
          <a:p>
            <a:pPr marL="898525" indent="-457200">
              <a:buFont typeface="Wingdings" panose="05000000000000000000" pitchFamily="2" charset="2"/>
              <a:buChar char="§"/>
            </a:pPr>
            <a:endParaRPr lang="es-CO" sz="24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pPr marL="365125" indent="0">
              <a:buNone/>
            </a:pPr>
            <a:endParaRPr lang="es-CO" sz="1600" dirty="0"/>
          </a:p>
          <a:p>
            <a:endParaRPr lang="es-CO" sz="1800" dirty="0" smtClean="0"/>
          </a:p>
          <a:p>
            <a:endParaRPr lang="es-CO" sz="1800" dirty="0"/>
          </a:p>
          <a:p>
            <a:pPr marL="531813" indent="-273050"/>
            <a:endParaRPr lang="es-CO" sz="1800" dirty="0" smtClean="0"/>
          </a:p>
          <a:p>
            <a:pPr marL="531813" indent="-273050"/>
            <a:endParaRPr lang="es-CO" sz="1800" dirty="0"/>
          </a:p>
          <a:p>
            <a:endParaRPr lang="es-CO" sz="2000" dirty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Centro de operaciones de red- NOC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4C8-CE8C-4BCE-9FD0-10E909B279CA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57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4752528"/>
          </a:xfrm>
        </p:spPr>
        <p:txBody>
          <a:bodyPr>
            <a:normAutofit/>
          </a:bodyPr>
          <a:lstStyle/>
          <a:p>
            <a:pPr marL="898525" indent="-457200">
              <a:buFont typeface="Wingdings" panose="05000000000000000000" pitchFamily="2" charset="2"/>
              <a:buChar char="§"/>
            </a:pPr>
            <a:endParaRPr lang="es-CO" sz="24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pPr marL="365125" indent="0">
              <a:buNone/>
            </a:pPr>
            <a:endParaRPr lang="es-CO" sz="1600" dirty="0"/>
          </a:p>
          <a:p>
            <a:endParaRPr lang="es-CO" sz="1800" dirty="0" smtClean="0"/>
          </a:p>
          <a:p>
            <a:endParaRPr lang="es-CO" sz="1800" dirty="0"/>
          </a:p>
          <a:p>
            <a:pPr marL="531813" indent="-273050"/>
            <a:endParaRPr lang="es-CO" sz="1800" dirty="0" smtClean="0"/>
          </a:p>
          <a:p>
            <a:pPr marL="531813" indent="-273050"/>
            <a:endParaRPr lang="es-CO" sz="1800" dirty="0"/>
          </a:p>
          <a:p>
            <a:endParaRPr lang="es-CO" sz="2000" dirty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82487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7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Centro de operaciones de red- NOC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DA8-A282-4579-9637-155C9DABE09E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58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4752528"/>
          </a:xfrm>
        </p:spPr>
        <p:txBody>
          <a:bodyPr>
            <a:normAutofit/>
          </a:bodyPr>
          <a:lstStyle/>
          <a:p>
            <a:pPr marL="898525" indent="-457200">
              <a:buFont typeface="Wingdings" panose="05000000000000000000" pitchFamily="2" charset="2"/>
              <a:buChar char="§"/>
            </a:pPr>
            <a:endParaRPr lang="es-CO" sz="24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pPr marL="365125" indent="0">
              <a:buNone/>
            </a:pPr>
            <a:endParaRPr lang="es-CO" sz="1600" dirty="0"/>
          </a:p>
          <a:p>
            <a:endParaRPr lang="es-CO" sz="1800" dirty="0" smtClean="0"/>
          </a:p>
          <a:p>
            <a:endParaRPr lang="es-CO" sz="1800" dirty="0"/>
          </a:p>
          <a:p>
            <a:pPr marL="531813" indent="-273050"/>
            <a:endParaRPr lang="es-CO" sz="1800" dirty="0" smtClean="0"/>
          </a:p>
          <a:p>
            <a:pPr marL="531813" indent="-273050"/>
            <a:endParaRPr lang="es-CO" sz="1800" dirty="0"/>
          </a:p>
          <a:p>
            <a:endParaRPr lang="es-CO" sz="2000" dirty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pic>
        <p:nvPicPr>
          <p:cNvPr id="28674" name="Picture 2" descr="https://upload.wikimedia.org/wikipedia/commons/thumb/e/e4/NOC-IUPUI.jpg/220px-NOC-IUP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9328"/>
            <a:ext cx="3887397" cy="29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1560" y="1556792"/>
            <a:ext cx="42119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rgbClr val="0070C0"/>
                </a:solidFill>
              </a:rPr>
              <a:t>Descripción general de un NOC típico.</a:t>
            </a:r>
          </a:p>
          <a:p>
            <a:endParaRPr lang="es-CO" dirty="0"/>
          </a:p>
          <a:p>
            <a:r>
              <a:rPr lang="es-CO" dirty="0" smtClean="0"/>
              <a:t> </a:t>
            </a:r>
            <a:r>
              <a:rPr lang="es-CO" sz="2000" dirty="0" smtClean="0"/>
              <a:t>Monitores de estado (frente), descripción general de la red troncal (atrás). </a:t>
            </a:r>
          </a:p>
          <a:p>
            <a:r>
              <a:rPr lang="es-CO" sz="2000" dirty="0" smtClean="0"/>
              <a:t>Tener en cuenta la caja fuerte debajo del escritorio, generalmente para copias de seguridad, contraseñas o dispositivos criptográficos de hardware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3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Centro de operaciones de red- NOC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4673-AEEF-410C-BA86-3C06E1F5ED3A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59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4752528"/>
          </a:xfrm>
        </p:spPr>
        <p:txBody>
          <a:bodyPr>
            <a:normAutofit/>
          </a:bodyPr>
          <a:lstStyle/>
          <a:p>
            <a:pPr marL="898525" indent="-457200">
              <a:buFont typeface="Wingdings" panose="05000000000000000000" pitchFamily="2" charset="2"/>
              <a:buChar char="§"/>
            </a:pPr>
            <a:endParaRPr lang="es-CO" sz="24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pPr marL="365125" indent="0">
              <a:buNone/>
            </a:pPr>
            <a:endParaRPr lang="es-CO" sz="1600" dirty="0"/>
          </a:p>
          <a:p>
            <a:endParaRPr lang="es-CO" sz="1800" dirty="0" smtClean="0"/>
          </a:p>
          <a:p>
            <a:endParaRPr lang="es-CO" sz="1800" dirty="0"/>
          </a:p>
          <a:p>
            <a:pPr marL="531813" indent="-273050"/>
            <a:endParaRPr lang="es-CO" sz="1800" dirty="0" smtClean="0"/>
          </a:p>
          <a:p>
            <a:pPr marL="531813" indent="-273050"/>
            <a:endParaRPr lang="es-CO" sz="1800" dirty="0"/>
          </a:p>
          <a:p>
            <a:endParaRPr lang="es-CO" sz="2000" dirty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340768"/>
            <a:ext cx="76328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>Funciones:</a:t>
            </a:r>
            <a:endParaRPr lang="es-CO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Es responsable de diseñar, instalar, dar mantenimiento correctivo y preventivo a la operación (Gestión, Soporte y Monitoreo) de redes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Monitorizar las redes en función de alarmas o condiciones que requieran atención especial para evitar impacto en el rendimiento de las redes y el servicio a los clientes finales.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Por ejemplo, en un entorno de telecomunicaciones, el CCR es responsable de monitorizar los fallos eléctricos, alarmas en las redes de transporte y otros aspectos de rendimiento que afectarían la red:</a:t>
            </a:r>
          </a:p>
          <a:p>
            <a:pPr marL="560387" indent="-285750">
              <a:buFont typeface="Wingdings" panose="05000000000000000000" pitchFamily="2" charset="2"/>
              <a:buChar char="§"/>
            </a:pPr>
            <a:r>
              <a:rPr lang="es-CO" sz="1600" dirty="0" smtClean="0"/>
              <a:t>El CCR analiza el problema, ejecuta </a:t>
            </a:r>
            <a:r>
              <a:rPr lang="es-CO" sz="1600" dirty="0" err="1" smtClean="0"/>
              <a:t>troubleshooting</a:t>
            </a:r>
            <a:r>
              <a:rPr lang="es-CO" sz="1600" dirty="0" smtClean="0"/>
              <a:t>, despachará personal de campo así como efectuará seguimiento hasta su resolución. </a:t>
            </a:r>
          </a:p>
          <a:p>
            <a:pPr marL="560387" indent="-285750">
              <a:buFont typeface="Wingdings" panose="05000000000000000000" pitchFamily="2" charset="2"/>
              <a:buChar char="§"/>
            </a:pPr>
            <a:r>
              <a:rPr lang="es-CO" sz="1600" dirty="0" smtClean="0"/>
              <a:t>De ser necesario, el CCR también escalará a personal apropiado de forma que sea resuelto en el tiempo adecuado. </a:t>
            </a:r>
          </a:p>
          <a:p>
            <a:pPr marL="560387" indent="-285750">
              <a:buFont typeface="Wingdings" panose="05000000000000000000" pitchFamily="2" charset="2"/>
              <a:buChar char="§"/>
            </a:pPr>
            <a:r>
              <a:rPr lang="es-CO" sz="1600" dirty="0" smtClean="0"/>
              <a:t>En algunos casos es casi imposible anticipar condiciones severas como fallos eléctricos o cortes de tendido de fibra óptica, pero el CCR cuenta con procedimientos para involucrar inmediatamente personal especializado para solucionar el problema.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1966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3A4D-2F5C-48FE-AF83-AE16E6FF7DE2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6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Enfoque de ciclo de vida PPDIOO: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93" y="1772816"/>
            <a:ext cx="3670731" cy="44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Centro de operaciones de red- NOC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5C45-086C-4D74-BAFA-3B3039FB0196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60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4752528"/>
          </a:xfrm>
        </p:spPr>
        <p:txBody>
          <a:bodyPr>
            <a:normAutofit/>
          </a:bodyPr>
          <a:lstStyle/>
          <a:p>
            <a:pPr marL="898525" indent="-457200">
              <a:buFont typeface="Wingdings" panose="05000000000000000000" pitchFamily="2" charset="2"/>
              <a:buChar char="§"/>
            </a:pPr>
            <a:endParaRPr lang="es-CO" sz="2400" dirty="0" smtClean="0">
              <a:solidFill>
                <a:srgbClr val="0070C0"/>
              </a:solidFill>
            </a:endParaRPr>
          </a:p>
          <a:p>
            <a:endParaRPr lang="es-CO" sz="2800" dirty="0" smtClean="0">
              <a:solidFill>
                <a:srgbClr val="0070C0"/>
              </a:solidFill>
            </a:endParaRPr>
          </a:p>
          <a:p>
            <a:pPr marL="365125" indent="0">
              <a:buNone/>
            </a:pPr>
            <a:endParaRPr lang="es-CO" sz="1600" dirty="0"/>
          </a:p>
          <a:p>
            <a:endParaRPr lang="es-CO" sz="1800" dirty="0" smtClean="0"/>
          </a:p>
          <a:p>
            <a:endParaRPr lang="es-CO" sz="1800" dirty="0"/>
          </a:p>
          <a:p>
            <a:pPr marL="531813" indent="-273050"/>
            <a:endParaRPr lang="es-CO" sz="1800" dirty="0" smtClean="0"/>
          </a:p>
          <a:p>
            <a:pPr marL="531813" indent="-273050"/>
            <a:endParaRPr lang="es-CO" sz="1800" dirty="0"/>
          </a:p>
          <a:p>
            <a:endParaRPr lang="es-CO" sz="2000" dirty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340768"/>
            <a:ext cx="76328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>Funciones (2)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El CCR hace escalamiento en forma jerárquica</a:t>
            </a:r>
            <a:r>
              <a:rPr lang="es-CO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Si </a:t>
            </a:r>
            <a:r>
              <a:rPr lang="es-CO" dirty="0"/>
              <a:t>un evento no es resuelto en un específico lapso de tiempo, el siguiente nivel es informado para contribuir a acelerar el proceso de resolución. </a:t>
            </a:r>
            <a:endParaRPr lang="es-CO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Los </a:t>
            </a:r>
            <a:r>
              <a:rPr lang="es-CO" dirty="0"/>
              <a:t>Centros de Control de Red tiene múltiples "niveles" que definen lo experimentado que es un especialista de CCR. </a:t>
            </a:r>
            <a:endParaRPr lang="es-CO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Personal:  </a:t>
            </a:r>
            <a:r>
              <a:rPr lang="es-CO" dirty="0"/>
              <a:t>un recién contratado especialista de CCR puede ser considerado "Nivel 1", mientras que un especialista que ha estado allí por muchos años puede ser considerado "Nivel 3" o "Nivel 4". </a:t>
            </a:r>
            <a:endParaRPr lang="es-CO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De </a:t>
            </a:r>
            <a:r>
              <a:rPr lang="es-CO" dirty="0"/>
              <a:t>esta forma, algunos problemas son escalados dentro del CCR antes que un especialista de campo o ingeniero de otras redes sea contactado</a:t>
            </a:r>
            <a:r>
              <a:rPr lang="es-CO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>
                <a:hlinkClick r:id="rId3"/>
              </a:rPr>
              <a:t>https://prezi.com/rex97jsjff7u/centro-de-operaciones-de-red-noc/</a:t>
            </a:r>
            <a:r>
              <a:rPr lang="es-CO" dirty="0" smtClean="0"/>
              <a:t>  Video.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7365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Centro de operaciones de seguridad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FD0D-F5AC-4B60-9D0A-019E8D24F45A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61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4752528"/>
          </a:xfrm>
        </p:spPr>
        <p:txBody>
          <a:bodyPr>
            <a:normAutofit fontScale="92500" lnSpcReduction="10000"/>
          </a:bodyPr>
          <a:lstStyle/>
          <a:p>
            <a:pPr marL="898525" indent="-457200">
              <a:buFont typeface="Wingdings" panose="05000000000000000000" pitchFamily="2" charset="2"/>
              <a:buChar char="§"/>
            </a:pPr>
            <a:endParaRPr lang="es-CO" sz="2400" dirty="0" smtClean="0">
              <a:solidFill>
                <a:srgbClr val="0070C0"/>
              </a:solidFill>
            </a:endParaRPr>
          </a:p>
          <a:p>
            <a:r>
              <a:rPr lang="es-CO" sz="2800" dirty="0" smtClean="0">
                <a:solidFill>
                  <a:srgbClr val="0070C0"/>
                </a:solidFill>
              </a:rPr>
              <a:t>SOC</a:t>
            </a:r>
          </a:p>
          <a:p>
            <a:pPr marL="531813" indent="-273050"/>
            <a:r>
              <a:rPr lang="es-CO" sz="2400" dirty="0"/>
              <a:t>E</a:t>
            </a:r>
            <a:r>
              <a:rPr lang="es-CO" sz="2400" dirty="0" smtClean="0"/>
              <a:t>nfocados </a:t>
            </a:r>
            <a:r>
              <a:rPr lang="es-CO" sz="2400" dirty="0"/>
              <a:t>principalmente en atender cuestiones de seguridad informática para proteger los servidores, redes, dispositivos y bases de datos de una organización.  </a:t>
            </a:r>
            <a:endParaRPr lang="es-CO" sz="2400" dirty="0" smtClean="0"/>
          </a:p>
          <a:p>
            <a:pPr marL="531813" indent="-273050"/>
            <a:r>
              <a:rPr lang="es-CO" sz="2400" dirty="0" smtClean="0"/>
              <a:t>Los </a:t>
            </a:r>
            <a:r>
              <a:rPr lang="es-CO" sz="2400" dirty="0"/>
              <a:t>responsables de un SOC están alertas de cualquier incidente o intento de ataque por parte de criminales cibernéticos o malware informático que busque ingresar e infectar a los dispositivos de una empresa. </a:t>
            </a:r>
            <a:endParaRPr lang="es-CO" sz="2400" dirty="0" smtClean="0"/>
          </a:p>
          <a:p>
            <a:pPr marL="531813" indent="-273050"/>
            <a:r>
              <a:rPr lang="es-CO" sz="2400" dirty="0"/>
              <a:t>U</a:t>
            </a:r>
            <a:r>
              <a:rPr lang="es-CO" sz="2400" dirty="0" smtClean="0"/>
              <a:t>n </a:t>
            </a:r>
            <a:r>
              <a:rPr lang="es-CO" sz="2400" dirty="0"/>
              <a:t>SOC está encargado de implementar estrategias de seguridad para proteger la información de las bases de datos y servidores donde se guarda toda la información y datos de la compañía.</a:t>
            </a:r>
            <a:endParaRPr lang="es-CO" sz="2400" dirty="0" smtClean="0">
              <a:solidFill>
                <a:srgbClr val="0070C0"/>
              </a:solidFill>
            </a:endParaRPr>
          </a:p>
          <a:p>
            <a:pPr marL="365125" indent="0">
              <a:buNone/>
            </a:pPr>
            <a:endParaRPr lang="es-CO" sz="1600" dirty="0"/>
          </a:p>
          <a:p>
            <a:endParaRPr lang="es-CO" sz="1800" dirty="0" smtClean="0"/>
          </a:p>
          <a:p>
            <a:endParaRPr lang="es-CO" sz="1800" dirty="0"/>
          </a:p>
          <a:p>
            <a:pPr marL="531813" indent="-273050"/>
            <a:endParaRPr lang="es-CO" sz="1800" dirty="0" smtClean="0"/>
          </a:p>
          <a:p>
            <a:pPr marL="531813" indent="-273050"/>
            <a:endParaRPr lang="es-CO" sz="1800" dirty="0"/>
          </a:p>
          <a:p>
            <a:endParaRPr lang="es-CO" sz="2000" dirty="0"/>
          </a:p>
          <a:p>
            <a:endParaRPr lang="es-CO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2AFA-D28E-493C-90D6-907D30E5A0FF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7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0070C0"/>
                </a:solidFill>
              </a:rPr>
              <a:t>Enfoque de ciclo de vida PPDIOO</a:t>
            </a:r>
            <a:r>
              <a:rPr lang="es-CO" sz="4300" dirty="0" smtClean="0">
                <a:solidFill>
                  <a:srgbClr val="0070C0"/>
                </a:solidFill>
              </a:rPr>
              <a:t>:</a:t>
            </a:r>
          </a:p>
          <a:p>
            <a:endParaRPr lang="es-CO" dirty="0" smtClean="0"/>
          </a:p>
          <a:p>
            <a:pPr marL="625475" indent="-260350"/>
            <a:r>
              <a:rPr lang="es-CO" sz="2200" dirty="0"/>
              <a:t>El modelo </a:t>
            </a:r>
            <a:r>
              <a:rPr lang="es-CO" sz="2200" dirty="0" smtClean="0"/>
              <a:t>puede </a:t>
            </a:r>
            <a:r>
              <a:rPr lang="es-CO" sz="2200" dirty="0"/>
              <a:t>considerarse como una mezcla de diversos modelos, incorporando lo más positivo de ellos.</a:t>
            </a:r>
          </a:p>
          <a:p>
            <a:pPr marL="625475" indent="-260350"/>
            <a:r>
              <a:rPr lang="es-CO" sz="2200" dirty="0" smtClean="0"/>
              <a:t>Es </a:t>
            </a:r>
            <a:r>
              <a:rPr lang="es-CO" sz="2200" dirty="0"/>
              <a:t>secuencial porque separa claramente diferentes etapas durante el ciclo de vida. </a:t>
            </a:r>
            <a:endParaRPr lang="es-CO" sz="2200" dirty="0" smtClean="0"/>
          </a:p>
          <a:p>
            <a:pPr marL="625475" indent="-260350"/>
            <a:r>
              <a:rPr lang="es-CO" sz="2200" dirty="0" smtClean="0"/>
              <a:t>Es </a:t>
            </a:r>
            <a:r>
              <a:rPr lang="es-CO" sz="2200" dirty="0"/>
              <a:t>iterativo porque se realimenta continuamente</a:t>
            </a:r>
            <a:r>
              <a:rPr lang="es-CO" sz="2200" dirty="0" smtClean="0"/>
              <a:t>.</a:t>
            </a:r>
          </a:p>
          <a:p>
            <a:pPr marL="625475" indent="-260350"/>
            <a:r>
              <a:rPr lang="es-CO" sz="2200" dirty="0" smtClean="0"/>
              <a:t>Incorpora</a:t>
            </a:r>
            <a:r>
              <a:rPr lang="es-CO" sz="2200" dirty="0"/>
              <a:t>, por un lado, la comodidad de la estructuración en bloques de las tareas a realizar.</a:t>
            </a:r>
          </a:p>
          <a:p>
            <a:pPr marL="625475" indent="-260350"/>
            <a:r>
              <a:rPr lang="es-CO" sz="2200" dirty="0"/>
              <a:t>Por otro lado, la representación cíclica indica la necesidad de realizar dichas tareas de un modo continuo</a:t>
            </a:r>
            <a:r>
              <a:rPr lang="es-CO" sz="2200" dirty="0" smtClean="0"/>
              <a:t>.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7215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934E-B80F-4522-9E6A-2C860D71187F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8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sz="3600" dirty="0" smtClean="0">
                <a:solidFill>
                  <a:srgbClr val="0070C0"/>
                </a:solidFill>
              </a:rPr>
              <a:t>Enfoque de ciclo de vida PPDIOO</a:t>
            </a:r>
            <a:r>
              <a:rPr lang="es-CO" sz="40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s-CO" sz="2800" b="1" dirty="0"/>
              <a:t>Planificar</a:t>
            </a:r>
          </a:p>
          <a:p>
            <a:pPr marL="441325" indent="-166688"/>
            <a:r>
              <a:rPr lang="es-CO" sz="1800" dirty="0"/>
              <a:t>Conexiones simultáneas de usuarios y/o máquinas. </a:t>
            </a:r>
            <a:endParaRPr lang="es-CO" sz="1800" dirty="0" smtClean="0"/>
          </a:p>
          <a:p>
            <a:pPr marL="441325" indent="-166688"/>
            <a:r>
              <a:rPr lang="es-CO" sz="1800" dirty="0" smtClean="0"/>
              <a:t>Aplicaciones </a:t>
            </a:r>
            <a:r>
              <a:rPr lang="es-CO" sz="1800" dirty="0"/>
              <a:t>que se van a utilizar en red. </a:t>
            </a:r>
            <a:endParaRPr lang="es-CO" sz="1800" dirty="0" smtClean="0"/>
          </a:p>
          <a:p>
            <a:pPr marL="441325" indent="-166688"/>
            <a:r>
              <a:rPr lang="es-CO" sz="1800" dirty="0" smtClean="0"/>
              <a:t>Escalabilidad</a:t>
            </a:r>
            <a:r>
              <a:rPr lang="es-CO" sz="1800" dirty="0"/>
              <a:t>. </a:t>
            </a:r>
            <a:endParaRPr lang="es-CO" sz="1800" dirty="0" smtClean="0"/>
          </a:p>
          <a:p>
            <a:pPr marL="441325" indent="-166688"/>
            <a:r>
              <a:rPr lang="es-CO" sz="1800" dirty="0" smtClean="0"/>
              <a:t>Adaptabilidad</a:t>
            </a:r>
            <a:r>
              <a:rPr lang="es-CO" sz="1800" dirty="0"/>
              <a:t>. </a:t>
            </a:r>
            <a:endParaRPr lang="es-CO" sz="1800" dirty="0" smtClean="0"/>
          </a:p>
          <a:p>
            <a:pPr marL="441325" indent="-166688"/>
            <a:r>
              <a:rPr lang="es-CO" sz="1800" dirty="0" smtClean="0"/>
              <a:t>Medios físicos. </a:t>
            </a:r>
          </a:p>
          <a:p>
            <a:pPr marL="441325" indent="-166688"/>
            <a:r>
              <a:rPr lang="es-CO" sz="1800" dirty="0" smtClean="0"/>
              <a:t>Servicios </a:t>
            </a:r>
            <a:r>
              <a:rPr lang="es-CO" sz="1800" dirty="0"/>
              <a:t>de red y tipo de tráfico que se utilizarán </a:t>
            </a:r>
            <a:endParaRPr lang="es-CO" sz="1800" dirty="0" smtClean="0"/>
          </a:p>
          <a:p>
            <a:pPr marL="441325" indent="-166688"/>
            <a:r>
              <a:rPr lang="es-CO" sz="1800" dirty="0" smtClean="0"/>
              <a:t>Disponibilidad </a:t>
            </a:r>
            <a:r>
              <a:rPr lang="es-CO" sz="1800" dirty="0"/>
              <a:t>y redundancia. </a:t>
            </a:r>
            <a:endParaRPr lang="es-CO" sz="1800" dirty="0" smtClean="0"/>
          </a:p>
          <a:p>
            <a:pPr marL="441325" indent="-166688"/>
            <a:r>
              <a:rPr lang="es-CO" sz="1800" dirty="0" smtClean="0"/>
              <a:t>Costo </a:t>
            </a:r>
            <a:r>
              <a:rPr lang="es-CO" sz="1800" dirty="0"/>
              <a:t>de los recursos y duración de los mismos.</a:t>
            </a:r>
          </a:p>
          <a:p>
            <a:pPr marL="441325" indent="-166688"/>
            <a:r>
              <a:rPr lang="es-CO" sz="1800" dirty="0"/>
              <a:t>Legislación vigente y política de la empresa.</a:t>
            </a:r>
          </a:p>
          <a:p>
            <a:pPr marL="441325" indent="-166688"/>
            <a:r>
              <a:rPr lang="es-CO" sz="1800" dirty="0"/>
              <a:t>Requisitos de seguridad, direccionamiento, conexiones con el exterior, etc.</a:t>
            </a:r>
          </a:p>
        </p:txBody>
      </p:sp>
    </p:spTree>
    <p:extLst>
      <p:ext uri="{BB962C8B-B14F-4D97-AF65-F5344CB8AC3E}">
        <p14:creationId xmlns:p14="http://schemas.microsoft.com/office/powerpoint/2010/main" val="12226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/>
            </a:r>
            <a:br>
              <a:rPr lang="es-CO" dirty="0" smtClean="0">
                <a:solidFill>
                  <a:srgbClr val="FFC000"/>
                </a:solidFill>
              </a:rPr>
            </a:br>
            <a:r>
              <a:rPr lang="es-CO" dirty="0">
                <a:solidFill>
                  <a:srgbClr val="FFC000"/>
                </a:solidFill>
              </a:rPr>
              <a:t/>
            </a:r>
            <a:br>
              <a:rPr lang="es-CO" dirty="0">
                <a:solidFill>
                  <a:srgbClr val="FFC000"/>
                </a:solidFill>
              </a:rPr>
            </a:br>
            <a:r>
              <a:rPr lang="es-CO" dirty="0" smtClean="0">
                <a:solidFill>
                  <a:srgbClr val="FFC000"/>
                </a:solidFill>
              </a:rPr>
              <a:t>Gestión de redes</a:t>
            </a:r>
            <a:endParaRPr lang="es-CO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95CD-F6AA-4994-945D-FD73B8A98E79}" type="datetime1">
              <a:rPr lang="es-CO" smtClean="0"/>
              <a:t>21/09/2020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Gestión de redes telemáticas-Introducción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A2C7-79BE-4D8E-8C44-87CACCCA976D}" type="slidenum">
              <a:rPr lang="es-CO" smtClean="0"/>
              <a:t>9</a:t>
            </a:fld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0070C0"/>
                </a:solidFill>
              </a:rPr>
              <a:t>Enfoque de ciclo de vida PPDIOO:</a:t>
            </a:r>
          </a:p>
          <a:p>
            <a:r>
              <a:rPr lang="es-CO" sz="2800" b="1" dirty="0" smtClean="0"/>
              <a:t>Diseñar</a:t>
            </a:r>
          </a:p>
          <a:p>
            <a:pPr marL="623888" indent="-273050"/>
            <a:r>
              <a:rPr lang="es-CO" sz="2000" dirty="0" smtClean="0"/>
              <a:t>Planeamiento </a:t>
            </a:r>
            <a:r>
              <a:rPr lang="es-CO" sz="2000" dirty="0"/>
              <a:t>lógico y físico de la red. </a:t>
            </a:r>
            <a:endParaRPr lang="es-CO" sz="2000" dirty="0" smtClean="0"/>
          </a:p>
          <a:p>
            <a:pPr marL="623888" indent="-273050"/>
            <a:r>
              <a:rPr lang="es-CO" sz="2000" dirty="0" smtClean="0"/>
              <a:t>Hay </a:t>
            </a:r>
            <a:r>
              <a:rPr lang="es-CO" sz="2000" dirty="0"/>
              <a:t>que tomar la decisión de cuál va a ser la mejor distribución física de elementos, y a la vez, la mejor distribución lógica.</a:t>
            </a:r>
          </a:p>
          <a:p>
            <a:pPr marL="623888" indent="-273050"/>
            <a:r>
              <a:rPr lang="es-CO" sz="2000" dirty="0" smtClean="0"/>
              <a:t>Elaboración </a:t>
            </a:r>
            <a:r>
              <a:rPr lang="es-CO" sz="2000" dirty="0"/>
              <a:t>de un plano con la distribución lógica de la red</a:t>
            </a:r>
            <a:r>
              <a:rPr lang="es-CO" sz="2000" dirty="0" smtClean="0"/>
              <a:t>.</a:t>
            </a:r>
          </a:p>
          <a:p>
            <a:pPr marL="623888" indent="-273050"/>
            <a:r>
              <a:rPr lang="es-CO" sz="2000" dirty="0" smtClean="0"/>
              <a:t>Estrategia de gestión….</a:t>
            </a:r>
            <a:endParaRPr lang="es-CO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816424" cy="21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552</TotalTime>
  <Words>2672</Words>
  <Application>Microsoft Office PowerPoint</Application>
  <PresentationFormat>Presentación en pantalla (4:3)</PresentationFormat>
  <Paragraphs>682</Paragraphs>
  <Slides>61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2" baseType="lpstr">
      <vt:lpstr>Origen</vt:lpstr>
      <vt:lpstr>Gestión de redes telemáticas</vt:lpstr>
      <vt:lpstr>  Objetivos de formación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Gestión de redes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Visión general y procesos</vt:lpstr>
      <vt:lpstr>  Centro de operaciones de red- NOC</vt:lpstr>
      <vt:lpstr>  Centro de operaciones de red- NOC</vt:lpstr>
      <vt:lpstr>  Centro de operaciones de red- NOC</vt:lpstr>
      <vt:lpstr>  Centro de operaciones de red- NOC</vt:lpstr>
      <vt:lpstr>  Centro de operaciones de red- NOC</vt:lpstr>
      <vt:lpstr>  Centro de operaciones de seguridad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redes telemáticas</dc:title>
  <dc:creator>Jairo Hernández G.</dc:creator>
  <cp:lastModifiedBy>Jairo Hernández G.</cp:lastModifiedBy>
  <cp:revision>64</cp:revision>
  <dcterms:created xsi:type="dcterms:W3CDTF">2020-09-21T15:32:08Z</dcterms:created>
  <dcterms:modified xsi:type="dcterms:W3CDTF">2020-09-22T00:44:46Z</dcterms:modified>
</cp:coreProperties>
</file>