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86" r:id="rId7"/>
    <p:sldId id="260" r:id="rId8"/>
    <p:sldId id="287" r:id="rId9"/>
    <p:sldId id="288" r:id="rId10"/>
    <p:sldId id="289" r:id="rId11"/>
    <p:sldId id="290" r:id="rId12"/>
    <p:sldId id="292" r:id="rId13"/>
    <p:sldId id="291" r:id="rId14"/>
    <p:sldId id="293" r:id="rId15"/>
    <p:sldId id="277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1D6"/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899" autoAdjust="0"/>
  </p:normalViewPr>
  <p:slideViewPr>
    <p:cSldViewPr snapToGrid="0" showGuides="1">
      <p:cViewPr varScale="1">
        <p:scale>
          <a:sx n="67" d="100"/>
          <a:sy n="67" d="100"/>
        </p:scale>
        <p:origin x="5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CE5952-FFD6-40D9-BC37-222B06506044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41CEFD-68E6-454C-B476-F5DC16164C10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675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947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393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962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653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03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39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13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94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06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721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66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e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7DC13-115D-44C4-960D-13F92FB6215E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12.345 €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6.789 €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y cí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6862E1-1F56-45DE-A657-F7C4C83BE6F2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25 €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50 €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100 €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B8475-B8EA-46BE-93A6-9A7B25E51552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1A922-32FE-4214-AFBD-07BC20024D2A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2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17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1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18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3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0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4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1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5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2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6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conveniente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conveniente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B589C-9F38-470F-B786-2DBDB6AF715F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gráfic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5E471-4F24-45BC-8375-F0AC28F02551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63106-AE94-465B-B44D-B209B5896300}" type="datetime1">
              <a:rPr lang="es-ES" noProof="0" smtClean="0"/>
              <a:t>06/09/2022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A494F-3F08-41B6-832D-2F34D801ABCA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210B5-D61B-4641-B620-135787EBDF21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D7830-8C27-445A-BE75-08CE471D8099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992B8-AA73-4BD6-A422-7D484FCCFCD1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tex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74ACC-FE1D-4428-AD27-13C9D747D6F3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ES" noProof="0" dirty="0"/>
              <a:t>Gracias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605167-B373-45A8-AF59-3399D3174C63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Jorge Montoya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jorge@fineartschool.net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la sección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BCC77C-AD1C-4779-8492-EA0A3C813593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92A6A5-5352-425A-8547-3F96157CF993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3C9B8-5C93-4008-9477-5B9493E7B1FC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móvil y 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9F1CF9-9FEB-4896-87D5-C0A921D061DF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E1C984-5E9A-4608-8F23-E22063E9E0EA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75E07-ADDB-42AB-998F-8A3A842EFB75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BCBA3-FEFD-49EC-A8F8-506241F81ABA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DA0F9B-C1E8-484F-AFAB-AD7F9DA12BAB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1B2CE8-B602-4FC0-91D8-CDE770596068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922530-5E46-4C1A-87B0-E7A879132091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683DB-11EF-400E-AF9D-EDF45C89F2BB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A160B-4856-400F-AC2F-F45E5AD62B49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73763-F894-4E4E-B0F5-08C48B827852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el estilo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el estilo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32" name="Marcador de posición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el estilo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el estilo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42668-906A-4B7F-9457-07CCB4608BC4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C636A7-7D71-4245-9288-616D8B521246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80E0C4-8A20-4B3E-B8A4-33BE2918417A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91D38-C317-4EB4-8A6C-6D95487E1B21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C5C24-4709-48E9-AAD6-BD45097545C1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A500EF-BD93-4C54-8EDA-5420FFC7C87F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9D587605-F959-4621-AD19-3767F4D224ED}" type="datetime1">
              <a:rPr lang="es-ES" noProof="0" smtClean="0"/>
              <a:t>06/09/2022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2393874"/>
            <a:ext cx="9820656" cy="2078313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/>
              <a:t>Operaciones básicas en binario, octal y hexadecimal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Universidad Distrital Francisco José de Caldas</a:t>
            </a: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/>
              <a:t>División en base 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06/09/2022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90" y="1651442"/>
            <a:ext cx="4362450" cy="28214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14403"/>
            <a:ext cx="3362325" cy="2695575"/>
          </a:xfrm>
          <a:prstGeom prst="rect">
            <a:avLst/>
          </a:prstGeom>
        </p:spPr>
      </p:pic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59B269EA-29F7-4180-983F-353E08D9B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0120" y="4596010"/>
            <a:ext cx="9417420" cy="1142011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dirty="0"/>
              <a:t>TAREA: Averiguar como es la división en base 8 y 16.</a:t>
            </a:r>
          </a:p>
        </p:txBody>
      </p:sp>
    </p:spTree>
    <p:extLst>
      <p:ext uri="{BB962C8B-B14F-4D97-AF65-F5344CB8AC3E}">
        <p14:creationId xmlns:p14="http://schemas.microsoft.com/office/powerpoint/2010/main" val="47855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788" y="169839"/>
            <a:ext cx="4585780" cy="1091078"/>
          </a:xfrm>
        </p:spPr>
        <p:txBody>
          <a:bodyPr rtlCol="0"/>
          <a:lstStyle/>
          <a:p>
            <a:pPr rtl="0"/>
            <a:r>
              <a:rPr lang="es-ES" dirty="0"/>
              <a:t>Ejercicios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607517"/>
            <a:ext cx="5530444" cy="4656197"/>
          </a:xfrm>
        </p:spPr>
        <p:txBody>
          <a:bodyPr rtlCol="0">
            <a:normAutofit fontScale="92500" lnSpcReduction="10000"/>
          </a:bodyPr>
          <a:lstStyle/>
          <a:p>
            <a:pPr lvl="4"/>
            <a:r>
              <a:rPr lang="es-ES" dirty="0"/>
              <a:t>Base 2</a:t>
            </a:r>
          </a:p>
          <a:p>
            <a:pPr rtl="0"/>
            <a:r>
              <a:rPr lang="es-ES" dirty="0"/>
              <a:t>  110010			1100001</a:t>
            </a:r>
          </a:p>
          <a:p>
            <a:pPr marL="0" indent="0" rtl="0">
              <a:buNone/>
            </a:pPr>
            <a:r>
              <a:rPr lang="es-ES" dirty="0"/>
              <a:t>         *1011		                   *10111</a:t>
            </a:r>
          </a:p>
          <a:p>
            <a:pPr rtl="0"/>
            <a:r>
              <a:rPr lang="es-ES" dirty="0"/>
              <a:t>________			________</a:t>
            </a:r>
          </a:p>
          <a:p>
            <a:pPr rtl="0"/>
            <a:r>
              <a:rPr lang="es-ES" dirty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8</a:t>
            </a:r>
          </a:p>
          <a:p>
            <a:r>
              <a:rPr lang="es-ES" dirty="0">
                <a:solidFill>
                  <a:srgbClr val="FFC000"/>
                </a:solidFill>
              </a:rPr>
              <a:t>  345				 706	</a:t>
            </a:r>
          </a:p>
          <a:p>
            <a:pPr marL="0" indent="0">
              <a:buNone/>
            </a:pPr>
            <a:r>
              <a:rPr lang="es-ES" dirty="0">
                <a:solidFill>
                  <a:srgbClr val="FFC000"/>
                </a:solidFill>
              </a:rPr>
              <a:t>    *107			                 -157</a:t>
            </a:r>
          </a:p>
          <a:p>
            <a:r>
              <a:rPr lang="es-ES" dirty="0">
                <a:solidFill>
                  <a:srgbClr val="FFC000"/>
                </a:solidFill>
              </a:rPr>
              <a:t>  ______               			_____</a:t>
            </a:r>
          </a:p>
          <a:p>
            <a:pPr marL="0" indent="0">
              <a:buNone/>
            </a:pPr>
            <a:r>
              <a:rPr lang="es-ES" dirty="0">
                <a:solidFill>
                  <a:srgbClr val="FFC000"/>
                </a:solidFill>
              </a:rPr>
              <a:t>      </a:t>
            </a:r>
            <a:endParaRPr lang="es-ES" dirty="0"/>
          </a:p>
          <a:p>
            <a:endParaRPr lang="es-ES" dirty="0"/>
          </a:p>
          <a:p>
            <a:pPr lvl="4"/>
            <a:r>
              <a:rPr lang="es-ES" dirty="0">
                <a:solidFill>
                  <a:srgbClr val="E961D6"/>
                </a:solidFill>
              </a:rPr>
              <a:t>Base 16</a:t>
            </a:r>
          </a:p>
          <a:p>
            <a:r>
              <a:rPr lang="es-ES" dirty="0">
                <a:solidFill>
                  <a:srgbClr val="E961D6"/>
                </a:solidFill>
              </a:rPr>
              <a:t>   FFCA				E05</a:t>
            </a: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     *901			                -ACA</a:t>
            </a:r>
          </a:p>
          <a:p>
            <a:r>
              <a:rPr lang="es-ES" dirty="0">
                <a:solidFill>
                  <a:srgbClr val="E961D6"/>
                </a:solidFill>
              </a:rPr>
              <a:t>________			______</a:t>
            </a: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11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29314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866" y="2474127"/>
            <a:ext cx="4585780" cy="1091078"/>
          </a:xfrm>
        </p:spPr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B3AD74-B3CB-4B9C-8EAC-07DF8026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807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/>
              <a:t>Suma en base 2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suman números 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57" y="4688055"/>
            <a:ext cx="4749927" cy="16180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800" y="4678282"/>
            <a:ext cx="4564720" cy="16375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533" y="2544760"/>
            <a:ext cx="63817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/>
              <a:t>Suma en base 8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Suma en base 16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616" y="1252056"/>
            <a:ext cx="8211312" cy="19574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101" y="4588774"/>
            <a:ext cx="8255699" cy="19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00" y="316143"/>
            <a:ext cx="4585780" cy="1091078"/>
          </a:xfrm>
        </p:spPr>
        <p:txBody>
          <a:bodyPr rtlCol="0"/>
          <a:lstStyle/>
          <a:p>
            <a:pPr rtl="0"/>
            <a:r>
              <a:rPr lang="es-ES" dirty="0"/>
              <a:t>Ejercicios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35532" y="1591812"/>
            <a:ext cx="5530444" cy="4656197"/>
          </a:xfrm>
        </p:spPr>
        <p:txBody>
          <a:bodyPr rtlCol="0">
            <a:normAutofit fontScale="85000" lnSpcReduction="20000"/>
          </a:bodyPr>
          <a:lstStyle/>
          <a:p>
            <a:pPr lvl="4"/>
            <a:r>
              <a:rPr lang="es-ES" dirty="0"/>
              <a:t>Base 2</a:t>
            </a:r>
          </a:p>
          <a:p>
            <a:pPr rtl="0"/>
            <a:r>
              <a:rPr lang="es-ES" dirty="0"/>
              <a:t>  110010			1100001</a:t>
            </a:r>
          </a:p>
          <a:p>
            <a:pPr rtl="0"/>
            <a:r>
              <a:rPr lang="es-ES" dirty="0"/>
              <a:t>  101111			1100111</a:t>
            </a:r>
          </a:p>
          <a:p>
            <a:pPr rtl="0"/>
            <a:r>
              <a:rPr lang="es-ES" dirty="0"/>
              <a:t>+111111		                 +1000001</a:t>
            </a:r>
          </a:p>
          <a:p>
            <a:r>
              <a:rPr lang="es-ES" dirty="0"/>
              <a:t>________			________</a:t>
            </a:r>
          </a:p>
          <a:p>
            <a:pPr rtl="0"/>
            <a:r>
              <a:rPr lang="es-ES" dirty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8</a:t>
            </a:r>
          </a:p>
          <a:p>
            <a:r>
              <a:rPr lang="es-ES" dirty="0">
                <a:solidFill>
                  <a:srgbClr val="FFC000"/>
                </a:solidFill>
              </a:rPr>
              <a:t>  34571				7777	</a:t>
            </a:r>
          </a:p>
          <a:p>
            <a:r>
              <a:rPr lang="es-ES" dirty="0">
                <a:solidFill>
                  <a:srgbClr val="FFC000"/>
                </a:solidFill>
              </a:rPr>
              <a:t>  10175				1567</a:t>
            </a:r>
          </a:p>
          <a:p>
            <a:r>
              <a:rPr lang="es-ES" dirty="0">
                <a:solidFill>
                  <a:srgbClr val="FFC000"/>
                </a:solidFill>
              </a:rPr>
              <a:t>+11111			                 +1541	</a:t>
            </a:r>
          </a:p>
          <a:p>
            <a:r>
              <a:rPr lang="es-ES" dirty="0">
                <a:solidFill>
                  <a:srgbClr val="FFC000"/>
                </a:solidFill>
              </a:rPr>
              <a:t>_______			                	_____</a:t>
            </a:r>
          </a:p>
          <a:p>
            <a:pPr marL="0" indent="0">
              <a:buNone/>
            </a:pPr>
            <a:r>
              <a:rPr lang="es-ES" dirty="0"/>
              <a:t> 				13327		</a:t>
            </a:r>
          </a:p>
          <a:p>
            <a:endParaRPr lang="es-ES" dirty="0"/>
          </a:p>
          <a:p>
            <a:pPr lvl="4"/>
            <a:r>
              <a:rPr lang="es-ES" dirty="0">
                <a:solidFill>
                  <a:srgbClr val="E961D6"/>
                </a:solidFill>
              </a:rPr>
              <a:t>Base 16</a:t>
            </a:r>
          </a:p>
          <a:p>
            <a:r>
              <a:rPr lang="es-ES" dirty="0">
                <a:solidFill>
                  <a:srgbClr val="E961D6"/>
                </a:solidFill>
              </a:rPr>
              <a:t>   FFDCA				EEEE</a:t>
            </a: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       9001E			DCBA</a:t>
            </a:r>
          </a:p>
          <a:p>
            <a:r>
              <a:rPr lang="es-ES" dirty="0">
                <a:solidFill>
                  <a:srgbClr val="E961D6"/>
                </a:solidFill>
              </a:rPr>
              <a:t>+11111			                 +E014</a:t>
            </a:r>
          </a:p>
          <a:p>
            <a:r>
              <a:rPr lang="es-ES" dirty="0">
                <a:solidFill>
                  <a:srgbClr val="E961D6"/>
                </a:solidFill>
              </a:rPr>
              <a:t>________			_____</a:t>
            </a:r>
          </a:p>
          <a:p>
            <a:r>
              <a:rPr lang="es-ES" dirty="0">
                <a:solidFill>
                  <a:srgbClr val="E961D6"/>
                </a:solidFill>
              </a:rPr>
              <a:t>  1A0EF9</a:t>
            </a: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/>
              <a:t>Resta en base 2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restan números 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77" y="2385797"/>
            <a:ext cx="6867525" cy="142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92" y="4678282"/>
            <a:ext cx="3589897" cy="14957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090" y="4710732"/>
            <a:ext cx="3589897" cy="14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2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/>
              <a:t>Resta en base 8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Resta en base 16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5" y="4374252"/>
            <a:ext cx="8576433" cy="20970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15" y="1545710"/>
            <a:ext cx="8576433" cy="17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788" y="169839"/>
            <a:ext cx="4585780" cy="1091078"/>
          </a:xfrm>
        </p:spPr>
        <p:txBody>
          <a:bodyPr rtlCol="0"/>
          <a:lstStyle/>
          <a:p>
            <a:pPr rtl="0"/>
            <a:r>
              <a:rPr lang="es-ES" dirty="0"/>
              <a:t>Ejercicios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607517"/>
            <a:ext cx="5530444" cy="4656197"/>
          </a:xfrm>
        </p:spPr>
        <p:txBody>
          <a:bodyPr rtlCol="0">
            <a:normAutofit fontScale="92500" lnSpcReduction="10000"/>
          </a:bodyPr>
          <a:lstStyle/>
          <a:p>
            <a:pPr lvl="4"/>
            <a:r>
              <a:rPr lang="es-ES" dirty="0"/>
              <a:t>Base 2</a:t>
            </a:r>
          </a:p>
          <a:p>
            <a:pPr rtl="0"/>
            <a:r>
              <a:rPr lang="es-ES" dirty="0"/>
              <a:t>  110010			1101101</a:t>
            </a:r>
          </a:p>
          <a:p>
            <a:pPr marL="0" indent="0" rtl="0">
              <a:buNone/>
            </a:pPr>
            <a:r>
              <a:rPr lang="es-ES" dirty="0"/>
              <a:t>    - 101111		                -1100111</a:t>
            </a:r>
          </a:p>
          <a:p>
            <a:pPr rtl="0"/>
            <a:r>
              <a:rPr lang="es-ES" dirty="0"/>
              <a:t>________			________</a:t>
            </a:r>
          </a:p>
          <a:p>
            <a:pPr rtl="0"/>
            <a:r>
              <a:rPr lang="es-ES" dirty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8</a:t>
            </a:r>
          </a:p>
          <a:p>
            <a:r>
              <a:rPr lang="es-ES" dirty="0">
                <a:solidFill>
                  <a:srgbClr val="FFC000"/>
                </a:solidFill>
              </a:rPr>
              <a:t>  34571			7006	</a:t>
            </a:r>
          </a:p>
          <a:p>
            <a:r>
              <a:rPr lang="es-ES" dirty="0">
                <a:solidFill>
                  <a:srgbClr val="FFC000"/>
                </a:solidFill>
              </a:rPr>
              <a:t> -10175			-1567</a:t>
            </a:r>
          </a:p>
          <a:p>
            <a:r>
              <a:rPr lang="es-ES" dirty="0">
                <a:solidFill>
                  <a:srgbClr val="FFC000"/>
                </a:solidFill>
              </a:rPr>
              <a:t>  ______               			_____</a:t>
            </a:r>
          </a:p>
          <a:p>
            <a:pPr marL="0" indent="0">
              <a:buNone/>
            </a:pPr>
            <a:r>
              <a:rPr lang="es-ES" dirty="0">
                <a:solidFill>
                  <a:srgbClr val="FFC000"/>
                </a:solidFill>
              </a:rPr>
              <a:t>     </a:t>
            </a:r>
            <a:endParaRPr lang="es-ES" dirty="0"/>
          </a:p>
          <a:p>
            <a:endParaRPr lang="es-ES" dirty="0"/>
          </a:p>
          <a:p>
            <a:pPr lvl="4"/>
            <a:r>
              <a:rPr lang="es-ES" dirty="0">
                <a:solidFill>
                  <a:srgbClr val="E961D6"/>
                </a:solidFill>
              </a:rPr>
              <a:t>Base 16</a:t>
            </a:r>
          </a:p>
          <a:p>
            <a:r>
              <a:rPr lang="es-ES" dirty="0">
                <a:solidFill>
                  <a:srgbClr val="E961D6"/>
                </a:solidFill>
              </a:rPr>
              <a:t>   FFDCA			E005</a:t>
            </a: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     -9001E			-ACBA</a:t>
            </a:r>
          </a:p>
          <a:p>
            <a:r>
              <a:rPr lang="es-ES" dirty="0">
                <a:solidFill>
                  <a:srgbClr val="E961D6"/>
                </a:solidFill>
              </a:rPr>
              <a:t>________			______</a:t>
            </a: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43512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/>
              <a:t>Multiplicación en base 2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multiplican números 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8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43" y="4448406"/>
            <a:ext cx="2419350" cy="20045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51" y="2290987"/>
            <a:ext cx="1038225" cy="10287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75" y="4421886"/>
            <a:ext cx="2238375" cy="20193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976" y="4383786"/>
            <a:ext cx="1828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/>
              <a:t>Multiplicación  en base 8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06/09/2022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Multiplicación en base 16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Ejemplos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232" y="1321739"/>
            <a:ext cx="3114675" cy="19914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231" y="4498020"/>
            <a:ext cx="3114675" cy="18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58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44_TF33968143" id="{8AA76314-712F-4A8F-941B-878288CA0A86}" vid="{67A6B7F8-A6CF-4141-A305-382A608CD3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abstracta multicolor</Template>
  <TotalTime>0</TotalTime>
  <Words>404</Words>
  <Application>Microsoft Office PowerPoint</Application>
  <PresentationFormat>Panorámica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Franklin Gothic Book</vt:lpstr>
      <vt:lpstr>Wingdings</vt:lpstr>
      <vt:lpstr>Tema de Office</vt:lpstr>
      <vt:lpstr>Operaciones básicas en binario, octal y hexadecimal</vt:lpstr>
      <vt:lpstr>Suma en base 2</vt:lpstr>
      <vt:lpstr>Suma en base 8</vt:lpstr>
      <vt:lpstr>Ejercicios </vt:lpstr>
      <vt:lpstr>Resta en base 2</vt:lpstr>
      <vt:lpstr>Resta en base 8</vt:lpstr>
      <vt:lpstr>Ejercicios </vt:lpstr>
      <vt:lpstr>Multiplicación en base 2</vt:lpstr>
      <vt:lpstr>Multiplicación  en base 8</vt:lpstr>
      <vt:lpstr>División en base 2</vt:lpstr>
      <vt:lpstr>Ejercicios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2020-05-03T15:38:31Z</dcterms:created>
  <dcterms:modified xsi:type="dcterms:W3CDTF">2022-09-06T23:58:40Z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