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58" y="-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D632B7-207D-47CF-BFFE-6583B2DB83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B8BE264-E3C5-4493-9D64-0B5BD7389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43329-D173-4CEB-AC9D-5992F2D25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4B8D-4803-48E4-A582-3EB28DCAF940}" type="datetimeFigureOut">
              <a:rPr lang="es-CO" smtClean="0"/>
              <a:t>25/04/2023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45BC65-FE16-448B-A506-08DBEF8E8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FED105-89C5-4157-98C7-ED9CFD4C2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2AE3-64F7-42FF-AEB3-6B035D9A1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879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B0FF4-073B-4DE1-BC95-CBAEACB1F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22C98C2-EB8F-4258-AE45-E34BDBF6EA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2BCBBC-D7D9-46C6-B5C3-B5CBD83C1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4B8D-4803-48E4-A582-3EB28DCAF940}" type="datetimeFigureOut">
              <a:rPr lang="es-CO" smtClean="0"/>
              <a:t>25/04/2023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CC4E08-ED36-4AE7-953C-6EE550664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377B03-FD3F-4EA2-898B-836E7F52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2AE3-64F7-42FF-AEB3-6B035D9A1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6529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79E1486-9B43-446F-A411-87F4044D02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6C72809-EFBC-4472-AE6D-D30F8AD193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984026-90E9-4258-9640-818D30BD9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4B8D-4803-48E4-A582-3EB28DCAF940}" type="datetimeFigureOut">
              <a:rPr lang="es-CO" smtClean="0"/>
              <a:t>25/04/2023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629173-3412-4510-86EA-221D8F9A4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6AF822-739E-4AFB-9024-A71B988A9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2AE3-64F7-42FF-AEB3-6B035D9A1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780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9CF1EC-679B-4416-B292-87925BE20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E6FF7F-7A9F-432E-A34B-517E4A4DA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6085E1-813E-4BDF-A3EB-871DC980B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4B8D-4803-48E4-A582-3EB28DCAF940}" type="datetimeFigureOut">
              <a:rPr lang="es-CO" smtClean="0"/>
              <a:t>25/04/2023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22506E-305A-4547-97F4-80B76CBAF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1A37F2-A0E0-4AEE-B120-EE2661A65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2AE3-64F7-42FF-AEB3-6B035D9A1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8100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ED397C-935C-42F3-92E0-99C200EDC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0DC482-32DA-4E2F-B48F-174DFDEFF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952BDE-3821-4D50-A21E-6561E2C34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4B8D-4803-48E4-A582-3EB28DCAF940}" type="datetimeFigureOut">
              <a:rPr lang="es-CO" smtClean="0"/>
              <a:t>25/04/2023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F227C3-7C84-448F-B1E4-11AEA29BB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EB137A-C084-4EA3-A638-A6CE8A59F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2AE3-64F7-42FF-AEB3-6B035D9A1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491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22415E-B0CF-4101-A9DC-29B03631C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3E5AA7-BEC0-48E5-B375-8E466126F6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3BB73A-04A7-4343-8C3C-248CAA450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9C35EF-81EC-4A87-BF62-ECD5C8AB8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4B8D-4803-48E4-A582-3EB28DCAF940}" type="datetimeFigureOut">
              <a:rPr lang="es-CO" smtClean="0"/>
              <a:t>25/04/2023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840F4B-7893-4205-B689-EF90E4A89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A88F62-EBBD-489A-A370-1BCA1E160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2AE3-64F7-42FF-AEB3-6B035D9A1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86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E5FA2D-E491-4F57-A398-4A6F022F7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D936C1-7579-4B4F-BA06-564DBB6E8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84D4FC2-5860-48BB-85E3-EA0B42D48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EEECA3A-DB5B-45B0-A409-71DD81D878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D7466AF-CB57-4B6F-B17D-CA59A6852E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0AF8F29-6A4C-4761-BE08-CB7618774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4B8D-4803-48E4-A582-3EB28DCAF940}" type="datetimeFigureOut">
              <a:rPr lang="es-CO" smtClean="0"/>
              <a:t>25/04/2023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98E275C-B583-42CC-BA68-D2C8A488F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AB10A43-878A-4FD3-BC23-182E07A1B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2AE3-64F7-42FF-AEB3-6B035D9A1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862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F23168-911E-4E8B-81FD-0485BDD10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D11D8A5-64A2-476D-8BD2-B3F3240AA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4B8D-4803-48E4-A582-3EB28DCAF940}" type="datetimeFigureOut">
              <a:rPr lang="es-CO" smtClean="0"/>
              <a:t>25/04/2023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833E222-F3E6-417C-A19E-5DB66AFAE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FEB539D-4879-4B93-99CF-EA50A9DC2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2AE3-64F7-42FF-AEB3-6B035D9A1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3793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533E430-F8BD-46DD-89CC-882FD49CF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4B8D-4803-48E4-A582-3EB28DCAF940}" type="datetimeFigureOut">
              <a:rPr lang="es-CO" smtClean="0"/>
              <a:t>25/04/2023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4703093-090B-4CB7-BA7C-39BEF772A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032BEAD-7FF2-4390-A402-9F4AA750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2AE3-64F7-42FF-AEB3-6B035D9A1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322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48EF81-D163-4CAF-81CA-F2BC7B5D4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F7716F-3AA0-4295-A659-63131A828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DE62C7D-C98C-4A69-AFE3-A2CE5EA74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0CD47A-D685-4624-AFE8-90CF06F01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4B8D-4803-48E4-A582-3EB28DCAF940}" type="datetimeFigureOut">
              <a:rPr lang="es-CO" smtClean="0"/>
              <a:t>25/04/2023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C2E563-8F5F-484E-A268-0101BFF46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80FBF4-B3E5-42E2-B177-578D793E6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2AE3-64F7-42FF-AEB3-6B035D9A1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95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BE6D1E-0DA6-4C78-BEB4-60D9AFF46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0569370-448E-4125-A8F2-7901013338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85DA00-4859-4E2B-8E32-59BE1E88A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32819E-3AB6-4AA3-912E-A649AF074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4B8D-4803-48E4-A582-3EB28DCAF940}" type="datetimeFigureOut">
              <a:rPr lang="es-CO" smtClean="0"/>
              <a:t>25/04/2023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CD37FD-D9EE-4D0E-B4C9-08A12854A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DA60C1-973D-4937-92D8-E22B67836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2AE3-64F7-42FF-AEB3-6B035D9A1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4422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D0C5CA5-0A66-4205-9802-C776B63B1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7EB3F9-9D97-4FD6-B77D-3730C6169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DEF488-4F52-48A5-BE9A-4882095E3C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F4B8D-4803-48E4-A582-3EB28DCAF940}" type="datetimeFigureOut">
              <a:rPr lang="es-CO" smtClean="0"/>
              <a:t>25/04/2023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98648F-AEC1-4B06-9E77-8B57B6FE75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CF7309-2A2D-415A-A25F-8FA93CE63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D2AE3-64F7-42FF-AEB3-6B035D9A1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758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CF736D-3B2F-4743-A667-5323DC817B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Big Is an Array?</a:t>
            </a:r>
            <a:br>
              <a:rPr lang="en-US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0645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5AE2A8A-705A-4156-B185-86B4504637C1}"/>
              </a:ext>
            </a:extLst>
          </p:cNvPr>
          <p:cNvSpPr txBox="1"/>
          <p:nvPr/>
        </p:nvSpPr>
        <p:spPr>
          <a:xfrm>
            <a:off x="162612" y="68779"/>
            <a:ext cx="9377313" cy="6878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*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array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size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*/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scores[5];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declare array and demonstrate size calculations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Visual Studio users can't create arrays with sizes based 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on user input because of the compiler Visual Studio uses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scores[n];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"Total array size: %</a:t>
            </a:r>
            <a:r>
              <a:rPr lang="en-US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lu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(scores));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"Array element size: %</a:t>
            </a:r>
            <a:r>
              <a:rPr lang="en-US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lu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(scores[0]));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"Number of array elements: %</a:t>
            </a:r>
            <a:r>
              <a:rPr lang="en-US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lu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(scores) /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(scores[0]));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read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in scores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(scores) /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(scores[0]); i++)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valid test score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 score %d (0-100): 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i + 1);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&amp;scores[i]);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(scores[i] &lt; 0 || scores[i] &gt; 100)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must be between 0 and 100\n"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 score %d (0-100): 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i + 1);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&amp;scores[i]);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test scores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(scores) /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(scores[0]); i++)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%d 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is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 %d\n"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i + 1, scores[i]);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65CB23E-EF7F-476A-B702-1118E9DA74BC}"/>
              </a:ext>
            </a:extLst>
          </p:cNvPr>
          <p:cNvSpPr txBox="1"/>
          <p:nvPr/>
        </p:nvSpPr>
        <p:spPr>
          <a:xfrm>
            <a:off x="7220932" y="1291472"/>
            <a:ext cx="3393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Test…</a:t>
            </a:r>
          </a:p>
        </p:txBody>
      </p:sp>
    </p:spTree>
    <p:extLst>
      <p:ext uri="{BB962C8B-B14F-4D97-AF65-F5344CB8AC3E}">
        <p14:creationId xmlns:p14="http://schemas.microsoft.com/office/powerpoint/2010/main" val="2751220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405B37-3800-49E2-A636-CAB9C2E04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1085"/>
            <a:ext cx="10515600" cy="5865878"/>
          </a:xfrm>
        </p:spPr>
        <p:txBody>
          <a:bodyPr/>
          <a:lstStyle/>
          <a:p>
            <a:pPr marL="0" indent="0">
              <a:buNone/>
            </a:pPr>
            <a:r>
              <a:rPr lang="es-CO" dirty="0" err="1"/>
              <a:t>Function</a:t>
            </a:r>
            <a:r>
              <a:rPr lang="es-CO" dirty="0"/>
              <a:t> </a:t>
            </a:r>
            <a:r>
              <a:rPr lang="es-CO" dirty="0" err="1"/>
              <a:t>sizeof</a:t>
            </a:r>
            <a:r>
              <a:rPr lang="es-CO" dirty="0"/>
              <a:t>()</a:t>
            </a:r>
          </a:p>
          <a:p>
            <a:pPr marL="0" indent="0">
              <a:buNone/>
            </a:pP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"Total array size: %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lu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(scores));</a:t>
            </a: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sizeof</a:t>
            </a:r>
            <a:r>
              <a:rPr lang="en-US" dirty="0"/>
              <a:t> operator gives the amount of storage, in bytes, required to store an object of the type of the operand. This operator allows you to avoid specifying machine-dependent data sizes in your programs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97999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E3D10030-4F27-4B0F-9A28-353EB70AEE6D}"/>
              </a:ext>
            </a:extLst>
          </p:cNvPr>
          <p:cNvSpPr txBox="1"/>
          <p:nvPr/>
        </p:nvSpPr>
        <p:spPr>
          <a:xfrm>
            <a:off x="1953706" y="434703"/>
            <a:ext cx="609442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CO" dirty="0"/>
          </a:p>
          <a:p>
            <a:r>
              <a:rPr lang="es-CO" dirty="0"/>
              <a:t>#include &lt;</a:t>
            </a:r>
            <a:r>
              <a:rPr lang="es-CO" dirty="0" err="1"/>
              <a:t>stdio.h</a:t>
            </a:r>
            <a:r>
              <a:rPr lang="es-CO" dirty="0"/>
              <a:t>&gt;</a:t>
            </a:r>
          </a:p>
          <a:p>
            <a:r>
              <a:rPr lang="es-CO" dirty="0" err="1"/>
              <a:t>int</a:t>
            </a:r>
            <a:r>
              <a:rPr lang="es-CO" dirty="0"/>
              <a:t> </a:t>
            </a:r>
            <a:r>
              <a:rPr lang="es-CO" dirty="0" err="1"/>
              <a:t>main</a:t>
            </a:r>
            <a:r>
              <a:rPr lang="es-CO" dirty="0"/>
              <a:t>()</a:t>
            </a:r>
          </a:p>
          <a:p>
            <a:r>
              <a:rPr lang="es-CO" dirty="0"/>
              <a:t>{</a:t>
            </a:r>
          </a:p>
          <a:p>
            <a:r>
              <a:rPr lang="es-CO" dirty="0"/>
              <a:t>    </a:t>
            </a:r>
            <a:r>
              <a:rPr lang="es-CO" dirty="0" err="1"/>
              <a:t>printf</a:t>
            </a:r>
            <a:r>
              <a:rPr lang="es-CO" dirty="0"/>
              <a:t>("%</a:t>
            </a:r>
            <a:r>
              <a:rPr lang="es-CO" dirty="0" err="1"/>
              <a:t>lu</a:t>
            </a:r>
            <a:r>
              <a:rPr lang="es-CO" dirty="0"/>
              <a:t>\n", </a:t>
            </a:r>
            <a:r>
              <a:rPr lang="es-CO" dirty="0" err="1"/>
              <a:t>sizeof</a:t>
            </a:r>
            <a:r>
              <a:rPr lang="es-CO" dirty="0"/>
              <a:t>(</a:t>
            </a:r>
            <a:r>
              <a:rPr lang="es-CO" dirty="0" err="1"/>
              <a:t>char</a:t>
            </a:r>
            <a:r>
              <a:rPr lang="es-CO" dirty="0"/>
              <a:t>));</a:t>
            </a:r>
          </a:p>
          <a:p>
            <a:r>
              <a:rPr lang="es-CO" dirty="0"/>
              <a:t>    </a:t>
            </a:r>
            <a:r>
              <a:rPr lang="es-CO" dirty="0" err="1"/>
              <a:t>printf</a:t>
            </a:r>
            <a:r>
              <a:rPr lang="es-CO" dirty="0"/>
              <a:t>("%</a:t>
            </a:r>
            <a:r>
              <a:rPr lang="es-CO" dirty="0" err="1"/>
              <a:t>lu</a:t>
            </a:r>
            <a:r>
              <a:rPr lang="es-CO" dirty="0"/>
              <a:t>\n", </a:t>
            </a:r>
            <a:r>
              <a:rPr lang="es-CO" dirty="0" err="1"/>
              <a:t>sizeof</a:t>
            </a:r>
            <a:r>
              <a:rPr lang="es-CO" dirty="0"/>
              <a:t>(</a:t>
            </a:r>
            <a:r>
              <a:rPr lang="es-CO" dirty="0" err="1"/>
              <a:t>int</a:t>
            </a:r>
            <a:r>
              <a:rPr lang="es-CO" dirty="0"/>
              <a:t>));</a:t>
            </a:r>
          </a:p>
          <a:p>
            <a:r>
              <a:rPr lang="es-CO" dirty="0"/>
              <a:t>    </a:t>
            </a:r>
            <a:r>
              <a:rPr lang="es-CO" dirty="0" err="1"/>
              <a:t>printf</a:t>
            </a:r>
            <a:r>
              <a:rPr lang="es-CO" dirty="0"/>
              <a:t>("%</a:t>
            </a:r>
            <a:r>
              <a:rPr lang="es-CO" dirty="0" err="1"/>
              <a:t>lu</a:t>
            </a:r>
            <a:r>
              <a:rPr lang="es-CO" dirty="0"/>
              <a:t>\n", </a:t>
            </a:r>
            <a:r>
              <a:rPr lang="es-CO" dirty="0" err="1"/>
              <a:t>sizeof</a:t>
            </a:r>
            <a:r>
              <a:rPr lang="es-CO" dirty="0"/>
              <a:t>(</a:t>
            </a:r>
            <a:r>
              <a:rPr lang="es-CO" dirty="0" err="1"/>
              <a:t>float</a:t>
            </a:r>
            <a:r>
              <a:rPr lang="es-CO" dirty="0"/>
              <a:t>));</a:t>
            </a:r>
          </a:p>
          <a:p>
            <a:r>
              <a:rPr lang="es-CO" dirty="0"/>
              <a:t>    </a:t>
            </a:r>
            <a:r>
              <a:rPr lang="es-CO" dirty="0" err="1"/>
              <a:t>printf</a:t>
            </a:r>
            <a:r>
              <a:rPr lang="es-CO" dirty="0"/>
              <a:t>("%</a:t>
            </a:r>
            <a:r>
              <a:rPr lang="es-CO" dirty="0" err="1"/>
              <a:t>lu</a:t>
            </a:r>
            <a:r>
              <a:rPr lang="es-CO" dirty="0"/>
              <a:t>", </a:t>
            </a:r>
            <a:r>
              <a:rPr lang="es-CO" dirty="0" err="1"/>
              <a:t>sizeof</a:t>
            </a:r>
            <a:r>
              <a:rPr lang="es-CO" dirty="0"/>
              <a:t>(</a:t>
            </a:r>
            <a:r>
              <a:rPr lang="es-CO" dirty="0" err="1"/>
              <a:t>double</a:t>
            </a:r>
            <a:r>
              <a:rPr lang="es-CO" dirty="0"/>
              <a:t>));</a:t>
            </a:r>
          </a:p>
          <a:p>
            <a:r>
              <a:rPr lang="es-CO" dirty="0"/>
              <a:t>    </a:t>
            </a:r>
            <a:r>
              <a:rPr lang="es-CO" dirty="0" err="1"/>
              <a:t>return</a:t>
            </a:r>
            <a:r>
              <a:rPr lang="es-CO" dirty="0"/>
              <a:t> 0;</a:t>
            </a:r>
          </a:p>
          <a:p>
            <a:r>
              <a:rPr lang="es-CO" dirty="0"/>
              <a:t>}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4A53FF-79F0-4D88-9BB6-68FFB2724476}"/>
              </a:ext>
            </a:extLst>
          </p:cNvPr>
          <p:cNvSpPr txBox="1"/>
          <p:nvPr/>
        </p:nvSpPr>
        <p:spPr>
          <a:xfrm>
            <a:off x="2047974" y="4122664"/>
            <a:ext cx="60944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dirty="0"/>
              <a:t>1</a:t>
            </a:r>
          </a:p>
          <a:p>
            <a:r>
              <a:rPr lang="es-CO" dirty="0"/>
              <a:t>4</a:t>
            </a:r>
          </a:p>
          <a:p>
            <a:r>
              <a:rPr lang="es-CO" dirty="0"/>
              <a:t>4</a:t>
            </a:r>
          </a:p>
          <a:p>
            <a:r>
              <a:rPr lang="es-CO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552093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ABA72AE3-3DC3-400D-98FD-BA6792D07041}"/>
              </a:ext>
            </a:extLst>
          </p:cNvPr>
          <p:cNvSpPr txBox="1"/>
          <p:nvPr/>
        </p:nvSpPr>
        <p:spPr>
          <a:xfrm>
            <a:off x="209747" y="274038"/>
            <a:ext cx="6094428" cy="63248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</a:t>
            </a:r>
            <a:r>
              <a:rPr lang="es-CO" sz="9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scores[5];</a:t>
            </a:r>
            <a:endParaRPr lang="es-CO" sz="9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n;</a:t>
            </a:r>
          </a:p>
          <a:p>
            <a:endParaRPr lang="es-CO" sz="9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</a:t>
            </a:r>
            <a:r>
              <a:rPr lang="es-CO" sz="9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valid</a:t>
            </a:r>
            <a:r>
              <a:rPr lang="es-CO" sz="9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array </a:t>
            </a:r>
            <a:r>
              <a:rPr lang="es-CO" sz="9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</a:t>
            </a:r>
            <a:endParaRPr lang="es-CO" sz="9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9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"Number of scores to enter (1-5): "</a:t>
            </a:r>
            <a:r>
              <a:rPr lang="en-US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&amp;n);</a:t>
            </a:r>
          </a:p>
          <a:p>
            <a:r>
              <a:rPr lang="pt-BR" sz="9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pt-BR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(n &lt; 1 || n &gt; 5)</a:t>
            </a:r>
          </a:p>
          <a:p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9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"Number of scores must be between 1 and 5\n"</a:t>
            </a:r>
            <a:r>
              <a:rPr lang="en-US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9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"Number of scores to enter (1-5): "</a:t>
            </a:r>
            <a:r>
              <a:rPr lang="en-US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&amp;n);</a:t>
            </a:r>
          </a:p>
          <a:p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declare array and demonstrate size calculations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Visual Studio users can't create arrays with sizes based 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on user input because of the compiler Visual Studio uses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scores[n];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"Total array size: %</a:t>
            </a:r>
            <a:r>
              <a:rPr lang="en-US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lu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(scores));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"Array element size: %</a:t>
            </a:r>
            <a:r>
              <a:rPr lang="en-US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lu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(scores[0]));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"Number of array elements: %</a:t>
            </a:r>
            <a:r>
              <a:rPr lang="en-US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lu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(scores) /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(scores[0]));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read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in scores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(scores) /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(scores[0]); i++)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valid test score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 score %d (0-100): 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i + 1);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&amp;scores[i]);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(scores[i] &lt; 0 || scores[i] &gt; 100)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must be between 0 and 100\n"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 score %d (0-100): 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i + 1);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&amp;scores[i]);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72A1834-0E6A-4BEA-8294-9C8308A75974}"/>
              </a:ext>
            </a:extLst>
          </p:cNvPr>
          <p:cNvSpPr txBox="1"/>
          <p:nvPr/>
        </p:nvSpPr>
        <p:spPr>
          <a:xfrm>
            <a:off x="6780229" y="1140532"/>
            <a:ext cx="6094428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test scores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for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 = 0; i &lt;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sizeof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(scores) /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sizeof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(scores[0]); i++)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"Score %d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is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%d\n"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i + 1, scores[i]);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return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EXIT_SUCCESS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37258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1EACE2F-CD3C-4636-8155-1C5423333A87}"/>
              </a:ext>
            </a:extLst>
          </p:cNvPr>
          <p:cNvSpPr txBox="1"/>
          <p:nvPr/>
        </p:nvSpPr>
        <p:spPr>
          <a:xfrm>
            <a:off x="6563412" y="182978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dirty="0"/>
              <a:t>https://www.onlinegdb.com/online_c_compiler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6C03FC5-6CE5-4E24-9C1C-B6FDEDA3BA7B}"/>
              </a:ext>
            </a:extLst>
          </p:cNvPr>
          <p:cNvSpPr txBox="1"/>
          <p:nvPr/>
        </p:nvSpPr>
        <p:spPr>
          <a:xfrm>
            <a:off x="299302" y="474345"/>
            <a:ext cx="6330098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6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</a:p>
          <a:p>
            <a:r>
              <a:rPr lang="es-CO" sz="6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6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6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600" dirty="0">
                <a:solidFill>
                  <a:srgbClr val="008000"/>
                </a:solidFill>
                <a:latin typeface="Cascadia Mono" panose="020B0609020000020004" pitchFamily="49" charset="0"/>
              </a:rPr>
              <a:t> * </a:t>
            </a:r>
            <a:r>
              <a:rPr lang="es-CO" sz="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600" dirty="0">
                <a:solidFill>
                  <a:srgbClr val="008000"/>
                </a:solidFill>
                <a:latin typeface="Cascadia Mono" panose="020B0609020000020004" pitchFamily="49" charset="0"/>
              </a:rPr>
              <a:t> array </a:t>
            </a:r>
            <a:r>
              <a:rPr lang="es-CO" sz="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size</a:t>
            </a:r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600" dirty="0">
                <a:solidFill>
                  <a:srgbClr val="008000"/>
                </a:solidFill>
                <a:latin typeface="Cascadia Mono" panose="020B0609020000020004" pitchFamily="49" charset="0"/>
              </a:rPr>
              <a:t> */</a:t>
            </a:r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6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int</a:t>
            </a:r>
            <a:r>
              <a:rPr lang="es-CO" sz="600" dirty="0">
                <a:solidFill>
                  <a:srgbClr val="008000"/>
                </a:solidFill>
                <a:latin typeface="Cascadia Mono" panose="020B0609020000020004" pitchFamily="49" charset="0"/>
              </a:rPr>
              <a:t> scores[5];</a:t>
            </a:r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 n;</a:t>
            </a:r>
          </a:p>
          <a:p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6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get</a:t>
            </a:r>
            <a:r>
              <a:rPr lang="es-CO" sz="6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600" dirty="0">
                <a:solidFill>
                  <a:srgbClr val="008000"/>
                </a:solidFill>
                <a:latin typeface="Cascadia Mono" panose="020B0609020000020004" pitchFamily="49" charset="0"/>
              </a:rPr>
              <a:t> array </a:t>
            </a:r>
            <a:r>
              <a:rPr lang="es-CO" sz="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size</a:t>
            </a:r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"Number of scores to enter (1-5): "</a:t>
            </a:r>
            <a:r>
              <a:rPr lang="en-US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&amp;n);</a:t>
            </a:r>
          </a:p>
          <a:p>
            <a:r>
              <a:rPr lang="pt-BR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pt-BR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 (n &lt; 1 || n &gt; 5)</a:t>
            </a:r>
          </a:p>
          <a:p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"Number of scores must be between 1 and 5\n"</a:t>
            </a:r>
            <a:r>
              <a:rPr lang="en-US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"Number of scores to enter (1-5): "</a:t>
            </a:r>
            <a:r>
              <a:rPr lang="en-US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&amp;n);</a:t>
            </a:r>
          </a:p>
          <a:p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600" dirty="0">
                <a:solidFill>
                  <a:srgbClr val="008000"/>
                </a:solidFill>
                <a:latin typeface="Cascadia Mono" panose="020B0609020000020004" pitchFamily="49" charset="0"/>
              </a:rPr>
              <a:t>// declare array and demonstrate size calculations</a:t>
            </a:r>
            <a:endParaRPr lang="en-US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600" dirty="0">
                <a:solidFill>
                  <a:srgbClr val="008000"/>
                </a:solidFill>
                <a:latin typeface="Cascadia Mono" panose="020B0609020000020004" pitchFamily="49" charset="0"/>
              </a:rPr>
              <a:t>// Visual Studio users can't create arrays with sizes based </a:t>
            </a:r>
            <a:endParaRPr lang="en-US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600" dirty="0">
                <a:solidFill>
                  <a:srgbClr val="008000"/>
                </a:solidFill>
                <a:latin typeface="Cascadia Mono" panose="020B0609020000020004" pitchFamily="49" charset="0"/>
              </a:rPr>
              <a:t>// on user input because of the compiler Visual Studio uses</a:t>
            </a:r>
            <a:endParaRPr lang="en-US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 scores[n];</a:t>
            </a:r>
          </a:p>
          <a:p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"Total array size: %</a:t>
            </a:r>
            <a:r>
              <a:rPr lang="en-US" sz="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lu</a:t>
            </a:r>
            <a:r>
              <a:rPr lang="en-US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\n"</a:t>
            </a:r>
            <a:r>
              <a:rPr lang="en-US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(scores));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"Array element size: %</a:t>
            </a:r>
            <a:r>
              <a:rPr lang="en-US" sz="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lu</a:t>
            </a:r>
            <a:r>
              <a:rPr lang="en-US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\n"</a:t>
            </a:r>
            <a:r>
              <a:rPr lang="en-US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(scores[0]));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"Number of array elements: %</a:t>
            </a:r>
            <a:r>
              <a:rPr lang="en-US" sz="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lu</a:t>
            </a:r>
            <a:r>
              <a:rPr lang="en-US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\n"</a:t>
            </a:r>
            <a:r>
              <a:rPr lang="en-US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(scores) / </a:t>
            </a:r>
            <a:r>
              <a:rPr lang="en-US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(scores[0]));</a:t>
            </a:r>
          </a:p>
          <a:p>
            <a:r>
              <a:rPr lang="es-CO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6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read</a:t>
            </a:r>
            <a:r>
              <a:rPr lang="es-CO" sz="600" dirty="0">
                <a:solidFill>
                  <a:srgbClr val="008000"/>
                </a:solidFill>
                <a:latin typeface="Cascadia Mono" panose="020B0609020000020004" pitchFamily="49" charset="0"/>
              </a:rPr>
              <a:t> in scores</a:t>
            </a:r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</a:t>
            </a:r>
            <a:r>
              <a:rPr lang="es-CO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(scores) / </a:t>
            </a:r>
            <a:r>
              <a:rPr lang="es-CO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(scores[0]); i++)</a:t>
            </a:r>
          </a:p>
          <a:p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6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valid test score</a:t>
            </a:r>
            <a:endParaRPr lang="en-US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 score %d (0-100): "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, i + 1);</a:t>
            </a:r>
          </a:p>
          <a:p>
            <a:r>
              <a:rPr lang="es-CO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&amp;scores[i]);</a:t>
            </a:r>
          </a:p>
          <a:p>
            <a:r>
              <a:rPr lang="es-CO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 (scores[i] &lt; 0 || scores[i] &gt; 100)</a:t>
            </a:r>
          </a:p>
          <a:p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must be between 0 and 100\n"</a:t>
            </a:r>
            <a:r>
              <a:rPr lang="en-US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 score %d (0-100): "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, i + 1);</a:t>
            </a:r>
          </a:p>
          <a:p>
            <a:r>
              <a:rPr lang="es-CO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&amp;scores[i]);</a:t>
            </a:r>
          </a:p>
          <a:p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6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600" dirty="0">
                <a:solidFill>
                  <a:srgbClr val="008000"/>
                </a:solidFill>
                <a:latin typeface="Cascadia Mono" panose="020B0609020000020004" pitchFamily="49" charset="0"/>
              </a:rPr>
              <a:t> test scores</a:t>
            </a:r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</a:t>
            </a:r>
            <a:r>
              <a:rPr lang="es-CO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(scores) / </a:t>
            </a:r>
            <a:r>
              <a:rPr lang="es-CO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(scores[0]); i++)</a:t>
            </a:r>
          </a:p>
          <a:p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%d </a:t>
            </a:r>
            <a:r>
              <a:rPr lang="es-CO" sz="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is</a:t>
            </a:r>
            <a:r>
              <a:rPr lang="es-CO" sz="600" dirty="0">
                <a:solidFill>
                  <a:srgbClr val="A31515"/>
                </a:solidFill>
                <a:latin typeface="Cascadia Mono" panose="020B0609020000020004" pitchFamily="49" charset="0"/>
              </a:rPr>
              <a:t> %d\n"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, i + 1, scores[i]);</a:t>
            </a:r>
          </a:p>
          <a:p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6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517790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1214</Words>
  <Application>Microsoft Office PowerPoint</Application>
  <PresentationFormat>Panorámica</PresentationFormat>
  <Paragraphs>187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Cascadia Mono</vt:lpstr>
      <vt:lpstr>Tema de Office</vt:lpstr>
      <vt:lpstr>How Big Is an Array?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Big Is an Array? </dc:title>
  <dc:creator>Jose Guillermo Guarnizo Marin</dc:creator>
  <cp:lastModifiedBy>Jose Guillermo Guarnizo Marin</cp:lastModifiedBy>
  <cp:revision>8</cp:revision>
  <dcterms:created xsi:type="dcterms:W3CDTF">2022-11-16T15:28:47Z</dcterms:created>
  <dcterms:modified xsi:type="dcterms:W3CDTF">2023-04-25T16:33:00Z</dcterms:modified>
</cp:coreProperties>
</file>