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548" r:id="rId4"/>
    <p:sldId id="549" r:id="rId5"/>
    <p:sldId id="545" r:id="rId6"/>
    <p:sldId id="546" r:id="rId7"/>
    <p:sldId id="547" r:id="rId8"/>
    <p:sldId id="257" r:id="rId9"/>
    <p:sldId id="258" r:id="rId10"/>
    <p:sldId id="259" r:id="rId11"/>
    <p:sldId id="260" r:id="rId1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73CAB0-98C9-43EE-B2CB-55D6148043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C6157AC-2BEA-4CA0-A33F-A41F83F8E6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EF53582-6451-4E60-8EC0-8B6B19A62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59A5C-6408-49C5-A422-B0A9067F50B8}" type="datetimeFigureOut">
              <a:rPr lang="es-CO" smtClean="0"/>
              <a:t>22/09/2023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014BCA0-2180-4F43-BD9A-664E2934A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69129B4-A3DF-448E-B4B5-C4D1E4712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34517-910F-4801-9801-FF3FB891BBA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55334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467918-18C6-4F53-84F9-3BB56D2B17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8247B6F-27A3-43BD-8443-1F19B466D5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3BF6471-9FC5-418A-8503-C4D0EBA2B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59A5C-6408-49C5-A422-B0A9067F50B8}" type="datetimeFigureOut">
              <a:rPr lang="es-CO" smtClean="0"/>
              <a:t>22/09/2023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D49F6C1-E029-443D-B2F2-6A618BE1D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8612275-E998-4AF9-8EF1-0E54FA088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34517-910F-4801-9801-FF3FB891BBA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56619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ADDF571-B1C8-4783-9F63-56765C74C3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88C13F7-797A-432C-9BC6-EC5E664486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4A29CBC-FDED-493F-8042-F0E036D4B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59A5C-6408-49C5-A422-B0A9067F50B8}" type="datetimeFigureOut">
              <a:rPr lang="es-CO" smtClean="0"/>
              <a:t>22/09/2023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4E0AF6E-3A8F-429B-929B-999542D3B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71D6DA6-5F1F-46A4-B96F-99946BCED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34517-910F-4801-9801-FF3FB891BBA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60830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75DCD8-5461-4CA5-BF68-2901F0309D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06D05AA-BB4F-4345-B22F-E8E65BBA1A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A5F6FC-330A-4B13-8ACF-C7483EDEF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59A5C-6408-49C5-A422-B0A9067F50B8}" type="datetimeFigureOut">
              <a:rPr lang="es-CO" smtClean="0"/>
              <a:t>22/09/2023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BA3F3D7-5556-4EE7-B89C-9C8D661C7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8D0B35F-ED9A-4F8C-A9FB-229482D83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34517-910F-4801-9801-FF3FB891BBA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12185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76C0C8-C2FE-4F89-B088-E7610A445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170602C-F4DE-4C77-B45F-6304A58064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3B52E42-ADED-4603-89E6-BF25A7A2A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59A5C-6408-49C5-A422-B0A9067F50B8}" type="datetimeFigureOut">
              <a:rPr lang="es-CO" smtClean="0"/>
              <a:t>22/09/2023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39CB1E1-5226-4145-9CD6-46C4F305F2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6D7CB19-3495-4876-AD5F-6FEE09DFB4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34517-910F-4801-9801-FF3FB891BBA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30667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F8D304-2F04-4B9B-8C24-AF3A1CB91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F9E38F3-CFE7-4D9E-B851-6F239F145E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5E4BF60-D783-412A-8D18-0B8A5C1DE8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CA9E1E2-0561-4D0D-A492-D07FF9006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59A5C-6408-49C5-A422-B0A9067F50B8}" type="datetimeFigureOut">
              <a:rPr lang="es-CO" smtClean="0"/>
              <a:t>22/09/2023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356091D-9133-48EA-AF54-28CFB6A133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42FF461-2CE7-404E-B70F-1B390267B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34517-910F-4801-9801-FF3FB891BBA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25311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8BF1E0-0012-4E5D-B91D-9024F5112B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C453A2A-30A5-4A7F-B77D-7DFB136651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D4F1B3E-C3FA-4E72-A50A-E9D7AABB60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43C416E-8BDB-47C8-91EC-5156F91689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AF34293-D873-4C07-9337-EAC4A42F83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487F6DCD-34C8-473C-9387-F7C162803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59A5C-6408-49C5-A422-B0A9067F50B8}" type="datetimeFigureOut">
              <a:rPr lang="es-CO" smtClean="0"/>
              <a:t>22/09/2023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FE5F42E-281C-420B-B6EF-79AB39F67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45FB6829-4EAF-49CE-81C6-910EFF515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34517-910F-4801-9801-FF3FB891BBA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2375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6DAE40-C0D9-4733-A0E7-0CE768ED8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75C9DBE-8BAB-41B2-8AD2-C710F91D1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59A5C-6408-49C5-A422-B0A9067F50B8}" type="datetimeFigureOut">
              <a:rPr lang="es-CO" smtClean="0"/>
              <a:t>22/09/2023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CF51B2A-753F-484D-8D43-3D32E11BA4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AF3E110-EFC7-4D5A-9861-7B406AA1D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34517-910F-4801-9801-FF3FB891BBA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40991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576186A-5731-422C-B106-04176046AC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59A5C-6408-49C5-A422-B0A9067F50B8}" type="datetimeFigureOut">
              <a:rPr lang="es-CO" smtClean="0"/>
              <a:t>22/09/2023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90675CD-41B3-4D16-B522-DB7A69BF6D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8320BC5-6191-4226-9288-27E8EF6AA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34517-910F-4801-9801-FF3FB891BBA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08699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CFCBD9-EDB5-449E-B05F-B8CB7EB512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38CEE64-1139-4428-83B5-822E7889D9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AD36816-5BD3-4A81-8414-1CF3A32516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FD0CDBE-9FEB-40EA-A0C8-E7D219C96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59A5C-6408-49C5-A422-B0A9067F50B8}" type="datetimeFigureOut">
              <a:rPr lang="es-CO" smtClean="0"/>
              <a:t>22/09/2023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FFCEAAF-4275-485E-9291-2DF5AC406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31C7F81-8ADE-436B-A813-320DF0798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34517-910F-4801-9801-FF3FB891BBA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57011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84B0C7-C97F-4166-B409-D6C1F0D2BD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B866A80-5CF1-4587-A268-A54C83E8B8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1693135-965B-46BE-AABE-83AF70074F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6002FD1-D5A9-4949-B00E-99C20914F1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59A5C-6408-49C5-A422-B0A9067F50B8}" type="datetimeFigureOut">
              <a:rPr lang="es-CO" smtClean="0"/>
              <a:t>22/09/2023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C8B848A-ECDD-4D59-BE5F-BCD05D50F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50065B3-C3BE-4827-A0A1-D817C05D69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34517-910F-4801-9801-FF3FB891BBA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229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866D387-109C-46EE-8269-E32764B86F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3016F19-DE3C-4F6E-BF53-E18648B363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C9652A7-E83D-4910-B706-683406C15E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C59A5C-6408-49C5-A422-B0A9067F50B8}" type="datetimeFigureOut">
              <a:rPr lang="es-CO" smtClean="0"/>
              <a:t>22/09/2023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798C56-277B-4B4E-86A6-AF1251788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A7AFC3C-BB1D-4D41-879C-B150767B35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D34517-910F-4801-9801-FF3FB891BBA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27427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817FE5-C171-4838-929E-105C4C1E345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/>
              <a:t>Switch </a:t>
            </a:r>
            <a:r>
              <a:rPr lang="es-CO" dirty="0" err="1"/>
              <a:t>Statements</a:t>
            </a:r>
            <a:br>
              <a:rPr lang="es-CO" dirty="0"/>
            </a:b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277504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A143C1BF-581B-4820-956F-389A28D9DD99}"/>
              </a:ext>
            </a:extLst>
          </p:cNvPr>
          <p:cNvSpPr txBox="1"/>
          <p:nvPr/>
        </p:nvSpPr>
        <p:spPr>
          <a:xfrm>
            <a:off x="965231" y="1322478"/>
            <a:ext cx="8991600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switch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answer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case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'y'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: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	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"That's great! I like pizza too.\n"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	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"I </a:t>
            </a:r>
            <a:r>
              <a:rPr lang="es-CO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like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 pepperoni\n"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	break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r>
              <a:rPr lang="es-CO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case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'n'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: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	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"That's okay, I'll eat enough for both of us!\n"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	break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r>
              <a:rPr lang="es-CO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default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: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	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"I said y or n!!!\n"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	break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0199202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6214CD53-A1B0-4443-A303-DF607B5FEF8A}"/>
              </a:ext>
            </a:extLst>
          </p:cNvPr>
          <p:cNvSpPr txBox="1"/>
          <p:nvPr/>
        </p:nvSpPr>
        <p:spPr>
          <a:xfrm>
            <a:off x="654423" y="521384"/>
            <a:ext cx="10659035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// alternative 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to</a:t>
            </a:r>
            <a:r>
              <a:rPr lang="es-CO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tolower</a:t>
            </a:r>
            <a:r>
              <a:rPr lang="es-CO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();</a:t>
            </a:r>
          </a:p>
          <a:p>
            <a:r>
              <a:rPr lang="es-CO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switch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answer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case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'y'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:</a:t>
            </a:r>
          </a:p>
          <a:p>
            <a:r>
              <a:rPr lang="es-CO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case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'Y'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:</a:t>
            </a:r>
          </a:p>
          <a:p>
            <a:pPr lvl="1"/>
            <a:r>
              <a:rPr lang="en-US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dirty="0">
                <a:solidFill>
                  <a:srgbClr val="A31515"/>
                </a:solidFill>
                <a:latin typeface="Cascadia Mono" panose="020B0609020000020004" pitchFamily="49" charset="0"/>
              </a:rPr>
              <a:t>"That's great! I like pizza too.\n"</a:t>
            </a:r>
            <a:r>
              <a:rPr lang="en-US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pPr lvl="1"/>
            <a:r>
              <a:rPr lang="es-CO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dirty="0">
                <a:solidFill>
                  <a:srgbClr val="A31515"/>
                </a:solidFill>
                <a:latin typeface="Cascadia Mono" panose="020B0609020000020004" pitchFamily="49" charset="0"/>
              </a:rPr>
              <a:t>"I </a:t>
            </a:r>
            <a:r>
              <a:rPr lang="es-CO" dirty="0" err="1">
                <a:solidFill>
                  <a:srgbClr val="A31515"/>
                </a:solidFill>
                <a:latin typeface="Cascadia Mono" panose="020B0609020000020004" pitchFamily="49" charset="0"/>
              </a:rPr>
              <a:t>like</a:t>
            </a:r>
            <a:r>
              <a:rPr lang="es-CO" dirty="0">
                <a:solidFill>
                  <a:srgbClr val="A31515"/>
                </a:solidFill>
                <a:latin typeface="Cascadia Mono" panose="020B0609020000020004" pitchFamily="49" charset="0"/>
              </a:rPr>
              <a:t> pepperoni\n"</a:t>
            </a:r>
            <a:r>
              <a:rPr lang="es-CO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pPr lvl="1"/>
            <a:r>
              <a:rPr lang="es-CO" dirty="0">
                <a:solidFill>
                  <a:srgbClr val="0000FF"/>
                </a:solidFill>
                <a:latin typeface="Cascadia Mono" panose="020B0609020000020004" pitchFamily="49" charset="0"/>
              </a:rPr>
              <a:t>break</a:t>
            </a:r>
            <a:r>
              <a:rPr lang="es-CO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r>
              <a:rPr lang="es-CO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case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'n'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:</a:t>
            </a:r>
          </a:p>
          <a:p>
            <a:r>
              <a:rPr lang="es-CO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case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'N'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:</a:t>
            </a:r>
          </a:p>
          <a:p>
            <a:pPr lvl="1"/>
            <a:r>
              <a:rPr lang="en-US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dirty="0">
                <a:solidFill>
                  <a:srgbClr val="A31515"/>
                </a:solidFill>
                <a:latin typeface="Cascadia Mono" panose="020B0609020000020004" pitchFamily="49" charset="0"/>
              </a:rPr>
              <a:t>"That's okay, I'll eat enough for both of us!\n"</a:t>
            </a:r>
            <a:r>
              <a:rPr lang="en-US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pPr lvl="1"/>
            <a:r>
              <a:rPr lang="es-CO" dirty="0">
                <a:solidFill>
                  <a:srgbClr val="0000FF"/>
                </a:solidFill>
                <a:latin typeface="Cascadia Mono" panose="020B0609020000020004" pitchFamily="49" charset="0"/>
              </a:rPr>
              <a:t>break</a:t>
            </a:r>
            <a:r>
              <a:rPr lang="es-CO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r>
              <a:rPr lang="es-CO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default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:</a:t>
            </a:r>
          </a:p>
          <a:p>
            <a:pPr lvl="1"/>
            <a:r>
              <a:rPr lang="en-US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dirty="0">
                <a:solidFill>
                  <a:srgbClr val="A31515"/>
                </a:solidFill>
                <a:latin typeface="Cascadia Mono" panose="020B0609020000020004" pitchFamily="49" charset="0"/>
              </a:rPr>
              <a:t>"I said y or n!!!\n"</a:t>
            </a:r>
            <a:r>
              <a:rPr lang="en-US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pPr lvl="1"/>
            <a:r>
              <a:rPr lang="es-CO" dirty="0">
                <a:solidFill>
                  <a:srgbClr val="0000FF"/>
                </a:solidFill>
                <a:latin typeface="Cascadia Mono" panose="020B0609020000020004" pitchFamily="49" charset="0"/>
              </a:rPr>
              <a:t>break</a:t>
            </a:r>
            <a:r>
              <a:rPr lang="es-CO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55265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>
            <a:extLst>
              <a:ext uri="{FF2B5EF4-FFF2-40B4-BE49-F238E27FC236}">
                <a16:creationId xmlns:a16="http://schemas.microsoft.com/office/drawing/2014/main" id="{D15A6B4F-3767-4E90-B2B0-D05AFF89B2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9988" y="708009"/>
            <a:ext cx="6624637" cy="4392612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6600CC"/>
              </a:gs>
              <a:gs pos="100000">
                <a:srgbClr val="9999FF"/>
              </a:gs>
            </a:gsLst>
            <a:path path="rect">
              <a:fillToRect r="100000" b="100000"/>
            </a:path>
          </a:gradFill>
          <a:ln w="12700">
            <a:round/>
            <a:headEnd type="none" w="sm" len="sm"/>
            <a:tailEnd type="none" w="sm" len="sm"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6600CC"/>
            </a:extrusionClr>
            <a:contourClr>
              <a:srgbClr val="6600CC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 eaLnBrk="0" hangingPunct="0"/>
            <a:r>
              <a:rPr lang="es-ES_tradnl" altLang="es-CO" sz="2800" b="1" dirty="0">
                <a:latin typeface="Times New Roman" panose="02020603050405020304" pitchFamily="18" charset="0"/>
              </a:rPr>
              <a:t>seleccionar &lt;</a:t>
            </a:r>
            <a:r>
              <a:rPr lang="es-ES_tradnl" altLang="es-CO" sz="2800" b="1" dirty="0" err="1">
                <a:latin typeface="Times New Roman" panose="02020603050405020304" pitchFamily="18" charset="0"/>
              </a:rPr>
              <a:t>opcion</a:t>
            </a:r>
            <a:r>
              <a:rPr lang="es-ES_tradnl" altLang="es-CO" sz="2800" b="1" dirty="0">
                <a:latin typeface="Times New Roman" panose="02020603050405020304" pitchFamily="18" charset="0"/>
              </a:rPr>
              <a:t>&gt; hacer</a:t>
            </a:r>
          </a:p>
          <a:p>
            <a:pPr algn="l" eaLnBrk="0" hangingPunct="0"/>
            <a:r>
              <a:rPr lang="es-ES_tradnl" altLang="es-CO" sz="2800" b="1" dirty="0">
                <a:latin typeface="Times New Roman" panose="02020603050405020304" pitchFamily="18" charset="0"/>
              </a:rPr>
              <a:t>   caso &lt;constante 1&gt;:</a:t>
            </a:r>
          </a:p>
          <a:p>
            <a:pPr algn="l" eaLnBrk="0" hangingPunct="0"/>
            <a:r>
              <a:rPr lang="es-ES_tradnl" altLang="es-CO" sz="2800" b="1" dirty="0">
                <a:latin typeface="Times New Roman" panose="02020603050405020304" pitchFamily="18" charset="0"/>
              </a:rPr>
              <a:t>	&lt;</a:t>
            </a:r>
            <a:r>
              <a:rPr lang="es-ES_tradnl" altLang="es-CO" sz="2800" b="1" dirty="0" err="1">
                <a:latin typeface="Times New Roman" panose="02020603050405020304" pitchFamily="18" charset="0"/>
              </a:rPr>
              <a:t>bloque_intrucciones</a:t>
            </a:r>
            <a:r>
              <a:rPr lang="es-ES_tradnl" altLang="es-CO" sz="2800" b="1" dirty="0">
                <a:latin typeface="Times New Roman" panose="02020603050405020304" pitchFamily="18" charset="0"/>
              </a:rPr>
              <a:t> 1&gt;</a:t>
            </a:r>
          </a:p>
          <a:p>
            <a:pPr algn="l" eaLnBrk="0" hangingPunct="0"/>
            <a:r>
              <a:rPr lang="es-ES_tradnl" altLang="es-CO" sz="2800" b="1" dirty="0">
                <a:latin typeface="Times New Roman" panose="02020603050405020304" pitchFamily="18" charset="0"/>
              </a:rPr>
              <a:t>      .</a:t>
            </a:r>
          </a:p>
          <a:p>
            <a:pPr algn="l" eaLnBrk="0" hangingPunct="0">
              <a:lnSpc>
                <a:spcPct val="45000"/>
              </a:lnSpc>
            </a:pPr>
            <a:r>
              <a:rPr lang="es-ES_tradnl" altLang="es-CO" sz="2800" b="1" dirty="0">
                <a:latin typeface="Times New Roman" panose="02020603050405020304" pitchFamily="18" charset="0"/>
              </a:rPr>
              <a:t>      .</a:t>
            </a:r>
          </a:p>
          <a:p>
            <a:pPr algn="l" eaLnBrk="0" hangingPunct="0">
              <a:lnSpc>
                <a:spcPct val="45000"/>
              </a:lnSpc>
            </a:pPr>
            <a:r>
              <a:rPr lang="es-ES_tradnl" altLang="es-CO" sz="2800" b="1" dirty="0">
                <a:latin typeface="Times New Roman" panose="02020603050405020304" pitchFamily="18" charset="0"/>
              </a:rPr>
              <a:t>      .</a:t>
            </a:r>
          </a:p>
          <a:p>
            <a:pPr algn="l" eaLnBrk="0" hangingPunct="0"/>
            <a:r>
              <a:rPr lang="es-ES_tradnl" altLang="es-CO" sz="2800" b="1" dirty="0">
                <a:latin typeface="Times New Roman" panose="02020603050405020304" pitchFamily="18" charset="0"/>
              </a:rPr>
              <a:t>   caso &lt;constante n&gt;:</a:t>
            </a:r>
          </a:p>
          <a:p>
            <a:pPr algn="l" eaLnBrk="0" hangingPunct="0"/>
            <a:r>
              <a:rPr lang="es-ES_tradnl" altLang="es-CO" sz="2800" b="1" dirty="0">
                <a:latin typeface="Times New Roman" panose="02020603050405020304" pitchFamily="18" charset="0"/>
              </a:rPr>
              <a:t>	&lt;</a:t>
            </a:r>
            <a:r>
              <a:rPr lang="es-ES_tradnl" altLang="es-CO" sz="2800" b="1" dirty="0" err="1">
                <a:latin typeface="Times New Roman" panose="02020603050405020304" pitchFamily="18" charset="0"/>
              </a:rPr>
              <a:t>bloque_intrucciones</a:t>
            </a:r>
            <a:r>
              <a:rPr lang="es-ES_tradnl" altLang="es-CO" sz="2800" b="1" dirty="0">
                <a:latin typeface="Times New Roman" panose="02020603050405020304" pitchFamily="18" charset="0"/>
              </a:rPr>
              <a:t> n&gt;</a:t>
            </a:r>
          </a:p>
          <a:p>
            <a:pPr algn="l" eaLnBrk="0" hangingPunct="0"/>
            <a:r>
              <a:rPr lang="es-ES_tradnl" altLang="es-CO" sz="2800" b="1" dirty="0">
                <a:latin typeface="Times New Roman" panose="02020603050405020304" pitchFamily="18" charset="0"/>
              </a:rPr>
              <a:t>   </a:t>
            </a:r>
            <a:r>
              <a:rPr lang="es-ES_tradnl" altLang="es-CO" sz="2800" b="1" dirty="0" err="1">
                <a:latin typeface="Times New Roman" panose="02020603050405020304" pitchFamily="18" charset="0"/>
              </a:rPr>
              <a:t>otrocaso</a:t>
            </a:r>
            <a:r>
              <a:rPr lang="es-ES_tradnl" altLang="es-CO" sz="2800" b="1" dirty="0">
                <a:latin typeface="Times New Roman" panose="02020603050405020304" pitchFamily="18" charset="0"/>
              </a:rPr>
              <a:t>:</a:t>
            </a:r>
          </a:p>
          <a:p>
            <a:pPr algn="l" eaLnBrk="0" hangingPunct="0"/>
            <a:r>
              <a:rPr lang="es-ES_tradnl" altLang="es-CO" sz="2800" b="1" dirty="0">
                <a:latin typeface="Times New Roman" panose="02020603050405020304" pitchFamily="18" charset="0"/>
              </a:rPr>
              <a:t>	 &lt;</a:t>
            </a:r>
            <a:r>
              <a:rPr lang="es-ES_tradnl" altLang="es-CO" sz="2800" b="1" dirty="0" err="1">
                <a:latin typeface="Times New Roman" panose="02020603050405020304" pitchFamily="18" charset="0"/>
              </a:rPr>
              <a:t>bloque_intrucciones</a:t>
            </a:r>
            <a:r>
              <a:rPr lang="es-ES_tradnl" altLang="es-CO" sz="2800" b="1" dirty="0">
                <a:latin typeface="Times New Roman" panose="02020603050405020304" pitchFamily="18" charset="0"/>
              </a:rPr>
              <a:t>&gt;</a:t>
            </a:r>
          </a:p>
          <a:p>
            <a:pPr algn="l" eaLnBrk="0" hangingPunct="0"/>
            <a:r>
              <a:rPr lang="es-ES_tradnl" altLang="es-CO" sz="2800" b="1" dirty="0" err="1">
                <a:latin typeface="Times New Roman" panose="02020603050405020304" pitchFamily="18" charset="0"/>
              </a:rPr>
              <a:t>fin_seleccionar</a:t>
            </a:r>
            <a:endParaRPr lang="es-ES_tradnl" altLang="es-CO" sz="2800" b="1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71688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Switch Case Flowchart - A Complete Guide">
            <a:extLst>
              <a:ext uri="{FF2B5EF4-FFF2-40B4-BE49-F238E27FC236}">
                <a16:creationId xmlns:a16="http://schemas.microsoft.com/office/drawing/2014/main" id="{E5B26B6B-C32B-438C-A32E-5E88A12325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8363" y="0"/>
            <a:ext cx="537368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48744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6A69C409-A830-4877-A82E-902860DE84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1937" y="1000125"/>
            <a:ext cx="4048125" cy="4857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70015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355" name="AutoShape 3">
            <a:extLst>
              <a:ext uri="{FF2B5EF4-FFF2-40B4-BE49-F238E27FC236}">
                <a16:creationId xmlns:a16="http://schemas.microsoft.com/office/drawing/2014/main" id="{3B540283-068A-4ED9-975C-8F3F337F6D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2895600"/>
            <a:ext cx="6858000" cy="17526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6600CC"/>
              </a:gs>
              <a:gs pos="100000">
                <a:srgbClr val="9999FF"/>
              </a:gs>
            </a:gsLst>
            <a:path path="rect">
              <a:fillToRect r="100000" b="100000"/>
            </a:path>
          </a:gradFill>
          <a:ln w="12700">
            <a:round/>
            <a:headEnd type="none" w="sm" len="sm"/>
            <a:tailEnd type="none" w="sm" len="sm"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6600CC"/>
            </a:extrusionClr>
            <a:contourClr>
              <a:srgbClr val="6600CC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eaLnBrk="0" hangingPunct="0"/>
            <a:r>
              <a:rPr lang="es-ES_tradnl" altLang="es-CO" sz="3000" b="1">
                <a:latin typeface="Times New Roman" panose="02020603050405020304" pitchFamily="18" charset="0"/>
              </a:rPr>
              <a:t>Selección de una transacción</a:t>
            </a:r>
          </a:p>
          <a:p>
            <a:pPr eaLnBrk="0" hangingPunct="0"/>
            <a:r>
              <a:rPr lang="es-ES_tradnl" altLang="es-CO" sz="3000" b="1">
                <a:latin typeface="Times New Roman" panose="02020603050405020304" pitchFamily="18" charset="0"/>
              </a:rPr>
              <a:t>en un cajero automático</a:t>
            </a:r>
            <a:endParaRPr lang="es-ES_tradnl" altLang="es-CO" sz="2000" b="1">
              <a:latin typeface="Times New Roman" panose="02020603050405020304" pitchFamily="18" charset="0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9446CF7C-1D8E-4088-9322-22D85FA493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i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altLang="es-CO" sz="5400">
                <a:latin typeface="Calibri Light" panose="020F0302020204030204" pitchFamily="34" charset="0"/>
                <a:cs typeface="Calibri Light" panose="020F0302020204030204" pitchFamily="34" charset="0"/>
              </a:rPr>
              <a:t>EJEMPLO</a:t>
            </a:r>
            <a:endParaRPr lang="es-ES_tradnl" altLang="es-CO" sz="5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5378" name="Group 2">
            <a:extLst>
              <a:ext uri="{FF2B5EF4-FFF2-40B4-BE49-F238E27FC236}">
                <a16:creationId xmlns:a16="http://schemas.microsoft.com/office/drawing/2014/main" id="{123F724C-007B-44FE-8A52-977C286149AF}"/>
              </a:ext>
            </a:extLst>
          </p:cNvPr>
          <p:cNvGrpSpPr>
            <a:grpSpLocks/>
          </p:cNvGrpSpPr>
          <p:nvPr/>
        </p:nvGrpSpPr>
        <p:grpSpPr bwMode="auto">
          <a:xfrm>
            <a:off x="7580313" y="2682875"/>
            <a:ext cx="3048000" cy="2362200"/>
            <a:chOff x="3696" y="1680"/>
            <a:chExt cx="1920" cy="1488"/>
          </a:xfrm>
        </p:grpSpPr>
        <p:sp>
          <p:nvSpPr>
            <p:cNvPr id="485379" name="Rectangle 3">
              <a:extLst>
                <a:ext uri="{FF2B5EF4-FFF2-40B4-BE49-F238E27FC236}">
                  <a16:creationId xmlns:a16="http://schemas.microsoft.com/office/drawing/2014/main" id="{9C07276A-D1C1-4CD4-B49B-3C409B2F8B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6" y="1680"/>
              <a:ext cx="1920" cy="1488"/>
            </a:xfrm>
            <a:prstGeom prst="rect">
              <a:avLst/>
            </a:prstGeom>
            <a:solidFill>
              <a:srgbClr val="33CC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r>
                <a:rPr lang="es-MX" altLang="es-CO" sz="2800" b="1">
                  <a:latin typeface="Comic Sans MS" panose="030F0702030302020204" pitchFamily="66" charset="0"/>
                </a:rPr>
                <a:t>opcion</a:t>
              </a:r>
            </a:p>
            <a:p>
              <a:pPr eaLnBrk="0" hangingPunct="0"/>
              <a:r>
                <a:rPr lang="es-MX" altLang="es-CO" sz="2800" b="1">
                  <a:latin typeface="Comic Sans MS" panose="030F0702030302020204" pitchFamily="66" charset="0"/>
                </a:rPr>
                <a:t>	</a:t>
              </a:r>
            </a:p>
            <a:p>
              <a:pPr eaLnBrk="0" hangingPunct="0"/>
              <a:endParaRPr lang="es-MX" altLang="es-CO" sz="2400">
                <a:latin typeface="Comic Sans MS" panose="030F0702030302020204" pitchFamily="66" charset="0"/>
              </a:endParaRPr>
            </a:p>
            <a:p>
              <a:pPr eaLnBrk="0" hangingPunct="0"/>
              <a:r>
                <a:rPr lang="es-MX" altLang="es-CO" sz="2400">
                  <a:latin typeface="Comic Sans MS" panose="030F0702030302020204" pitchFamily="66" charset="0"/>
                </a:rPr>
                <a:t>		</a:t>
              </a:r>
              <a:endParaRPr lang="es-ES" altLang="es-CO" sz="2400">
                <a:latin typeface="Comic Sans MS" panose="030F0702030302020204" pitchFamily="66" charset="0"/>
              </a:endParaRPr>
            </a:p>
          </p:txBody>
        </p:sp>
        <p:sp>
          <p:nvSpPr>
            <p:cNvPr id="485380" name="Text Box 4">
              <a:extLst>
                <a:ext uri="{FF2B5EF4-FFF2-40B4-BE49-F238E27FC236}">
                  <a16:creationId xmlns:a16="http://schemas.microsoft.com/office/drawing/2014/main" id="{C0D44E9B-31C9-411E-9899-EB604FD6E7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16" y="2256"/>
              <a:ext cx="576" cy="291"/>
            </a:xfrm>
            <a:prstGeom prst="rect">
              <a:avLst/>
            </a:prstGeom>
            <a:noFill/>
            <a:ln w="38100">
              <a:solidFill>
                <a:schemeClr val="bg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eaLnBrk="0" hangingPunct="0">
                <a:spcBef>
                  <a:spcPct val="50000"/>
                </a:spcBef>
              </a:pPr>
              <a:r>
                <a:rPr lang="es-ES" altLang="es-CO" sz="2400">
                  <a:latin typeface="Comic Sans MS" panose="030F0702030302020204" pitchFamily="66" charset="0"/>
                </a:rPr>
                <a:t>XXX</a:t>
              </a:r>
            </a:p>
          </p:txBody>
        </p:sp>
      </p:grpSp>
      <p:sp>
        <p:nvSpPr>
          <p:cNvPr id="485382" name="Rectangle 6">
            <a:extLst>
              <a:ext uri="{FF2B5EF4-FFF2-40B4-BE49-F238E27FC236}">
                <a16:creationId xmlns:a16="http://schemas.microsoft.com/office/drawing/2014/main" id="{18661DF5-BBB9-4CD0-BB0B-6F5FDA024E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5038" y="1539876"/>
            <a:ext cx="5149850" cy="4697413"/>
          </a:xfrm>
          <a:prstGeom prst="rect">
            <a:avLst/>
          </a:prstGeom>
          <a:noFill/>
          <a:ln w="38100">
            <a:solidFill>
              <a:srgbClr val="FF00FF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 eaLnBrk="0" hangingPunct="0"/>
            <a:r>
              <a:rPr lang="es-MX" altLang="es-CO" sz="3200">
                <a:solidFill>
                  <a:srgbClr val="000099"/>
                </a:solidFill>
                <a:latin typeface="Comic Sans MS" panose="030F0702030302020204" pitchFamily="66" charset="0"/>
              </a:rPr>
              <a:t>opcion: entero</a:t>
            </a:r>
          </a:p>
          <a:p>
            <a:pPr algn="l" eaLnBrk="0" hangingPunct="0"/>
            <a:r>
              <a:rPr lang="es-MX" altLang="es-CO" sz="3200">
                <a:solidFill>
                  <a:srgbClr val="000099"/>
                </a:solidFill>
                <a:latin typeface="Comic Sans MS" panose="030F0702030302020204" pitchFamily="66" charset="0"/>
              </a:rPr>
              <a:t>leer (opcion)</a:t>
            </a:r>
          </a:p>
          <a:p>
            <a:pPr algn="l" eaLnBrk="0" hangingPunct="0"/>
            <a:r>
              <a:rPr lang="es-MX" altLang="es-CO" sz="3200">
                <a:solidFill>
                  <a:srgbClr val="000099"/>
                </a:solidFill>
                <a:latin typeface="Comic Sans MS" panose="030F0702030302020204" pitchFamily="66" charset="0"/>
              </a:rPr>
              <a:t>seleccionar opcion de</a:t>
            </a:r>
          </a:p>
          <a:p>
            <a:pPr algn="l" eaLnBrk="0" hangingPunct="0"/>
            <a:r>
              <a:rPr lang="es-MX" altLang="es-CO" sz="2400">
                <a:solidFill>
                  <a:srgbClr val="000099"/>
                </a:solidFill>
                <a:latin typeface="Comic Sans MS" panose="030F0702030302020204" pitchFamily="66" charset="0"/>
              </a:rPr>
              <a:t>   </a:t>
            </a:r>
            <a:r>
              <a:rPr lang="es-MX" altLang="es-CO" sz="2200">
                <a:solidFill>
                  <a:srgbClr val="000099"/>
                </a:solidFill>
                <a:latin typeface="Comic Sans MS" panose="030F0702030302020204" pitchFamily="66" charset="0"/>
              </a:rPr>
              <a:t>caso1: escribir (“Consignación”)</a:t>
            </a:r>
          </a:p>
          <a:p>
            <a:pPr algn="l" eaLnBrk="0" hangingPunct="0"/>
            <a:r>
              <a:rPr lang="es-MX" altLang="es-CO" sz="2200">
                <a:solidFill>
                  <a:srgbClr val="000099"/>
                </a:solidFill>
                <a:latin typeface="Comic Sans MS" panose="030F0702030302020204" pitchFamily="66" charset="0"/>
              </a:rPr>
              <a:t>   caso2: escribir (“Retiro”)</a:t>
            </a:r>
          </a:p>
          <a:p>
            <a:pPr algn="l" eaLnBrk="0" hangingPunct="0"/>
            <a:r>
              <a:rPr lang="es-MX" altLang="es-CO" sz="2200">
                <a:solidFill>
                  <a:srgbClr val="000099"/>
                </a:solidFill>
                <a:latin typeface="Comic Sans MS" panose="030F0702030302020204" pitchFamily="66" charset="0"/>
              </a:rPr>
              <a:t>   caso3: escribir (“Pago de Servicios”)</a:t>
            </a:r>
          </a:p>
          <a:p>
            <a:pPr algn="l" eaLnBrk="0" hangingPunct="0"/>
            <a:r>
              <a:rPr lang="es-MX" altLang="es-CO" sz="2200">
                <a:solidFill>
                  <a:srgbClr val="000099"/>
                </a:solidFill>
                <a:latin typeface="Comic Sans MS" panose="030F0702030302020204" pitchFamily="66" charset="0"/>
              </a:rPr>
              <a:t>   caso4: escribir (</a:t>
            </a:r>
            <a:r>
              <a:rPr lang="es-MX" altLang="es-CO" sz="2200" b="1">
                <a:solidFill>
                  <a:srgbClr val="000099"/>
                </a:solidFill>
                <a:latin typeface="Comic Sans MS" panose="030F0702030302020204" pitchFamily="66" charset="0"/>
              </a:rPr>
              <a:t>“Cambio de Clave”)</a:t>
            </a:r>
          </a:p>
          <a:p>
            <a:pPr algn="l" eaLnBrk="0" hangingPunct="0"/>
            <a:r>
              <a:rPr lang="es-MX" altLang="es-CO" sz="2200">
                <a:solidFill>
                  <a:srgbClr val="000099"/>
                </a:solidFill>
                <a:latin typeface="Comic Sans MS" panose="030F0702030302020204" pitchFamily="66" charset="0"/>
              </a:rPr>
              <a:t>   caso5: escribir (“Terminar”)</a:t>
            </a:r>
          </a:p>
          <a:p>
            <a:pPr algn="l" eaLnBrk="0" hangingPunct="0"/>
            <a:r>
              <a:rPr lang="es-MX" altLang="es-CO" sz="2200">
                <a:solidFill>
                  <a:srgbClr val="000099"/>
                </a:solidFill>
                <a:latin typeface="Comic Sans MS" panose="030F0702030302020204" pitchFamily="66" charset="0"/>
              </a:rPr>
              <a:t>   otrocaso: </a:t>
            </a:r>
            <a:r>
              <a:rPr lang="es-MX" altLang="es-CO" sz="2000">
                <a:solidFill>
                  <a:srgbClr val="000099"/>
                </a:solidFill>
                <a:latin typeface="Comic Sans MS" panose="030F0702030302020204" pitchFamily="66" charset="0"/>
              </a:rPr>
              <a:t>escribir (“Terminar”)</a:t>
            </a:r>
          </a:p>
          <a:p>
            <a:pPr algn="l" eaLnBrk="0" hangingPunct="0"/>
            <a:r>
              <a:rPr lang="es-MX" altLang="es-CO" sz="2800">
                <a:solidFill>
                  <a:srgbClr val="000099"/>
                </a:solidFill>
                <a:latin typeface="Comic Sans MS" panose="030F0702030302020204" pitchFamily="66" charset="0"/>
              </a:rPr>
              <a:t>fin_seleccionar</a:t>
            </a:r>
            <a:endParaRPr lang="es-ES" altLang="es-CO" sz="2800">
              <a:solidFill>
                <a:srgbClr val="000099"/>
              </a:solidFill>
              <a:latin typeface="Comic Sans MS" panose="030F0702030302020204" pitchFamily="66" charset="0"/>
            </a:endParaRPr>
          </a:p>
        </p:txBody>
      </p:sp>
      <p:sp>
        <p:nvSpPr>
          <p:cNvPr id="485384" name="AutoShape 8">
            <a:extLst>
              <a:ext uri="{FF2B5EF4-FFF2-40B4-BE49-F238E27FC236}">
                <a16:creationId xmlns:a16="http://schemas.microsoft.com/office/drawing/2014/main" id="{41484550-9C46-486B-AE81-7257C32ED5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489200"/>
            <a:ext cx="457200" cy="304800"/>
          </a:xfrm>
          <a:prstGeom prst="rightArrow">
            <a:avLst>
              <a:gd name="adj1" fmla="val 50000"/>
              <a:gd name="adj2" fmla="val 375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CO"/>
          </a:p>
        </p:txBody>
      </p:sp>
      <p:sp>
        <p:nvSpPr>
          <p:cNvPr id="485385" name="AutoShape 9">
            <a:extLst>
              <a:ext uri="{FF2B5EF4-FFF2-40B4-BE49-F238E27FC236}">
                <a16:creationId xmlns:a16="http://schemas.microsoft.com/office/drawing/2014/main" id="{364E899D-1500-4997-AE78-517768677C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4433888"/>
            <a:ext cx="457200" cy="304800"/>
          </a:xfrm>
          <a:prstGeom prst="rightArrow">
            <a:avLst>
              <a:gd name="adj1" fmla="val 50000"/>
              <a:gd name="adj2" fmla="val 375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CO"/>
          </a:p>
        </p:txBody>
      </p:sp>
      <p:sp>
        <p:nvSpPr>
          <p:cNvPr id="485386" name="AutoShape 10">
            <a:extLst>
              <a:ext uri="{FF2B5EF4-FFF2-40B4-BE49-F238E27FC236}">
                <a16:creationId xmlns:a16="http://schemas.microsoft.com/office/drawing/2014/main" id="{E9D3350D-AB74-4D6E-BB2B-F98CE312D7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514975"/>
            <a:ext cx="457200" cy="304800"/>
          </a:xfrm>
          <a:prstGeom prst="rightArrow">
            <a:avLst>
              <a:gd name="adj1" fmla="val 50000"/>
              <a:gd name="adj2" fmla="val 375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CO"/>
          </a:p>
        </p:txBody>
      </p:sp>
      <p:sp>
        <p:nvSpPr>
          <p:cNvPr id="485387" name="Rectangle 11">
            <a:extLst>
              <a:ext uri="{FF2B5EF4-FFF2-40B4-BE49-F238E27FC236}">
                <a16:creationId xmlns:a16="http://schemas.microsoft.com/office/drawing/2014/main" id="{5A5B7322-0FB8-4052-9AE5-BDB63D05CE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23313" y="3597275"/>
            <a:ext cx="914400" cy="457200"/>
          </a:xfrm>
          <a:prstGeom prst="rect">
            <a:avLst/>
          </a:prstGeom>
          <a:solidFill>
            <a:srgbClr val="33CCFF"/>
          </a:solidFill>
          <a:ln w="38100">
            <a:solidFill>
              <a:schemeClr val="bg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r>
              <a:rPr lang="es-MX" altLang="es-CO" sz="2400">
                <a:latin typeface="Comic Sans MS" panose="030F0702030302020204" pitchFamily="66" charset="0"/>
              </a:rPr>
              <a:t>4</a:t>
            </a:r>
            <a:endParaRPr lang="es-ES" altLang="es-CO" sz="2400">
              <a:latin typeface="Comic Sans MS" panose="030F0702030302020204" pitchFamily="66" charset="0"/>
            </a:endParaRPr>
          </a:p>
        </p:txBody>
      </p:sp>
      <p:graphicFrame>
        <p:nvGraphicFramePr>
          <p:cNvPr id="485388" name="Object 12">
            <a:extLst>
              <a:ext uri="{FF2B5EF4-FFF2-40B4-BE49-F238E27FC236}">
                <a16:creationId xmlns:a16="http://schemas.microsoft.com/office/drawing/2014/main" id="{F8908F07-EA12-4A50-A697-24C965610F5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427913" y="2636838"/>
          <a:ext cx="3276600" cy="289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Imagen" r:id="rId3" imgW="4755600" imgH="4827960" progId="MS_ClipArt_Gallery.2">
                  <p:embed/>
                </p:oleObj>
              </mc:Choice>
              <mc:Fallback>
                <p:oleObj name="Imagen" r:id="rId3" imgW="4755600" imgH="4827960" progId="MS_ClipArt_Gallery.2">
                  <p:embed/>
                  <p:pic>
                    <p:nvPicPr>
                      <p:cNvPr id="485388" name="Object 12">
                        <a:extLst>
                          <a:ext uri="{FF2B5EF4-FFF2-40B4-BE49-F238E27FC236}">
                            <a16:creationId xmlns:a16="http://schemas.microsoft.com/office/drawing/2014/main" id="{F8908F07-EA12-4A50-A697-24C965610F5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27913" y="2636838"/>
                        <a:ext cx="3276600" cy="289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5389" name="Text Box 13">
            <a:extLst>
              <a:ext uri="{FF2B5EF4-FFF2-40B4-BE49-F238E27FC236}">
                <a16:creationId xmlns:a16="http://schemas.microsoft.com/office/drawing/2014/main" id="{2F39CC2D-7317-4DD5-8747-07B01B875C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62900" y="3589339"/>
            <a:ext cx="2273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s-MX" altLang="es-CO" sz="20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Cambio de Clave</a:t>
            </a:r>
            <a:endParaRPr lang="es-ES" altLang="es-CO" sz="2000" b="1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14" name="Rectangle 2">
            <a:extLst>
              <a:ext uri="{FF2B5EF4-FFF2-40B4-BE49-F238E27FC236}">
                <a16:creationId xmlns:a16="http://schemas.microsoft.com/office/drawing/2014/main" id="{AA68D47E-0909-412A-B6CA-424FAF754B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810000" y="0"/>
            <a:ext cx="8229600" cy="114300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_tradnl" altLang="es-CO" sz="5400" dirty="0">
                <a:latin typeface="Calibri Light" panose="020F0302020204030204" pitchFamily="34" charset="0"/>
                <a:cs typeface="Calibri Light" panose="020F0302020204030204" pitchFamily="34" charset="0"/>
              </a:rPr>
              <a:t>EJEMPLO (a)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5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853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853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853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853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5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5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85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85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5387" grpId="0" animBg="1" autoUpdateAnimBg="0"/>
      <p:bldP spid="485389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6402" name="Group 2">
            <a:extLst>
              <a:ext uri="{FF2B5EF4-FFF2-40B4-BE49-F238E27FC236}">
                <a16:creationId xmlns:a16="http://schemas.microsoft.com/office/drawing/2014/main" id="{0D9609B1-312A-4F9B-A832-19CA94C64EC6}"/>
              </a:ext>
            </a:extLst>
          </p:cNvPr>
          <p:cNvGrpSpPr>
            <a:grpSpLocks/>
          </p:cNvGrpSpPr>
          <p:nvPr/>
        </p:nvGrpSpPr>
        <p:grpSpPr bwMode="auto">
          <a:xfrm>
            <a:off x="7616825" y="2667000"/>
            <a:ext cx="3048000" cy="2362200"/>
            <a:chOff x="3696" y="1680"/>
            <a:chExt cx="1920" cy="1488"/>
          </a:xfrm>
        </p:grpSpPr>
        <p:sp>
          <p:nvSpPr>
            <p:cNvPr id="486403" name="Rectangle 3">
              <a:extLst>
                <a:ext uri="{FF2B5EF4-FFF2-40B4-BE49-F238E27FC236}">
                  <a16:creationId xmlns:a16="http://schemas.microsoft.com/office/drawing/2014/main" id="{AC9F6C8D-F0BB-44E4-BF53-9CAE248756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6" y="1680"/>
              <a:ext cx="1920" cy="1488"/>
            </a:xfrm>
            <a:prstGeom prst="rect">
              <a:avLst/>
            </a:prstGeom>
            <a:solidFill>
              <a:srgbClr val="33CC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r>
                <a:rPr lang="es-MX" altLang="es-CO" sz="2800" b="1">
                  <a:latin typeface="Comic Sans MS" panose="030F0702030302020204" pitchFamily="66" charset="0"/>
                </a:rPr>
                <a:t>opcion</a:t>
              </a:r>
            </a:p>
            <a:p>
              <a:pPr eaLnBrk="0" hangingPunct="0"/>
              <a:r>
                <a:rPr lang="es-MX" altLang="es-CO" sz="2800" b="1">
                  <a:latin typeface="Comic Sans MS" panose="030F0702030302020204" pitchFamily="66" charset="0"/>
                </a:rPr>
                <a:t>	</a:t>
              </a:r>
            </a:p>
            <a:p>
              <a:pPr eaLnBrk="0" hangingPunct="0"/>
              <a:endParaRPr lang="es-MX" altLang="es-CO" sz="2400">
                <a:latin typeface="Comic Sans MS" panose="030F0702030302020204" pitchFamily="66" charset="0"/>
              </a:endParaRPr>
            </a:p>
            <a:p>
              <a:pPr eaLnBrk="0" hangingPunct="0"/>
              <a:r>
                <a:rPr lang="es-MX" altLang="es-CO" sz="2400">
                  <a:latin typeface="Comic Sans MS" panose="030F0702030302020204" pitchFamily="66" charset="0"/>
                </a:rPr>
                <a:t>		</a:t>
              </a:r>
              <a:endParaRPr lang="es-ES" altLang="es-CO" sz="2400">
                <a:latin typeface="Comic Sans MS" panose="030F0702030302020204" pitchFamily="66" charset="0"/>
              </a:endParaRPr>
            </a:p>
          </p:txBody>
        </p:sp>
        <p:sp>
          <p:nvSpPr>
            <p:cNvPr id="486404" name="Text Box 4">
              <a:extLst>
                <a:ext uri="{FF2B5EF4-FFF2-40B4-BE49-F238E27FC236}">
                  <a16:creationId xmlns:a16="http://schemas.microsoft.com/office/drawing/2014/main" id="{873A9F41-97A1-4993-A6F9-431E8310F6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16" y="2256"/>
              <a:ext cx="576" cy="291"/>
            </a:xfrm>
            <a:prstGeom prst="rect">
              <a:avLst/>
            </a:prstGeom>
            <a:noFill/>
            <a:ln w="38100">
              <a:solidFill>
                <a:schemeClr val="bg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eaLnBrk="0" hangingPunct="0">
                <a:spcBef>
                  <a:spcPct val="50000"/>
                </a:spcBef>
              </a:pPr>
              <a:r>
                <a:rPr lang="es-ES" altLang="es-CO" sz="2400">
                  <a:latin typeface="Comic Sans MS" panose="030F0702030302020204" pitchFamily="66" charset="0"/>
                </a:rPr>
                <a:t>XXX</a:t>
              </a:r>
            </a:p>
          </p:txBody>
        </p:sp>
      </p:grpSp>
      <p:sp>
        <p:nvSpPr>
          <p:cNvPr id="486406" name="Rectangle 6">
            <a:extLst>
              <a:ext uri="{FF2B5EF4-FFF2-40B4-BE49-F238E27FC236}">
                <a16:creationId xmlns:a16="http://schemas.microsoft.com/office/drawing/2014/main" id="{430E77F7-48E9-4DCF-AC53-E8CE8586E9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1550" y="1524000"/>
            <a:ext cx="5149850" cy="4713288"/>
          </a:xfrm>
          <a:prstGeom prst="rect">
            <a:avLst/>
          </a:prstGeom>
          <a:noFill/>
          <a:ln w="38100">
            <a:solidFill>
              <a:srgbClr val="FF00FF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 eaLnBrk="0" hangingPunct="0"/>
            <a:r>
              <a:rPr lang="es-MX" altLang="es-CO" sz="3200">
                <a:solidFill>
                  <a:srgbClr val="000099"/>
                </a:solidFill>
                <a:latin typeface="Comic Sans MS" panose="030F0702030302020204" pitchFamily="66" charset="0"/>
              </a:rPr>
              <a:t>opcion: entero</a:t>
            </a:r>
          </a:p>
          <a:p>
            <a:pPr algn="l" eaLnBrk="0" hangingPunct="0"/>
            <a:r>
              <a:rPr lang="es-MX" altLang="es-CO" sz="3200">
                <a:solidFill>
                  <a:srgbClr val="000099"/>
                </a:solidFill>
                <a:latin typeface="Comic Sans MS" panose="030F0702030302020204" pitchFamily="66" charset="0"/>
              </a:rPr>
              <a:t>leer (opcion)</a:t>
            </a:r>
          </a:p>
          <a:p>
            <a:pPr algn="l" eaLnBrk="0" hangingPunct="0"/>
            <a:r>
              <a:rPr lang="es-MX" altLang="es-CO" sz="3200">
                <a:solidFill>
                  <a:srgbClr val="000099"/>
                </a:solidFill>
                <a:latin typeface="Comic Sans MS" panose="030F0702030302020204" pitchFamily="66" charset="0"/>
              </a:rPr>
              <a:t>seleccionar opcion de</a:t>
            </a:r>
          </a:p>
          <a:p>
            <a:pPr algn="l" eaLnBrk="0" hangingPunct="0"/>
            <a:r>
              <a:rPr lang="es-MX" altLang="es-CO" sz="2400">
                <a:solidFill>
                  <a:srgbClr val="000099"/>
                </a:solidFill>
                <a:latin typeface="Comic Sans MS" panose="030F0702030302020204" pitchFamily="66" charset="0"/>
              </a:rPr>
              <a:t> </a:t>
            </a:r>
            <a:r>
              <a:rPr lang="es-MX" altLang="es-CO" sz="2200">
                <a:solidFill>
                  <a:srgbClr val="000099"/>
                </a:solidFill>
                <a:latin typeface="Comic Sans MS" panose="030F0702030302020204" pitchFamily="66" charset="0"/>
              </a:rPr>
              <a:t>caso1: escribir (“Consignación”)</a:t>
            </a:r>
          </a:p>
          <a:p>
            <a:pPr algn="l" eaLnBrk="0" hangingPunct="0"/>
            <a:r>
              <a:rPr lang="es-MX" altLang="es-CO" sz="2200">
                <a:solidFill>
                  <a:srgbClr val="000099"/>
                </a:solidFill>
                <a:latin typeface="Comic Sans MS" panose="030F0702030302020204" pitchFamily="66" charset="0"/>
              </a:rPr>
              <a:t> caso2: escribir (“Retiro”)</a:t>
            </a:r>
          </a:p>
          <a:p>
            <a:pPr algn="l" eaLnBrk="0" hangingPunct="0"/>
            <a:r>
              <a:rPr lang="es-MX" altLang="es-CO" sz="2200">
                <a:solidFill>
                  <a:srgbClr val="000099"/>
                </a:solidFill>
                <a:latin typeface="Comic Sans MS" panose="030F0702030302020204" pitchFamily="66" charset="0"/>
              </a:rPr>
              <a:t> caso3: escribir (“Pago de Servicios”)</a:t>
            </a:r>
          </a:p>
          <a:p>
            <a:pPr algn="l" eaLnBrk="0" hangingPunct="0"/>
            <a:r>
              <a:rPr lang="es-MX" altLang="es-CO" sz="2200">
                <a:solidFill>
                  <a:srgbClr val="000099"/>
                </a:solidFill>
                <a:latin typeface="Comic Sans MS" panose="030F0702030302020204" pitchFamily="66" charset="0"/>
              </a:rPr>
              <a:t> caso4: escribir (</a:t>
            </a:r>
            <a:r>
              <a:rPr lang="es-MX" altLang="es-CO" sz="2200" b="1">
                <a:solidFill>
                  <a:srgbClr val="000099"/>
                </a:solidFill>
                <a:latin typeface="Comic Sans MS" panose="030F0702030302020204" pitchFamily="66" charset="0"/>
              </a:rPr>
              <a:t>“Cambio de Clave”)</a:t>
            </a:r>
          </a:p>
          <a:p>
            <a:pPr algn="l" eaLnBrk="0" hangingPunct="0"/>
            <a:r>
              <a:rPr lang="es-MX" altLang="es-CO" sz="2200">
                <a:solidFill>
                  <a:srgbClr val="000099"/>
                </a:solidFill>
                <a:latin typeface="Comic Sans MS" panose="030F0702030302020204" pitchFamily="66" charset="0"/>
              </a:rPr>
              <a:t> caso5: escribir (“Salir”)</a:t>
            </a:r>
          </a:p>
          <a:p>
            <a:pPr algn="l" eaLnBrk="0" hangingPunct="0"/>
            <a:r>
              <a:rPr lang="es-MX" altLang="es-CO" sz="2200">
                <a:solidFill>
                  <a:srgbClr val="000099"/>
                </a:solidFill>
                <a:latin typeface="Comic Sans MS" panose="030F0702030302020204" pitchFamily="66" charset="0"/>
              </a:rPr>
              <a:t> otrocaso: escribir(“Salir”)</a:t>
            </a:r>
          </a:p>
          <a:p>
            <a:pPr algn="l" eaLnBrk="0" hangingPunct="0"/>
            <a:r>
              <a:rPr lang="es-MX" altLang="es-CO" sz="2800">
                <a:solidFill>
                  <a:srgbClr val="000099"/>
                </a:solidFill>
                <a:latin typeface="Comic Sans MS" panose="030F0702030302020204" pitchFamily="66" charset="0"/>
              </a:rPr>
              <a:t>fin_seleccionar</a:t>
            </a:r>
            <a:endParaRPr lang="es-ES" altLang="es-CO" sz="2800">
              <a:solidFill>
                <a:srgbClr val="000099"/>
              </a:solidFill>
              <a:latin typeface="Comic Sans MS" panose="030F0702030302020204" pitchFamily="66" charset="0"/>
            </a:endParaRPr>
          </a:p>
        </p:txBody>
      </p:sp>
      <p:sp>
        <p:nvSpPr>
          <p:cNvPr id="486408" name="AutoShape 8">
            <a:extLst>
              <a:ext uri="{FF2B5EF4-FFF2-40B4-BE49-F238E27FC236}">
                <a16:creationId xmlns:a16="http://schemas.microsoft.com/office/drawing/2014/main" id="{F9713B4D-D003-4D48-BAC7-6E619F5F31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432050"/>
            <a:ext cx="457200" cy="304800"/>
          </a:xfrm>
          <a:prstGeom prst="rightArrow">
            <a:avLst>
              <a:gd name="adj1" fmla="val 50000"/>
              <a:gd name="adj2" fmla="val 375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CO"/>
          </a:p>
        </p:txBody>
      </p:sp>
      <p:sp>
        <p:nvSpPr>
          <p:cNvPr id="486409" name="AutoShape 9">
            <a:extLst>
              <a:ext uri="{FF2B5EF4-FFF2-40B4-BE49-F238E27FC236}">
                <a16:creationId xmlns:a16="http://schemas.microsoft.com/office/drawing/2014/main" id="{FED82ADA-F8C5-4971-A734-F0640970F3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4737100"/>
            <a:ext cx="457200" cy="304800"/>
          </a:xfrm>
          <a:prstGeom prst="rightArrow">
            <a:avLst>
              <a:gd name="adj1" fmla="val 50000"/>
              <a:gd name="adj2" fmla="val 375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CO"/>
          </a:p>
        </p:txBody>
      </p:sp>
      <p:sp>
        <p:nvSpPr>
          <p:cNvPr id="486410" name="AutoShape 10">
            <a:extLst>
              <a:ext uri="{FF2B5EF4-FFF2-40B4-BE49-F238E27FC236}">
                <a16:creationId xmlns:a16="http://schemas.microsoft.com/office/drawing/2014/main" id="{9B13E275-8461-4AB7-A67D-DC33D2013B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457825"/>
            <a:ext cx="457200" cy="304800"/>
          </a:xfrm>
          <a:prstGeom prst="rightArrow">
            <a:avLst>
              <a:gd name="adj1" fmla="val 50000"/>
              <a:gd name="adj2" fmla="val 375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CO"/>
          </a:p>
        </p:txBody>
      </p:sp>
      <p:sp>
        <p:nvSpPr>
          <p:cNvPr id="486411" name="Rectangle 11">
            <a:extLst>
              <a:ext uri="{FF2B5EF4-FFF2-40B4-BE49-F238E27FC236}">
                <a16:creationId xmlns:a16="http://schemas.microsoft.com/office/drawing/2014/main" id="{20AA95AF-DC27-4336-AE51-C0ABCFEB1B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59825" y="3581400"/>
            <a:ext cx="914400" cy="457200"/>
          </a:xfrm>
          <a:prstGeom prst="rect">
            <a:avLst/>
          </a:prstGeom>
          <a:solidFill>
            <a:srgbClr val="33CCFF"/>
          </a:solidFill>
          <a:ln w="38100">
            <a:solidFill>
              <a:schemeClr val="bg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r>
              <a:rPr lang="es-ES" altLang="es-CO" sz="2400">
                <a:latin typeface="Comic Sans MS" panose="030F0702030302020204" pitchFamily="66" charset="0"/>
              </a:rPr>
              <a:t>5</a:t>
            </a:r>
          </a:p>
        </p:txBody>
      </p:sp>
      <p:graphicFrame>
        <p:nvGraphicFramePr>
          <p:cNvPr id="486412" name="Object 12">
            <a:extLst>
              <a:ext uri="{FF2B5EF4-FFF2-40B4-BE49-F238E27FC236}">
                <a16:creationId xmlns:a16="http://schemas.microsoft.com/office/drawing/2014/main" id="{64E152F1-4214-4353-9BD8-AC68D01181D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427913" y="2620963"/>
          <a:ext cx="3276600" cy="289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name="Imagen" r:id="rId3" imgW="4755600" imgH="4827960" progId="MS_ClipArt_Gallery.2">
                  <p:embed/>
                </p:oleObj>
              </mc:Choice>
              <mc:Fallback>
                <p:oleObj name="Imagen" r:id="rId3" imgW="4755600" imgH="4827960" progId="MS_ClipArt_Gallery.2">
                  <p:embed/>
                  <p:pic>
                    <p:nvPicPr>
                      <p:cNvPr id="486412" name="Object 12">
                        <a:extLst>
                          <a:ext uri="{FF2B5EF4-FFF2-40B4-BE49-F238E27FC236}">
                            <a16:creationId xmlns:a16="http://schemas.microsoft.com/office/drawing/2014/main" id="{64E152F1-4214-4353-9BD8-AC68D01181D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27913" y="2620963"/>
                        <a:ext cx="3276600" cy="289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6413" name="Text Box 13">
            <a:extLst>
              <a:ext uri="{FF2B5EF4-FFF2-40B4-BE49-F238E27FC236}">
                <a16:creationId xmlns:a16="http://schemas.microsoft.com/office/drawing/2014/main" id="{40352A8D-0869-4BD7-BA42-9978D7C4A9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67663" y="3500439"/>
            <a:ext cx="2273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s-MX" altLang="es-CO" sz="20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Salir</a:t>
            </a:r>
            <a:endParaRPr lang="es-ES" altLang="es-CO" sz="2000" b="1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14" name="Rectangle 2">
            <a:extLst>
              <a:ext uri="{FF2B5EF4-FFF2-40B4-BE49-F238E27FC236}">
                <a16:creationId xmlns:a16="http://schemas.microsoft.com/office/drawing/2014/main" id="{28A7983F-5B91-40A9-94B0-1A9E16FD3F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810000" y="0"/>
            <a:ext cx="8229600" cy="114300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_tradnl" altLang="es-CO" sz="5400" dirty="0">
                <a:latin typeface="Calibri Light" panose="020F0302020204030204" pitchFamily="34" charset="0"/>
                <a:cs typeface="Calibri Light" panose="020F0302020204030204" pitchFamily="34" charset="0"/>
              </a:rPr>
              <a:t>EJEMPLO (b)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6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864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864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864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864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6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6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86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86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6411" grpId="0" animBg="1" autoUpdateAnimBg="0"/>
      <p:bldP spid="486413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68DDCC58-F590-403E-9456-2F5DD610571F}"/>
              </a:ext>
            </a:extLst>
          </p:cNvPr>
          <p:cNvSpPr txBox="1"/>
          <p:nvPr/>
        </p:nvSpPr>
        <p:spPr>
          <a:xfrm>
            <a:off x="1075764" y="453016"/>
            <a:ext cx="9323294" cy="6124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/*</a:t>
            </a:r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 * File:   </a:t>
            </a:r>
            <a:r>
              <a:rPr lang="es-CO" sz="14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main.c</a:t>
            </a:r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 * </a:t>
            </a:r>
            <a:r>
              <a:rPr lang="es-CO" sz="14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Author</a:t>
            </a:r>
            <a:r>
              <a:rPr lang="es-CO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: Dr. T</a:t>
            </a:r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 */</a:t>
            </a:r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400" dirty="0">
                <a:solidFill>
                  <a:srgbClr val="808080"/>
                </a:solidFill>
                <a:latin typeface="Cascadia Mono" panose="020B0609020000020004" pitchFamily="49" charset="0"/>
              </a:rPr>
              <a:t>#define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400" dirty="0">
                <a:solidFill>
                  <a:srgbClr val="6F008A"/>
                </a:solidFill>
                <a:latin typeface="Cascadia Mono" panose="020B0609020000020004" pitchFamily="49" charset="0"/>
              </a:rPr>
              <a:t>_CRT_SECURE_NO_WARNINGS</a:t>
            </a:r>
            <a:endParaRPr lang="en-US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</a:p>
          <a:p>
            <a:r>
              <a:rPr lang="es-CO" sz="14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4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4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stdio.h</a:t>
            </a:r>
            <a:r>
              <a:rPr lang="es-CO" sz="14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4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4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4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stdlib.h</a:t>
            </a:r>
            <a:r>
              <a:rPr lang="es-CO" sz="14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4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4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4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ctype.h</a:t>
            </a:r>
            <a:r>
              <a:rPr lang="es-CO" sz="14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/*</a:t>
            </a:r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  * </a:t>
            </a:r>
            <a:r>
              <a:rPr lang="es-CO" sz="14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Demonstrates</a:t>
            </a:r>
            <a:r>
              <a:rPr lang="es-CO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 switch </a:t>
            </a:r>
            <a:r>
              <a:rPr lang="es-CO" sz="14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statements</a:t>
            </a:r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  */</a:t>
            </a:r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4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4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main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4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4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argc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4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** </a:t>
            </a:r>
            <a:r>
              <a:rPr lang="es-CO" sz="14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argv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14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4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answer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// prompt for and get answer</a:t>
            </a:r>
            <a:endParaRPr lang="en-US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4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400" dirty="0">
                <a:solidFill>
                  <a:srgbClr val="A31515"/>
                </a:solidFill>
                <a:latin typeface="Cascadia Mono" panose="020B0609020000020004" pitchFamily="49" charset="0"/>
              </a:rPr>
              <a:t>"Do you like pizza (y or n)? "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4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scanf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400" dirty="0">
                <a:solidFill>
                  <a:srgbClr val="A31515"/>
                </a:solidFill>
                <a:latin typeface="Cascadia Mono" panose="020B0609020000020004" pitchFamily="49" charset="0"/>
              </a:rPr>
              <a:t>"%c"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, &amp;</a:t>
            </a:r>
            <a:r>
              <a:rPr lang="es-CO" sz="14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answer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//</a:t>
            </a:r>
            <a:r>
              <a:rPr lang="es-CO" sz="14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answer</a:t>
            </a:r>
            <a:r>
              <a:rPr lang="es-CO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 = </a:t>
            </a:r>
            <a:r>
              <a:rPr lang="es-CO" sz="14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tolower</a:t>
            </a:r>
            <a:r>
              <a:rPr lang="es-CO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(</a:t>
            </a:r>
            <a:r>
              <a:rPr lang="es-CO" sz="14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answer</a:t>
            </a:r>
            <a:r>
              <a:rPr lang="es-CO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);</a:t>
            </a:r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// </a:t>
            </a:r>
            <a:r>
              <a:rPr lang="es-CO" sz="14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print</a:t>
            </a:r>
            <a:r>
              <a:rPr lang="es-CO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4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appropriate</a:t>
            </a:r>
            <a:r>
              <a:rPr lang="es-CO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4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message</a:t>
            </a:r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4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400" dirty="0">
                <a:solidFill>
                  <a:srgbClr val="A31515"/>
                </a:solidFill>
                <a:latin typeface="Cascadia Mono" panose="020B0609020000020004" pitchFamily="49" charset="0"/>
              </a:rPr>
              <a:t>"\n"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4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1400" dirty="0">
                <a:solidFill>
                  <a:srgbClr val="6F008A"/>
                </a:solidFill>
                <a:latin typeface="Cascadia Mono" panose="020B0609020000020004" pitchFamily="49" charset="0"/>
              </a:rPr>
              <a:t>EXIT_SUCCESS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es-CO" sz="1400" dirty="0"/>
          </a:p>
        </p:txBody>
      </p:sp>
    </p:spTree>
    <p:extLst>
      <p:ext uri="{BB962C8B-B14F-4D97-AF65-F5344CB8AC3E}">
        <p14:creationId xmlns:p14="http://schemas.microsoft.com/office/powerpoint/2010/main" val="8670657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FB3CEEE2-12DB-419E-92E8-26E7C989A715}"/>
              </a:ext>
            </a:extLst>
          </p:cNvPr>
          <p:cNvSpPr txBox="1"/>
          <p:nvPr/>
        </p:nvSpPr>
        <p:spPr>
          <a:xfrm>
            <a:off x="1810871" y="750838"/>
            <a:ext cx="6096000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prompt for and get answer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"Do you like pizza (y or n)? 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scanf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"%c"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&amp;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answer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answer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=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tolower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answer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);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print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appropriate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message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"\n"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switch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answer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endParaRPr lang="es-CO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8860038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517</Words>
  <Application>Microsoft Office PowerPoint</Application>
  <PresentationFormat>Panorámica</PresentationFormat>
  <Paragraphs>121</Paragraphs>
  <Slides>11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9" baseType="lpstr">
      <vt:lpstr>Arial</vt:lpstr>
      <vt:lpstr>Calibri</vt:lpstr>
      <vt:lpstr>Calibri Light</vt:lpstr>
      <vt:lpstr>Cascadia Mono</vt:lpstr>
      <vt:lpstr>Comic Sans MS</vt:lpstr>
      <vt:lpstr>Times New Roman</vt:lpstr>
      <vt:lpstr>Tema de Office</vt:lpstr>
      <vt:lpstr>Imagen</vt:lpstr>
      <vt:lpstr>Switch Statements </vt:lpstr>
      <vt:lpstr>Presentación de PowerPoint</vt:lpstr>
      <vt:lpstr>Presentación de PowerPoint</vt:lpstr>
      <vt:lpstr>Presentación de PowerPoint</vt:lpstr>
      <vt:lpstr>Presentación de PowerPoint</vt:lpstr>
      <vt:lpstr>EJEMPLO (a)</vt:lpstr>
      <vt:lpstr>EJEMPLO (b)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Switch Statements </dc:title>
  <dc:creator>Jose Guillermo Guarnizo Marin</dc:creator>
  <cp:lastModifiedBy>Jose Guillermo Guarnizo Marin</cp:lastModifiedBy>
  <cp:revision>8</cp:revision>
  <dcterms:created xsi:type="dcterms:W3CDTF">2022-10-10T17:12:42Z</dcterms:created>
  <dcterms:modified xsi:type="dcterms:W3CDTF">2023-09-22T11:48:32Z</dcterms:modified>
</cp:coreProperties>
</file>