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548" r:id="rId4"/>
    <p:sldId id="549" r:id="rId5"/>
    <p:sldId id="545" r:id="rId6"/>
    <p:sldId id="546" r:id="rId7"/>
    <p:sldId id="547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3CAB0-98C9-43EE-B2CB-55D614804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6157AC-2BEA-4CA0-A33F-A41F83F8E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F53582-6451-4E60-8EC0-8B6B19A6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14BCA0-2180-4F43-BD9A-664E2934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9129B4-A3DF-448E-B4B5-C4D1E471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53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67918-18C6-4F53-84F9-3BB56D2B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247B6F-27A3-43BD-8443-1F19B466D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BF6471-9FC5-418A-8503-C4D0EBA2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49F6C1-E029-443D-B2F2-6A618BE1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612275-E998-4AF9-8EF1-0E54FA08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661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DDF571-B1C8-4783-9F63-56765C74C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8C13F7-797A-432C-9BC6-EC5E66448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A29CBC-FDED-493F-8042-F0E036D4B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E0AF6E-3A8F-429B-929B-999542D3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1D6DA6-5F1F-46A4-B96F-99946BCE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083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5DCD8-5461-4CA5-BF68-2901F030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6D05AA-BB4F-4345-B22F-E8E65BBA1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A5F6FC-330A-4B13-8ACF-C7483EDE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A3F3D7-5556-4EE7-B89C-9C8D661C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D0B35F-ED9A-4F8C-A9FB-229482D8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218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6C0C8-C2FE-4F89-B088-E7610A44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70602C-F4DE-4C77-B45F-6304A5806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52E42-ADED-4603-89E6-BF25A7A2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9CB1E1-5226-4145-9CD6-46C4F305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D7CB19-3495-4876-AD5F-6FEE09DF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066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D304-2F04-4B9B-8C24-AF3A1CB9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9E38F3-CFE7-4D9E-B851-6F239F145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E4BF60-D783-412A-8D18-0B8A5C1DE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A9E1E2-0561-4D0D-A492-D07FF900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56091D-9133-48EA-AF54-28CFB6A13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2FF461-2CE7-404E-B70F-1B390267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531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BF1E0-0012-4E5D-B91D-9024F511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453A2A-30A5-4A7F-B77D-7DFB13665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4F1B3E-C3FA-4E72-A50A-E9D7AABB6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3C416E-8BDB-47C8-91EC-5156F9168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F34293-D873-4C07-9337-EAC4A42F8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7F6DCD-34C8-473C-9387-F7C16280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E5F42E-281C-420B-B6EF-79AB39F6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FB6829-4EAF-49CE-81C6-910EFF5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237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DAE40-C0D9-4733-A0E7-0CE768ED8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5C9DBE-8BAB-41B2-8AD2-C710F91D1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F51B2A-753F-484D-8D43-3D32E11B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F3E110-EFC7-4D5A-9861-7B406AA1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099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76186A-5731-422C-B106-04176046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0675CD-41B3-4D16-B522-DB7A69BF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320BC5-6191-4226-9288-27E8EF6A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869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FCBD9-EDB5-449E-B05F-B8CB7EB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CEE64-1139-4428-83B5-822E7889D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D36816-5BD3-4A81-8414-1CF3A3251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D0CDBE-9FEB-40EA-A0C8-E7D219C9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FCEAAF-4275-485E-9291-2DF5AC40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1C7F81-8ADE-436B-A813-320DF079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01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4B0C7-C97F-4166-B409-D6C1F0D2B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866A80-5CF1-4587-A268-A54C83E8B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693135-965B-46BE-AABE-83AF70074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002FD1-D5A9-4949-B00E-99C20914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8B848A-ECDD-4D59-BE5F-BCD05D50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0065B3-C3BE-4827-A0A1-D817C05D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66D387-109C-46EE-8269-E32764B86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016F19-DE3C-4F6E-BF53-E18648B36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9652A7-E83D-4910-B706-683406C15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59A5C-6408-49C5-A422-B0A9067F50B8}" type="datetimeFigureOut">
              <a:rPr lang="es-CO" smtClean="0"/>
              <a:t>22/09/2023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798C56-277B-4B4E-86A6-AF1251788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AFC3C-BB1D-4D41-879C-B150767B3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4517-910F-4801-9801-FF3FB891BB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742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17FE5-C171-4838-929E-105C4C1E3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Switch </a:t>
            </a:r>
            <a:r>
              <a:rPr lang="es-CO" dirty="0" err="1"/>
              <a:t>Statements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750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143C1BF-581B-4820-956F-389A28D9DD99}"/>
              </a:ext>
            </a:extLst>
          </p:cNvPr>
          <p:cNvSpPr txBox="1"/>
          <p:nvPr/>
        </p:nvSpPr>
        <p:spPr>
          <a:xfrm>
            <a:off x="965231" y="1322478"/>
            <a:ext cx="89916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switch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case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'y'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	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"That's great! I like pizza too.\n"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	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"I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like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pepperoni\n"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	break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case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'n'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	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"That's okay, I'll eat enough for both of us!\n"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	break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default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	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"I said y or n!!!\n"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	break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992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214CD53-A1B0-4443-A303-DF607B5FEF8A}"/>
              </a:ext>
            </a:extLst>
          </p:cNvPr>
          <p:cNvSpPr txBox="1"/>
          <p:nvPr/>
        </p:nvSpPr>
        <p:spPr>
          <a:xfrm>
            <a:off x="654423" y="521384"/>
            <a:ext cx="1065903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// alternative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to</a:t>
            </a:r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tolower</a:t>
            </a:r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switch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case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'y'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case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'Y'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"That's great! I like pizza too.\n"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 lvl="1"/>
            <a:r>
              <a:rPr lang="es-CO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"I </a:t>
            </a:r>
            <a:r>
              <a:rPr lang="es-CO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like</a:t>
            </a:r>
            <a:r>
              <a:rPr lang="es-CO" dirty="0">
                <a:solidFill>
                  <a:srgbClr val="A31515"/>
                </a:solidFill>
                <a:latin typeface="Cascadia Mono" panose="020B0609020000020004" pitchFamily="49" charset="0"/>
              </a:rPr>
              <a:t> pepperoni\n"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 lvl="1"/>
            <a:r>
              <a:rPr lang="es-CO" dirty="0">
                <a:solidFill>
                  <a:srgbClr val="0000FF"/>
                </a:solidFill>
                <a:latin typeface="Cascadia Mono" panose="020B0609020000020004" pitchFamily="49" charset="0"/>
              </a:rPr>
              <a:t>break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case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'n'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case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'N'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"That's okay, I'll eat enough for both of us!\n"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 lvl="1"/>
            <a:r>
              <a:rPr lang="es-CO" dirty="0">
                <a:solidFill>
                  <a:srgbClr val="0000FF"/>
                </a:solidFill>
                <a:latin typeface="Cascadia Mono" panose="020B0609020000020004" pitchFamily="49" charset="0"/>
              </a:rPr>
              <a:t>break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default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: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ascadia Mono" panose="020B0609020000020004" pitchFamily="49" charset="0"/>
              </a:rPr>
              <a:t>"I said y or n!!!\n"</a:t>
            </a: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 lvl="1"/>
            <a:r>
              <a:rPr lang="es-CO" dirty="0">
                <a:solidFill>
                  <a:srgbClr val="0000FF"/>
                </a:solidFill>
                <a:latin typeface="Cascadia Mono" panose="020B0609020000020004" pitchFamily="49" charset="0"/>
              </a:rPr>
              <a:t>break</a:t>
            </a:r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26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D15A6B4F-3767-4E90-B2B0-D05AFF89B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988" y="708009"/>
            <a:ext cx="6624637" cy="43926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CC"/>
              </a:gs>
              <a:gs pos="100000">
                <a:srgbClr val="9999FF"/>
              </a:gs>
            </a:gsLst>
            <a:path path="rect">
              <a:fillToRect r="100000" b="100000"/>
            </a:path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00CC"/>
            </a:extrusionClr>
            <a:contourClr>
              <a:srgbClr val="6600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 eaLnBrk="0" hangingPunct="0"/>
            <a:r>
              <a:rPr lang="es-ES_tradnl" altLang="es-CO" sz="2800" b="1" dirty="0">
                <a:latin typeface="Times New Roman" panose="02020603050405020304" pitchFamily="18" charset="0"/>
              </a:rPr>
              <a:t>seleccionar &lt;</a:t>
            </a:r>
            <a:r>
              <a:rPr lang="es-ES_tradnl" altLang="es-CO" sz="2800" b="1" dirty="0" err="1">
                <a:latin typeface="Times New Roman" panose="02020603050405020304" pitchFamily="18" charset="0"/>
              </a:rPr>
              <a:t>opcion</a:t>
            </a:r>
            <a:r>
              <a:rPr lang="es-ES_tradnl" altLang="es-CO" sz="2800" b="1" dirty="0">
                <a:latin typeface="Times New Roman" panose="02020603050405020304" pitchFamily="18" charset="0"/>
              </a:rPr>
              <a:t>&gt; hacer</a:t>
            </a:r>
          </a:p>
          <a:p>
            <a:pPr algn="l" eaLnBrk="0" hangingPunct="0"/>
            <a:r>
              <a:rPr lang="es-ES_tradnl" altLang="es-CO" sz="2800" b="1" dirty="0">
                <a:latin typeface="Times New Roman" panose="02020603050405020304" pitchFamily="18" charset="0"/>
              </a:rPr>
              <a:t>   caso &lt;constante 1&gt;:</a:t>
            </a:r>
          </a:p>
          <a:p>
            <a:pPr algn="l" eaLnBrk="0" hangingPunct="0"/>
            <a:r>
              <a:rPr lang="es-ES_tradnl" altLang="es-CO" sz="2800" b="1" dirty="0">
                <a:latin typeface="Times New Roman" panose="02020603050405020304" pitchFamily="18" charset="0"/>
              </a:rPr>
              <a:t>	&lt;</a:t>
            </a:r>
            <a:r>
              <a:rPr lang="es-ES_tradnl" altLang="es-CO" sz="2800" b="1" dirty="0" err="1">
                <a:latin typeface="Times New Roman" panose="02020603050405020304" pitchFamily="18" charset="0"/>
              </a:rPr>
              <a:t>bloque_intrucciones</a:t>
            </a:r>
            <a:r>
              <a:rPr lang="es-ES_tradnl" altLang="es-CO" sz="2800" b="1" dirty="0">
                <a:latin typeface="Times New Roman" panose="02020603050405020304" pitchFamily="18" charset="0"/>
              </a:rPr>
              <a:t> 1&gt;</a:t>
            </a:r>
          </a:p>
          <a:p>
            <a:pPr algn="l" eaLnBrk="0" hangingPunct="0"/>
            <a:r>
              <a:rPr lang="es-ES_tradnl" altLang="es-CO" sz="2800" b="1" dirty="0">
                <a:latin typeface="Times New Roman" panose="02020603050405020304" pitchFamily="18" charset="0"/>
              </a:rPr>
              <a:t>      .</a:t>
            </a:r>
          </a:p>
          <a:p>
            <a:pPr algn="l" eaLnBrk="0" hangingPunct="0">
              <a:lnSpc>
                <a:spcPct val="45000"/>
              </a:lnSpc>
            </a:pPr>
            <a:r>
              <a:rPr lang="es-ES_tradnl" altLang="es-CO" sz="2800" b="1" dirty="0">
                <a:latin typeface="Times New Roman" panose="02020603050405020304" pitchFamily="18" charset="0"/>
              </a:rPr>
              <a:t>      .</a:t>
            </a:r>
          </a:p>
          <a:p>
            <a:pPr algn="l" eaLnBrk="0" hangingPunct="0">
              <a:lnSpc>
                <a:spcPct val="45000"/>
              </a:lnSpc>
            </a:pPr>
            <a:r>
              <a:rPr lang="es-ES_tradnl" altLang="es-CO" sz="2800" b="1" dirty="0">
                <a:latin typeface="Times New Roman" panose="02020603050405020304" pitchFamily="18" charset="0"/>
              </a:rPr>
              <a:t>      .</a:t>
            </a:r>
          </a:p>
          <a:p>
            <a:pPr algn="l" eaLnBrk="0" hangingPunct="0"/>
            <a:r>
              <a:rPr lang="es-ES_tradnl" altLang="es-CO" sz="2800" b="1" dirty="0">
                <a:latin typeface="Times New Roman" panose="02020603050405020304" pitchFamily="18" charset="0"/>
              </a:rPr>
              <a:t>   caso &lt;constante n&gt;:</a:t>
            </a:r>
          </a:p>
          <a:p>
            <a:pPr algn="l" eaLnBrk="0" hangingPunct="0"/>
            <a:r>
              <a:rPr lang="es-ES_tradnl" altLang="es-CO" sz="2800" b="1" dirty="0">
                <a:latin typeface="Times New Roman" panose="02020603050405020304" pitchFamily="18" charset="0"/>
              </a:rPr>
              <a:t>	&lt;</a:t>
            </a:r>
            <a:r>
              <a:rPr lang="es-ES_tradnl" altLang="es-CO" sz="2800" b="1" dirty="0" err="1">
                <a:latin typeface="Times New Roman" panose="02020603050405020304" pitchFamily="18" charset="0"/>
              </a:rPr>
              <a:t>bloque_intrucciones</a:t>
            </a:r>
            <a:r>
              <a:rPr lang="es-ES_tradnl" altLang="es-CO" sz="2800" b="1" dirty="0">
                <a:latin typeface="Times New Roman" panose="02020603050405020304" pitchFamily="18" charset="0"/>
              </a:rPr>
              <a:t> n&gt;</a:t>
            </a:r>
          </a:p>
          <a:p>
            <a:pPr algn="l" eaLnBrk="0" hangingPunct="0"/>
            <a:r>
              <a:rPr lang="es-ES_tradnl" altLang="es-CO" sz="2800" b="1" dirty="0">
                <a:latin typeface="Times New Roman" panose="02020603050405020304" pitchFamily="18" charset="0"/>
              </a:rPr>
              <a:t>   </a:t>
            </a:r>
            <a:r>
              <a:rPr lang="es-ES_tradnl" altLang="es-CO" sz="2800" b="1" dirty="0" err="1">
                <a:latin typeface="Times New Roman" panose="02020603050405020304" pitchFamily="18" charset="0"/>
              </a:rPr>
              <a:t>otrocaso</a:t>
            </a:r>
            <a:r>
              <a:rPr lang="es-ES_tradnl" altLang="es-CO" sz="2800" b="1" dirty="0">
                <a:latin typeface="Times New Roman" panose="02020603050405020304" pitchFamily="18" charset="0"/>
              </a:rPr>
              <a:t>:</a:t>
            </a:r>
          </a:p>
          <a:p>
            <a:pPr algn="l" eaLnBrk="0" hangingPunct="0"/>
            <a:r>
              <a:rPr lang="es-ES_tradnl" altLang="es-CO" sz="2800" b="1" dirty="0">
                <a:latin typeface="Times New Roman" panose="02020603050405020304" pitchFamily="18" charset="0"/>
              </a:rPr>
              <a:t>	 &lt;</a:t>
            </a:r>
            <a:r>
              <a:rPr lang="es-ES_tradnl" altLang="es-CO" sz="2800" b="1" dirty="0" err="1">
                <a:latin typeface="Times New Roman" panose="02020603050405020304" pitchFamily="18" charset="0"/>
              </a:rPr>
              <a:t>bloque_intrucciones</a:t>
            </a:r>
            <a:r>
              <a:rPr lang="es-ES_tradnl" altLang="es-CO" sz="2800" b="1" dirty="0">
                <a:latin typeface="Times New Roman" panose="02020603050405020304" pitchFamily="18" charset="0"/>
              </a:rPr>
              <a:t>&gt;</a:t>
            </a:r>
          </a:p>
          <a:p>
            <a:pPr algn="l" eaLnBrk="0" hangingPunct="0"/>
            <a:r>
              <a:rPr lang="es-ES_tradnl" altLang="es-CO" sz="2800" b="1" dirty="0" err="1">
                <a:latin typeface="Times New Roman" panose="02020603050405020304" pitchFamily="18" charset="0"/>
              </a:rPr>
              <a:t>fin_seleccionar</a:t>
            </a:r>
            <a:endParaRPr lang="es-ES_tradnl" altLang="es-CO" sz="2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16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witch Case Flowchart - A Complete Guide">
            <a:extLst>
              <a:ext uri="{FF2B5EF4-FFF2-40B4-BE49-F238E27FC236}">
                <a16:creationId xmlns:a16="http://schemas.microsoft.com/office/drawing/2014/main" id="{E5B26B6B-C32B-438C-A32E-5E88A1232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363" y="0"/>
            <a:ext cx="5373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87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A69C409-A830-4877-A82E-902860DE8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7" y="1000125"/>
            <a:ext cx="404812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0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AutoShape 3">
            <a:extLst>
              <a:ext uri="{FF2B5EF4-FFF2-40B4-BE49-F238E27FC236}">
                <a16:creationId xmlns:a16="http://schemas.microsoft.com/office/drawing/2014/main" id="{3B540283-068A-4ED9-975C-8F3F337F6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95600"/>
            <a:ext cx="6858000" cy="1752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CC"/>
              </a:gs>
              <a:gs pos="100000">
                <a:srgbClr val="9999FF"/>
              </a:gs>
            </a:gsLst>
            <a:path path="rect">
              <a:fillToRect r="100000" b="100000"/>
            </a:path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00CC"/>
            </a:extrusionClr>
            <a:contourClr>
              <a:srgbClr val="6600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eaLnBrk="0" hangingPunct="0"/>
            <a:r>
              <a:rPr lang="es-ES_tradnl" altLang="es-CO" sz="3000" b="1">
                <a:latin typeface="Times New Roman" panose="02020603050405020304" pitchFamily="18" charset="0"/>
              </a:rPr>
              <a:t>Selección de una transacción</a:t>
            </a:r>
          </a:p>
          <a:p>
            <a:pPr eaLnBrk="0" hangingPunct="0"/>
            <a:r>
              <a:rPr lang="es-ES_tradnl" altLang="es-CO" sz="3000" b="1">
                <a:latin typeface="Times New Roman" panose="02020603050405020304" pitchFamily="18" charset="0"/>
              </a:rPr>
              <a:t>en un cajero automático</a:t>
            </a:r>
            <a:endParaRPr lang="es-ES_tradnl" altLang="es-CO" sz="2000" b="1">
              <a:latin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446CF7C-1D8E-4088-9322-22D85FA49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CO" sz="5400">
                <a:latin typeface="Calibri Light" panose="020F0302020204030204" pitchFamily="34" charset="0"/>
                <a:cs typeface="Calibri Light" panose="020F0302020204030204" pitchFamily="34" charset="0"/>
              </a:rPr>
              <a:t>EJEMPLO</a:t>
            </a:r>
            <a:endParaRPr lang="es-ES_tradnl" altLang="es-CO" sz="5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378" name="Group 2">
            <a:extLst>
              <a:ext uri="{FF2B5EF4-FFF2-40B4-BE49-F238E27FC236}">
                <a16:creationId xmlns:a16="http://schemas.microsoft.com/office/drawing/2014/main" id="{123F724C-007B-44FE-8A52-977C286149AF}"/>
              </a:ext>
            </a:extLst>
          </p:cNvPr>
          <p:cNvGrpSpPr>
            <a:grpSpLocks/>
          </p:cNvGrpSpPr>
          <p:nvPr/>
        </p:nvGrpSpPr>
        <p:grpSpPr bwMode="auto">
          <a:xfrm>
            <a:off x="7580313" y="2682875"/>
            <a:ext cx="3048000" cy="2362200"/>
            <a:chOff x="3696" y="1680"/>
            <a:chExt cx="1920" cy="1488"/>
          </a:xfrm>
        </p:grpSpPr>
        <p:sp>
          <p:nvSpPr>
            <p:cNvPr id="485379" name="Rectangle 3">
              <a:extLst>
                <a:ext uri="{FF2B5EF4-FFF2-40B4-BE49-F238E27FC236}">
                  <a16:creationId xmlns:a16="http://schemas.microsoft.com/office/drawing/2014/main" id="{9C07276A-D1C1-4CD4-B49B-3C409B2F8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80"/>
              <a:ext cx="1920" cy="1488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s-MX" altLang="es-CO" sz="2800" b="1">
                  <a:latin typeface="Comic Sans MS" panose="030F0702030302020204" pitchFamily="66" charset="0"/>
                </a:rPr>
                <a:t>opcion</a:t>
              </a:r>
            </a:p>
            <a:p>
              <a:pPr eaLnBrk="0" hangingPunct="0"/>
              <a:r>
                <a:rPr lang="es-MX" altLang="es-CO" sz="2800" b="1">
                  <a:latin typeface="Comic Sans MS" panose="030F0702030302020204" pitchFamily="66" charset="0"/>
                </a:rPr>
                <a:t>	</a:t>
              </a:r>
            </a:p>
            <a:p>
              <a:pPr eaLnBrk="0" hangingPunct="0"/>
              <a:endParaRPr lang="es-MX" altLang="es-CO" sz="2400">
                <a:latin typeface="Comic Sans MS" panose="030F0702030302020204" pitchFamily="66" charset="0"/>
              </a:endParaRPr>
            </a:p>
            <a:p>
              <a:pPr eaLnBrk="0" hangingPunct="0"/>
              <a:r>
                <a:rPr lang="es-MX" altLang="es-CO" sz="2400">
                  <a:latin typeface="Comic Sans MS" panose="030F0702030302020204" pitchFamily="66" charset="0"/>
                </a:rPr>
                <a:t>		</a:t>
              </a:r>
              <a:endParaRPr lang="es-ES" altLang="es-CO" sz="2400">
                <a:latin typeface="Comic Sans MS" panose="030F0702030302020204" pitchFamily="66" charset="0"/>
              </a:endParaRPr>
            </a:p>
          </p:txBody>
        </p:sp>
        <p:sp>
          <p:nvSpPr>
            <p:cNvPr id="485380" name="Text Box 4">
              <a:extLst>
                <a:ext uri="{FF2B5EF4-FFF2-40B4-BE49-F238E27FC236}">
                  <a16:creationId xmlns:a16="http://schemas.microsoft.com/office/drawing/2014/main" id="{C0D44E9B-31C9-411E-9899-EB604FD6E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256"/>
              <a:ext cx="576" cy="291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s-ES" altLang="es-CO" sz="2400">
                  <a:latin typeface="Comic Sans MS" panose="030F0702030302020204" pitchFamily="66" charset="0"/>
                </a:rPr>
                <a:t>XXX</a:t>
              </a:r>
            </a:p>
          </p:txBody>
        </p:sp>
      </p:grpSp>
      <p:sp>
        <p:nvSpPr>
          <p:cNvPr id="485382" name="Rectangle 6">
            <a:extLst>
              <a:ext uri="{FF2B5EF4-FFF2-40B4-BE49-F238E27FC236}">
                <a16:creationId xmlns:a16="http://schemas.microsoft.com/office/drawing/2014/main" id="{18661DF5-BBB9-4CD0-BB0B-6F5FDA024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539876"/>
            <a:ext cx="5149850" cy="469741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s-MX" altLang="es-CO" sz="3200">
                <a:solidFill>
                  <a:srgbClr val="000099"/>
                </a:solidFill>
                <a:latin typeface="Comic Sans MS" panose="030F0702030302020204" pitchFamily="66" charset="0"/>
              </a:rPr>
              <a:t>opcion: entero</a:t>
            </a:r>
          </a:p>
          <a:p>
            <a:pPr algn="l" eaLnBrk="0" hangingPunct="0"/>
            <a:r>
              <a:rPr lang="es-MX" altLang="es-CO" sz="3200">
                <a:solidFill>
                  <a:srgbClr val="000099"/>
                </a:solidFill>
                <a:latin typeface="Comic Sans MS" panose="030F0702030302020204" pitchFamily="66" charset="0"/>
              </a:rPr>
              <a:t>leer (opcion)</a:t>
            </a:r>
          </a:p>
          <a:p>
            <a:pPr algn="l" eaLnBrk="0" hangingPunct="0"/>
            <a:r>
              <a:rPr lang="es-MX" altLang="es-CO" sz="3200">
                <a:solidFill>
                  <a:srgbClr val="000099"/>
                </a:solidFill>
                <a:latin typeface="Comic Sans MS" panose="030F0702030302020204" pitchFamily="66" charset="0"/>
              </a:rPr>
              <a:t>seleccionar opcion de</a:t>
            </a:r>
          </a:p>
          <a:p>
            <a:pPr algn="l" eaLnBrk="0" hangingPunct="0"/>
            <a:r>
              <a:rPr lang="es-MX" altLang="es-CO" sz="2400">
                <a:solidFill>
                  <a:srgbClr val="000099"/>
                </a:solidFill>
                <a:latin typeface="Comic Sans MS" panose="030F0702030302020204" pitchFamily="66" charset="0"/>
              </a:rPr>
              <a:t>   </a:t>
            </a:r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caso1: escribir (“Consignación”)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  caso2: escribir (“Retiro”)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  caso3: escribir (“Pago de Servicios”)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  caso4: escribir (</a:t>
            </a:r>
            <a:r>
              <a:rPr lang="es-MX" altLang="es-CO" sz="2200" b="1">
                <a:solidFill>
                  <a:srgbClr val="000099"/>
                </a:solidFill>
                <a:latin typeface="Comic Sans MS" panose="030F0702030302020204" pitchFamily="66" charset="0"/>
              </a:rPr>
              <a:t>“Cambio de Clave”)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  caso5: escribir (“Terminar”)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  otrocaso: </a:t>
            </a:r>
            <a:r>
              <a:rPr lang="es-MX" altLang="es-CO" sz="2000">
                <a:solidFill>
                  <a:srgbClr val="000099"/>
                </a:solidFill>
                <a:latin typeface="Comic Sans MS" panose="030F0702030302020204" pitchFamily="66" charset="0"/>
              </a:rPr>
              <a:t>escribir (“Terminar”)</a:t>
            </a:r>
          </a:p>
          <a:p>
            <a:pPr algn="l" eaLnBrk="0" hangingPunct="0"/>
            <a:r>
              <a:rPr lang="es-MX" altLang="es-CO" sz="2800">
                <a:solidFill>
                  <a:srgbClr val="000099"/>
                </a:solidFill>
                <a:latin typeface="Comic Sans MS" panose="030F0702030302020204" pitchFamily="66" charset="0"/>
              </a:rPr>
              <a:t>fin_seleccionar</a:t>
            </a:r>
            <a:endParaRPr lang="es-ES" altLang="es-CO" sz="28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485384" name="AutoShape 8">
            <a:extLst>
              <a:ext uri="{FF2B5EF4-FFF2-40B4-BE49-F238E27FC236}">
                <a16:creationId xmlns:a16="http://schemas.microsoft.com/office/drawing/2014/main" id="{41484550-9C46-486B-AE81-7257C32ED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892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85385" name="AutoShape 9">
            <a:extLst>
              <a:ext uri="{FF2B5EF4-FFF2-40B4-BE49-F238E27FC236}">
                <a16:creationId xmlns:a16="http://schemas.microsoft.com/office/drawing/2014/main" id="{364E899D-1500-4997-AE78-517768677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4338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85386" name="AutoShape 10">
            <a:extLst>
              <a:ext uri="{FF2B5EF4-FFF2-40B4-BE49-F238E27FC236}">
                <a16:creationId xmlns:a16="http://schemas.microsoft.com/office/drawing/2014/main" id="{E9D3350D-AB74-4D6E-BB2B-F98CE312D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1497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85387" name="Rectangle 11">
            <a:extLst>
              <a:ext uri="{FF2B5EF4-FFF2-40B4-BE49-F238E27FC236}">
                <a16:creationId xmlns:a16="http://schemas.microsoft.com/office/drawing/2014/main" id="{5A5B7322-0FB8-4052-9AE5-BDB63D05C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3313" y="3597275"/>
            <a:ext cx="914400" cy="457200"/>
          </a:xfrm>
          <a:prstGeom prst="rect">
            <a:avLst/>
          </a:prstGeom>
          <a:solidFill>
            <a:srgbClr val="33CCFF"/>
          </a:solidFill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s-MX" altLang="es-CO" sz="2400">
                <a:latin typeface="Comic Sans MS" panose="030F0702030302020204" pitchFamily="66" charset="0"/>
              </a:rPr>
              <a:t>4</a:t>
            </a:r>
            <a:endParaRPr lang="es-ES" altLang="es-CO" sz="2400">
              <a:latin typeface="Comic Sans MS" panose="030F0702030302020204" pitchFamily="66" charset="0"/>
            </a:endParaRPr>
          </a:p>
        </p:txBody>
      </p:sp>
      <p:graphicFrame>
        <p:nvGraphicFramePr>
          <p:cNvPr id="485388" name="Object 12">
            <a:extLst>
              <a:ext uri="{FF2B5EF4-FFF2-40B4-BE49-F238E27FC236}">
                <a16:creationId xmlns:a16="http://schemas.microsoft.com/office/drawing/2014/main" id="{F8908F07-EA12-4A50-A697-24C965610F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7913" y="2636838"/>
          <a:ext cx="32766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Imagen" r:id="rId3" imgW="4755600" imgH="4827960" progId="MS_ClipArt_Gallery.2">
                  <p:embed/>
                </p:oleObj>
              </mc:Choice>
              <mc:Fallback>
                <p:oleObj name="Imagen" r:id="rId3" imgW="4755600" imgH="4827960" progId="MS_ClipArt_Gallery.2">
                  <p:embed/>
                  <p:pic>
                    <p:nvPicPr>
                      <p:cNvPr id="485388" name="Object 12">
                        <a:extLst>
                          <a:ext uri="{FF2B5EF4-FFF2-40B4-BE49-F238E27FC236}">
                            <a16:creationId xmlns:a16="http://schemas.microsoft.com/office/drawing/2014/main" id="{F8908F07-EA12-4A50-A697-24C965610F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2636838"/>
                        <a:ext cx="32766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5389" name="Text Box 13">
            <a:extLst>
              <a:ext uri="{FF2B5EF4-FFF2-40B4-BE49-F238E27FC236}">
                <a16:creationId xmlns:a16="http://schemas.microsoft.com/office/drawing/2014/main" id="{2F39CC2D-7317-4DD5-8747-07B01B875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3589339"/>
            <a:ext cx="227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s-MX" altLang="es-CO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Cambio de Clave</a:t>
            </a:r>
            <a:endParaRPr lang="es-ES" altLang="es-CO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AA68D47E-0909-412A-B6CA-424FAF754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altLang="es-CO" sz="5400" dirty="0">
                <a:latin typeface="Calibri Light" panose="020F0302020204030204" pitchFamily="34" charset="0"/>
                <a:cs typeface="Calibri Light" panose="020F0302020204030204" pitchFamily="34" charset="0"/>
              </a:rPr>
              <a:t>EJEMPLO 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7" grpId="0" animBg="1" autoUpdateAnimBg="0"/>
      <p:bldP spid="4853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402" name="Group 2">
            <a:extLst>
              <a:ext uri="{FF2B5EF4-FFF2-40B4-BE49-F238E27FC236}">
                <a16:creationId xmlns:a16="http://schemas.microsoft.com/office/drawing/2014/main" id="{0D9609B1-312A-4F9B-A832-19CA94C64EC6}"/>
              </a:ext>
            </a:extLst>
          </p:cNvPr>
          <p:cNvGrpSpPr>
            <a:grpSpLocks/>
          </p:cNvGrpSpPr>
          <p:nvPr/>
        </p:nvGrpSpPr>
        <p:grpSpPr bwMode="auto">
          <a:xfrm>
            <a:off x="7616825" y="2667000"/>
            <a:ext cx="3048000" cy="2362200"/>
            <a:chOff x="3696" y="1680"/>
            <a:chExt cx="1920" cy="1488"/>
          </a:xfrm>
        </p:grpSpPr>
        <p:sp>
          <p:nvSpPr>
            <p:cNvPr id="486403" name="Rectangle 3">
              <a:extLst>
                <a:ext uri="{FF2B5EF4-FFF2-40B4-BE49-F238E27FC236}">
                  <a16:creationId xmlns:a16="http://schemas.microsoft.com/office/drawing/2014/main" id="{AC9F6C8D-F0BB-44E4-BF53-9CAE24875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80"/>
              <a:ext cx="1920" cy="1488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s-MX" altLang="es-CO" sz="2800" b="1">
                  <a:latin typeface="Comic Sans MS" panose="030F0702030302020204" pitchFamily="66" charset="0"/>
                </a:rPr>
                <a:t>opcion</a:t>
              </a:r>
            </a:p>
            <a:p>
              <a:pPr eaLnBrk="0" hangingPunct="0"/>
              <a:r>
                <a:rPr lang="es-MX" altLang="es-CO" sz="2800" b="1">
                  <a:latin typeface="Comic Sans MS" panose="030F0702030302020204" pitchFamily="66" charset="0"/>
                </a:rPr>
                <a:t>	</a:t>
              </a:r>
            </a:p>
            <a:p>
              <a:pPr eaLnBrk="0" hangingPunct="0"/>
              <a:endParaRPr lang="es-MX" altLang="es-CO" sz="2400">
                <a:latin typeface="Comic Sans MS" panose="030F0702030302020204" pitchFamily="66" charset="0"/>
              </a:endParaRPr>
            </a:p>
            <a:p>
              <a:pPr eaLnBrk="0" hangingPunct="0"/>
              <a:r>
                <a:rPr lang="es-MX" altLang="es-CO" sz="2400">
                  <a:latin typeface="Comic Sans MS" panose="030F0702030302020204" pitchFamily="66" charset="0"/>
                </a:rPr>
                <a:t>		</a:t>
              </a:r>
              <a:endParaRPr lang="es-ES" altLang="es-CO" sz="2400">
                <a:latin typeface="Comic Sans MS" panose="030F0702030302020204" pitchFamily="66" charset="0"/>
              </a:endParaRPr>
            </a:p>
          </p:txBody>
        </p:sp>
        <p:sp>
          <p:nvSpPr>
            <p:cNvPr id="486404" name="Text Box 4">
              <a:extLst>
                <a:ext uri="{FF2B5EF4-FFF2-40B4-BE49-F238E27FC236}">
                  <a16:creationId xmlns:a16="http://schemas.microsoft.com/office/drawing/2014/main" id="{873A9F41-97A1-4993-A6F9-431E8310F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256"/>
              <a:ext cx="576" cy="291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s-ES" altLang="es-CO" sz="2400">
                  <a:latin typeface="Comic Sans MS" panose="030F0702030302020204" pitchFamily="66" charset="0"/>
                </a:rPr>
                <a:t>XXX</a:t>
              </a:r>
            </a:p>
          </p:txBody>
        </p:sp>
      </p:grpSp>
      <p:sp>
        <p:nvSpPr>
          <p:cNvPr id="486406" name="Rectangle 6">
            <a:extLst>
              <a:ext uri="{FF2B5EF4-FFF2-40B4-BE49-F238E27FC236}">
                <a16:creationId xmlns:a16="http://schemas.microsoft.com/office/drawing/2014/main" id="{430E77F7-48E9-4DCF-AC53-E8CE8586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1524000"/>
            <a:ext cx="5149850" cy="47132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s-MX" altLang="es-CO" sz="3200">
                <a:solidFill>
                  <a:srgbClr val="000099"/>
                </a:solidFill>
                <a:latin typeface="Comic Sans MS" panose="030F0702030302020204" pitchFamily="66" charset="0"/>
              </a:rPr>
              <a:t>opcion: entero</a:t>
            </a:r>
          </a:p>
          <a:p>
            <a:pPr algn="l" eaLnBrk="0" hangingPunct="0"/>
            <a:r>
              <a:rPr lang="es-MX" altLang="es-CO" sz="3200">
                <a:solidFill>
                  <a:srgbClr val="000099"/>
                </a:solidFill>
                <a:latin typeface="Comic Sans MS" panose="030F0702030302020204" pitchFamily="66" charset="0"/>
              </a:rPr>
              <a:t>leer (opcion)</a:t>
            </a:r>
          </a:p>
          <a:p>
            <a:pPr algn="l" eaLnBrk="0" hangingPunct="0"/>
            <a:r>
              <a:rPr lang="es-MX" altLang="es-CO" sz="3200">
                <a:solidFill>
                  <a:srgbClr val="000099"/>
                </a:solidFill>
                <a:latin typeface="Comic Sans MS" panose="030F0702030302020204" pitchFamily="66" charset="0"/>
              </a:rPr>
              <a:t>seleccionar opcion de</a:t>
            </a:r>
          </a:p>
          <a:p>
            <a:pPr algn="l" eaLnBrk="0" hangingPunct="0"/>
            <a:r>
              <a:rPr lang="es-MX" altLang="es-CO" sz="240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caso1: escribir (“Consignación”)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caso2: escribir (“Retiro”)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caso3: escribir (“Pago de Servicios”)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caso4: escribir (</a:t>
            </a:r>
            <a:r>
              <a:rPr lang="es-MX" altLang="es-CO" sz="2200" b="1">
                <a:solidFill>
                  <a:srgbClr val="000099"/>
                </a:solidFill>
                <a:latin typeface="Comic Sans MS" panose="030F0702030302020204" pitchFamily="66" charset="0"/>
              </a:rPr>
              <a:t>“Cambio de Clave”)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caso5: escribir (“Salir”)</a:t>
            </a:r>
          </a:p>
          <a:p>
            <a:pPr algn="l" eaLnBrk="0" hangingPunct="0"/>
            <a:r>
              <a:rPr lang="es-MX" altLang="es-CO" sz="2200">
                <a:solidFill>
                  <a:srgbClr val="000099"/>
                </a:solidFill>
                <a:latin typeface="Comic Sans MS" panose="030F0702030302020204" pitchFamily="66" charset="0"/>
              </a:rPr>
              <a:t> otrocaso: escribir(“Salir”)</a:t>
            </a:r>
          </a:p>
          <a:p>
            <a:pPr algn="l" eaLnBrk="0" hangingPunct="0"/>
            <a:r>
              <a:rPr lang="es-MX" altLang="es-CO" sz="2800">
                <a:solidFill>
                  <a:srgbClr val="000099"/>
                </a:solidFill>
                <a:latin typeface="Comic Sans MS" panose="030F0702030302020204" pitchFamily="66" charset="0"/>
              </a:rPr>
              <a:t>fin_seleccionar</a:t>
            </a:r>
            <a:endParaRPr lang="es-ES" altLang="es-CO" sz="28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486408" name="AutoShape 8">
            <a:extLst>
              <a:ext uri="{FF2B5EF4-FFF2-40B4-BE49-F238E27FC236}">
                <a16:creationId xmlns:a16="http://schemas.microsoft.com/office/drawing/2014/main" id="{F9713B4D-D003-4D48-BAC7-6E619F5F3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3205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86409" name="AutoShape 9">
            <a:extLst>
              <a:ext uri="{FF2B5EF4-FFF2-40B4-BE49-F238E27FC236}">
                <a16:creationId xmlns:a16="http://schemas.microsoft.com/office/drawing/2014/main" id="{FED82ADA-F8C5-4971-A734-F0640970F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371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86410" name="AutoShape 10">
            <a:extLst>
              <a:ext uri="{FF2B5EF4-FFF2-40B4-BE49-F238E27FC236}">
                <a16:creationId xmlns:a16="http://schemas.microsoft.com/office/drawing/2014/main" id="{9B13E275-8461-4AB7-A67D-DC33D2013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5782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86411" name="Rectangle 11">
            <a:extLst>
              <a:ext uri="{FF2B5EF4-FFF2-40B4-BE49-F238E27FC236}">
                <a16:creationId xmlns:a16="http://schemas.microsoft.com/office/drawing/2014/main" id="{20AA95AF-DC27-4336-AE51-C0ABCFEB1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5" y="3581400"/>
            <a:ext cx="914400" cy="457200"/>
          </a:xfrm>
          <a:prstGeom prst="rect">
            <a:avLst/>
          </a:prstGeom>
          <a:solidFill>
            <a:srgbClr val="33CCFF"/>
          </a:solidFill>
          <a:ln w="381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s-ES" altLang="es-CO" sz="2400">
                <a:latin typeface="Comic Sans MS" panose="030F0702030302020204" pitchFamily="66" charset="0"/>
              </a:rPr>
              <a:t>5</a:t>
            </a:r>
          </a:p>
        </p:txBody>
      </p:sp>
      <p:graphicFrame>
        <p:nvGraphicFramePr>
          <p:cNvPr id="486412" name="Object 12">
            <a:extLst>
              <a:ext uri="{FF2B5EF4-FFF2-40B4-BE49-F238E27FC236}">
                <a16:creationId xmlns:a16="http://schemas.microsoft.com/office/drawing/2014/main" id="{64E152F1-4214-4353-9BD8-AC68D01181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7913" y="2620963"/>
          <a:ext cx="32766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Imagen" r:id="rId3" imgW="4755600" imgH="4827960" progId="MS_ClipArt_Gallery.2">
                  <p:embed/>
                </p:oleObj>
              </mc:Choice>
              <mc:Fallback>
                <p:oleObj name="Imagen" r:id="rId3" imgW="4755600" imgH="4827960" progId="MS_ClipArt_Gallery.2">
                  <p:embed/>
                  <p:pic>
                    <p:nvPicPr>
                      <p:cNvPr id="486412" name="Object 12">
                        <a:extLst>
                          <a:ext uri="{FF2B5EF4-FFF2-40B4-BE49-F238E27FC236}">
                            <a16:creationId xmlns:a16="http://schemas.microsoft.com/office/drawing/2014/main" id="{64E152F1-4214-4353-9BD8-AC68D01181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2620963"/>
                        <a:ext cx="32766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6413" name="Text Box 13">
            <a:extLst>
              <a:ext uri="{FF2B5EF4-FFF2-40B4-BE49-F238E27FC236}">
                <a16:creationId xmlns:a16="http://schemas.microsoft.com/office/drawing/2014/main" id="{40352A8D-0869-4BD7-BA42-9978D7C4A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3500439"/>
            <a:ext cx="227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altLang="es-CO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Salir</a:t>
            </a:r>
            <a:endParaRPr lang="es-ES" altLang="es-CO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28A7983F-5B91-40A9-94B0-1A9E16FD3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altLang="es-CO" sz="5400" dirty="0">
                <a:latin typeface="Calibri Light" panose="020F0302020204030204" pitchFamily="34" charset="0"/>
                <a:cs typeface="Calibri Light" panose="020F0302020204030204" pitchFamily="34" charset="0"/>
              </a:rPr>
              <a:t>EJEMPLO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11" grpId="0" animBg="1" autoUpdateAnimBg="0"/>
      <p:bldP spid="4864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8DDCC58-F590-403E-9456-2F5DD610571F}"/>
              </a:ext>
            </a:extLst>
          </p:cNvPr>
          <p:cNvSpPr txBox="1"/>
          <p:nvPr/>
        </p:nvSpPr>
        <p:spPr>
          <a:xfrm>
            <a:off x="1075764" y="453016"/>
            <a:ext cx="932329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: Dr. T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ctype.h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switch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statements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answer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"Do you like pizza (y or n)? 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"%c"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=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tolower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appropriate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86706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B3CEEE2-12DB-419E-92E8-26E7C989A715}"/>
              </a:ext>
            </a:extLst>
          </p:cNvPr>
          <p:cNvSpPr txBox="1"/>
          <p:nvPr/>
        </p:nvSpPr>
        <p:spPr>
          <a:xfrm>
            <a:off x="1810871" y="750838"/>
            <a:ext cx="6096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answer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"Do you like pizza (y or n)?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"%c"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tolower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appropriate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switch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answer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6003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517</Words>
  <Application>Microsoft Office PowerPoint</Application>
  <PresentationFormat>Panorámica</PresentationFormat>
  <Paragraphs>121</Paragraphs>
  <Slides>11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Cascadia Mono</vt:lpstr>
      <vt:lpstr>Comic Sans MS</vt:lpstr>
      <vt:lpstr>Times New Roman</vt:lpstr>
      <vt:lpstr>Tema de Office</vt:lpstr>
      <vt:lpstr>Imagen</vt:lpstr>
      <vt:lpstr>Switch Statements </vt:lpstr>
      <vt:lpstr>Presentación de PowerPoint</vt:lpstr>
      <vt:lpstr>Presentación de PowerPoint</vt:lpstr>
      <vt:lpstr>Presentación de PowerPoint</vt:lpstr>
      <vt:lpstr>Presentación de PowerPoint</vt:lpstr>
      <vt:lpstr>EJEMPLO (a)</vt:lpstr>
      <vt:lpstr>EJEMPLO (b)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 Statements </dc:title>
  <dc:creator>Jose Guillermo Guarnizo Marin</dc:creator>
  <cp:lastModifiedBy>Jose Guillermo Guarnizo Marin</cp:lastModifiedBy>
  <cp:revision>8</cp:revision>
  <dcterms:created xsi:type="dcterms:W3CDTF">2022-10-10T17:12:42Z</dcterms:created>
  <dcterms:modified xsi:type="dcterms:W3CDTF">2023-09-22T11:48:32Z</dcterms:modified>
</cp:coreProperties>
</file>