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86" r:id="rId15"/>
    <p:sldId id="287" r:id="rId16"/>
    <p:sldId id="288" r:id="rId17"/>
    <p:sldId id="289"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85" d="100"/>
          <a:sy n="85" d="100"/>
        </p:scale>
        <p:origin x="499"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4/12/2023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4/12/2023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4/12/2023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4/12/2023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4/12/2023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bl">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972800" cy="1143000"/>
          </a:xfrm>
        </p:spPr>
        <p:txBody>
          <a:bodyPr/>
          <a:lstStyle/>
          <a:p>
            <a:r>
              <a:rPr lang="es-ES"/>
              <a:t>Haga clic para modificar el estilo de título del patrón</a:t>
            </a:r>
            <a:endParaRPr lang="es-MX"/>
          </a:p>
        </p:txBody>
      </p:sp>
      <p:sp>
        <p:nvSpPr>
          <p:cNvPr id="3" name="2 Marcador de tabla"/>
          <p:cNvSpPr>
            <a:spLocks noGrp="1"/>
          </p:cNvSpPr>
          <p:nvPr>
            <p:ph type="tbl" idx="1"/>
          </p:nvPr>
        </p:nvSpPr>
        <p:spPr>
          <a:xfrm>
            <a:off x="609600" y="1600201"/>
            <a:ext cx="10972800" cy="4525963"/>
          </a:xfrm>
        </p:spPr>
        <p:txBody>
          <a:bodyPr/>
          <a:lstStyle/>
          <a:p>
            <a:pPr lvl="0"/>
            <a:endParaRPr lang="es-MX" noProof="0"/>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fld id="{0F6F9B75-8D4E-40F2-B386-B3C23B07E6C9}" type="slidenum">
              <a:rPr lang="it-IT" altLang="es-CO"/>
              <a:pPr/>
              <a:t>‹Nº›</a:t>
            </a:fld>
            <a:endParaRPr lang="it-IT" altLang="es-CO"/>
          </a:p>
        </p:txBody>
      </p:sp>
    </p:spTree>
    <p:extLst>
      <p:ext uri="{BB962C8B-B14F-4D97-AF65-F5344CB8AC3E}">
        <p14:creationId xmlns:p14="http://schemas.microsoft.com/office/powerpoint/2010/main" val="3477989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4/12/2023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4/12/2023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4/12/2023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4/12/2023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 id="2147483665" r:id="rId17"/>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altLang="es-CO" dirty="0"/>
              <a:t>Diseño de algoritmos</a:t>
            </a:r>
            <a:endParaRPr lang="es-CO" dirty="0"/>
          </a:p>
        </p:txBody>
      </p:sp>
      <p:sp>
        <p:nvSpPr>
          <p:cNvPr id="3" name="Subtítulo 2"/>
          <p:cNvSpPr>
            <a:spLocks noGrp="1"/>
          </p:cNvSpPr>
          <p:nvPr>
            <p:ph type="subTitle" idx="1"/>
          </p:nvPr>
        </p:nvSpPr>
        <p:spPr/>
        <p:txBody>
          <a:bodyPr/>
          <a:lstStyle/>
          <a:p>
            <a:endParaRPr lang="es-CO"/>
          </a:p>
        </p:txBody>
      </p:sp>
    </p:spTree>
    <p:extLst>
      <p:ext uri="{BB962C8B-B14F-4D97-AF65-F5344CB8AC3E}">
        <p14:creationId xmlns:p14="http://schemas.microsoft.com/office/powerpoint/2010/main" val="6196993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992313" y="188914"/>
            <a:ext cx="8280400" cy="935037"/>
          </a:xfrm>
        </p:spPr>
        <p:txBody>
          <a:bodyPr/>
          <a:lstStyle/>
          <a:p>
            <a:pPr eaLnBrk="1" hangingPunct="1"/>
            <a:r>
              <a:rPr lang="es-MX" altLang="es-CO" sz="3200"/>
              <a:t>Diseño de algoritmos (XXVII)</a:t>
            </a:r>
            <a:r>
              <a:rPr lang="es-MX" altLang="es-CO"/>
              <a:t> </a:t>
            </a:r>
            <a:endParaRPr lang="it-IT" altLang="es-CO"/>
          </a:p>
        </p:txBody>
      </p:sp>
      <p:sp>
        <p:nvSpPr>
          <p:cNvPr id="43011" name="Rectangle 3"/>
          <p:cNvSpPr>
            <a:spLocks noChangeArrowheads="1"/>
          </p:cNvSpPr>
          <p:nvPr/>
        </p:nvSpPr>
        <p:spPr bwMode="auto">
          <a:xfrm>
            <a:off x="1703389" y="1125539"/>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43012" name="Text Box 4"/>
          <p:cNvSpPr txBox="1">
            <a:spLocks noChangeArrowheads="1"/>
          </p:cNvSpPr>
          <p:nvPr/>
        </p:nvSpPr>
        <p:spPr bwMode="auto">
          <a:xfrm>
            <a:off x="1703389" y="1268413"/>
            <a:ext cx="878522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800" b="1"/>
              <a:t>Representación gráfica del algoritmo:     diagramas de Nassi-Schneiderman (N-S) (IX)</a:t>
            </a:r>
            <a:endParaRPr lang="it-IT" altLang="es-CO" sz="2800" b="1"/>
          </a:p>
        </p:txBody>
      </p:sp>
      <p:sp>
        <p:nvSpPr>
          <p:cNvPr id="43013" name="Text Box 5"/>
          <p:cNvSpPr txBox="1">
            <a:spLocks noChangeArrowheads="1"/>
          </p:cNvSpPr>
          <p:nvPr/>
        </p:nvSpPr>
        <p:spPr bwMode="auto">
          <a:xfrm>
            <a:off x="1703388" y="2276475"/>
            <a:ext cx="86407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400">
                <a:solidFill>
                  <a:srgbClr val="CE3016"/>
                </a:solidFill>
              </a:rPr>
              <a:t>Representación de la estructura de control de iteración</a:t>
            </a:r>
            <a:endParaRPr lang="it-IT" altLang="es-CO" sz="2400">
              <a:solidFill>
                <a:srgbClr val="CE3016"/>
              </a:solidFill>
            </a:endParaRPr>
          </a:p>
        </p:txBody>
      </p:sp>
      <p:sp>
        <p:nvSpPr>
          <p:cNvPr id="43014" name="Text Box 11"/>
          <p:cNvSpPr txBox="1">
            <a:spLocks noChangeArrowheads="1"/>
          </p:cNvSpPr>
          <p:nvPr/>
        </p:nvSpPr>
        <p:spPr bwMode="auto">
          <a:xfrm>
            <a:off x="4079875" y="2997200"/>
            <a:ext cx="4103688"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b="1">
                <a:solidFill>
                  <a:srgbClr val="CE3016"/>
                </a:solidFill>
              </a:rPr>
              <a:t>Representación en el diagrama N-S de la estructura PARA</a:t>
            </a:r>
            <a:endParaRPr lang="it-IT" altLang="es-CO" b="1">
              <a:solidFill>
                <a:srgbClr val="CE3016"/>
              </a:solidFill>
            </a:endParaRPr>
          </a:p>
        </p:txBody>
      </p:sp>
      <p:grpSp>
        <p:nvGrpSpPr>
          <p:cNvPr id="43015" name="Group 16"/>
          <p:cNvGrpSpPr>
            <a:grpSpLocks/>
          </p:cNvGrpSpPr>
          <p:nvPr/>
        </p:nvGrpSpPr>
        <p:grpSpPr bwMode="auto">
          <a:xfrm>
            <a:off x="3863976" y="3717926"/>
            <a:ext cx="4537075" cy="2447925"/>
            <a:chOff x="1474" y="2342"/>
            <a:chExt cx="2858" cy="1542"/>
          </a:xfrm>
        </p:grpSpPr>
        <p:sp>
          <p:nvSpPr>
            <p:cNvPr id="43016" name="Rectangle 12"/>
            <p:cNvSpPr>
              <a:spLocks noChangeArrowheads="1"/>
            </p:cNvSpPr>
            <p:nvPr/>
          </p:nvSpPr>
          <p:spPr bwMode="auto">
            <a:xfrm>
              <a:off x="1474" y="2342"/>
              <a:ext cx="2857" cy="1542"/>
            </a:xfrm>
            <a:prstGeom prst="rect">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43017" name="Rectangle 13"/>
            <p:cNvSpPr>
              <a:spLocks noChangeArrowheads="1"/>
            </p:cNvSpPr>
            <p:nvPr/>
          </p:nvSpPr>
          <p:spPr bwMode="auto">
            <a:xfrm>
              <a:off x="2245" y="2795"/>
              <a:ext cx="2087" cy="1088"/>
            </a:xfrm>
            <a:prstGeom prst="rect">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43018" name="Text Box 14"/>
            <p:cNvSpPr txBox="1">
              <a:spLocks noChangeArrowheads="1"/>
            </p:cNvSpPr>
            <p:nvPr/>
          </p:nvSpPr>
          <p:spPr bwMode="auto">
            <a:xfrm>
              <a:off x="1474" y="2478"/>
              <a:ext cx="2858" cy="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600" b="1"/>
                <a:t>Para</a:t>
              </a:r>
              <a:r>
                <a:rPr lang="es-MX" altLang="es-CO" sz="1400" b="1"/>
                <a:t> Contador ← valor_inicial hasta valor_final hacer</a:t>
              </a:r>
              <a:endParaRPr lang="it-IT" altLang="es-CO" sz="1400" b="1"/>
            </a:p>
          </p:txBody>
        </p:sp>
        <p:sp>
          <p:nvSpPr>
            <p:cNvPr id="43019" name="Text Box 15"/>
            <p:cNvSpPr txBox="1">
              <a:spLocks noChangeArrowheads="1"/>
            </p:cNvSpPr>
            <p:nvPr/>
          </p:nvSpPr>
          <p:spPr bwMode="auto">
            <a:xfrm>
              <a:off x="2245" y="3204"/>
              <a:ext cx="204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600" b="1"/>
                <a:t>&lt;acciones que se repiten&gt;</a:t>
              </a:r>
              <a:endParaRPr lang="it-IT" altLang="es-CO" sz="1600" b="1"/>
            </a:p>
          </p:txBody>
        </p:sp>
      </p:grpSp>
    </p:spTree>
    <p:extLst>
      <p:ext uri="{BB962C8B-B14F-4D97-AF65-F5344CB8AC3E}">
        <p14:creationId xmlns:p14="http://schemas.microsoft.com/office/powerpoint/2010/main" val="41306613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1992313" y="188914"/>
            <a:ext cx="8280400" cy="935037"/>
          </a:xfrm>
        </p:spPr>
        <p:txBody>
          <a:bodyPr/>
          <a:lstStyle/>
          <a:p>
            <a:pPr eaLnBrk="1" hangingPunct="1"/>
            <a:r>
              <a:rPr lang="es-MX" altLang="es-CO" sz="3200"/>
              <a:t>Diseño de algoritmos (XXVIII)</a:t>
            </a:r>
            <a:r>
              <a:rPr lang="es-MX" altLang="es-CO"/>
              <a:t> </a:t>
            </a:r>
            <a:endParaRPr lang="it-IT" altLang="es-CO"/>
          </a:p>
        </p:txBody>
      </p:sp>
      <p:sp>
        <p:nvSpPr>
          <p:cNvPr id="44035" name="Rectangle 3"/>
          <p:cNvSpPr>
            <a:spLocks noChangeArrowheads="1"/>
          </p:cNvSpPr>
          <p:nvPr/>
        </p:nvSpPr>
        <p:spPr bwMode="auto">
          <a:xfrm>
            <a:off x="1703389" y="1125539"/>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44036" name="Text Box 4"/>
          <p:cNvSpPr txBox="1">
            <a:spLocks noChangeArrowheads="1"/>
          </p:cNvSpPr>
          <p:nvPr/>
        </p:nvSpPr>
        <p:spPr bwMode="auto">
          <a:xfrm>
            <a:off x="1703389" y="1268413"/>
            <a:ext cx="878522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800" b="1"/>
              <a:t>Representación gráfica del algoritmo:     diagramas de Nassi-Schneiderman (N-S) (X)</a:t>
            </a:r>
            <a:endParaRPr lang="it-IT" altLang="es-CO" sz="2800" b="1"/>
          </a:p>
        </p:txBody>
      </p:sp>
      <p:sp>
        <p:nvSpPr>
          <p:cNvPr id="44037" name="Text Box 19"/>
          <p:cNvSpPr txBox="1">
            <a:spLocks noChangeArrowheads="1"/>
          </p:cNvSpPr>
          <p:nvPr/>
        </p:nvSpPr>
        <p:spPr bwMode="auto">
          <a:xfrm>
            <a:off x="1847851" y="2492376"/>
            <a:ext cx="3527425" cy="4170363"/>
          </a:xfrm>
          <a:prstGeom prst="rect">
            <a:avLst/>
          </a:prstGeom>
          <a:solidFill>
            <a:srgbClr val="F3E2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75000"/>
              </a:lnSpc>
              <a:spcBef>
                <a:spcPct val="50000"/>
              </a:spcBef>
            </a:pPr>
            <a:r>
              <a:rPr lang="es-MX" altLang="es-CO" sz="2000" b="1"/>
              <a:t>start</a:t>
            </a:r>
          </a:p>
          <a:p>
            <a:pPr eaLnBrk="1" hangingPunct="1">
              <a:lnSpc>
                <a:spcPct val="75000"/>
              </a:lnSpc>
              <a:spcBef>
                <a:spcPct val="50000"/>
              </a:spcBef>
            </a:pPr>
            <a:r>
              <a:rPr lang="es-MX" altLang="es-CO" sz="2000"/>
              <a:t>	</a:t>
            </a:r>
            <a:r>
              <a:rPr lang="es-MX" altLang="es-CO" sz="2000" b="1"/>
              <a:t>read</a:t>
            </a:r>
            <a:r>
              <a:rPr lang="es-MX" altLang="es-CO" sz="2000"/>
              <a:t> N</a:t>
            </a:r>
          </a:p>
          <a:p>
            <a:pPr eaLnBrk="1" hangingPunct="1">
              <a:lnSpc>
                <a:spcPct val="75000"/>
              </a:lnSpc>
              <a:spcBef>
                <a:spcPct val="50000"/>
              </a:spcBef>
            </a:pPr>
            <a:r>
              <a:rPr lang="es-MX" altLang="es-CO" sz="2000"/>
              <a:t>	NE </a:t>
            </a:r>
            <a:r>
              <a:rPr lang="es-MX" altLang="es-CO" sz="2000" b="1"/>
              <a:t>←</a:t>
            </a:r>
            <a:r>
              <a:rPr lang="es-MX" altLang="es-CO" sz="2000"/>
              <a:t> 0</a:t>
            </a:r>
          </a:p>
          <a:p>
            <a:pPr eaLnBrk="1" hangingPunct="1">
              <a:lnSpc>
                <a:spcPct val="75000"/>
              </a:lnSpc>
              <a:spcBef>
                <a:spcPct val="50000"/>
              </a:spcBef>
            </a:pPr>
            <a:r>
              <a:rPr lang="es-MX" altLang="es-CO" sz="2000"/>
              <a:t>	SE </a:t>
            </a:r>
            <a:r>
              <a:rPr lang="es-MX" altLang="es-CO" sz="2000" b="1"/>
              <a:t>←</a:t>
            </a:r>
            <a:r>
              <a:rPr lang="es-MX" altLang="es-CO" sz="2000"/>
              <a:t> 0</a:t>
            </a:r>
          </a:p>
          <a:p>
            <a:pPr eaLnBrk="1" hangingPunct="1">
              <a:lnSpc>
                <a:spcPct val="75000"/>
              </a:lnSpc>
              <a:spcBef>
                <a:spcPct val="50000"/>
              </a:spcBef>
            </a:pPr>
            <a:r>
              <a:rPr lang="es-MX" altLang="es-CO" sz="2000"/>
              <a:t>	SP </a:t>
            </a:r>
            <a:r>
              <a:rPr lang="es-MX" altLang="es-CO" sz="2000" b="1"/>
              <a:t>←</a:t>
            </a:r>
            <a:r>
              <a:rPr lang="es-MX" altLang="es-CO" sz="2000"/>
              <a:t> 0</a:t>
            </a:r>
          </a:p>
          <a:p>
            <a:pPr eaLnBrk="1" hangingPunct="1">
              <a:lnSpc>
                <a:spcPct val="75000"/>
              </a:lnSpc>
              <a:spcBef>
                <a:spcPct val="50000"/>
              </a:spcBef>
            </a:pPr>
            <a:r>
              <a:rPr lang="es-MX" altLang="es-CO" sz="2000"/>
              <a:t>	</a:t>
            </a:r>
            <a:r>
              <a:rPr lang="es-MX" altLang="es-CO" sz="2000" b="1"/>
              <a:t>while</a:t>
            </a:r>
            <a:r>
              <a:rPr lang="es-MX" altLang="es-CO" sz="2000"/>
              <a:t> NE &lt; N</a:t>
            </a:r>
          </a:p>
          <a:p>
            <a:pPr eaLnBrk="1" hangingPunct="1">
              <a:lnSpc>
                <a:spcPct val="75000"/>
              </a:lnSpc>
              <a:spcBef>
                <a:spcPct val="50000"/>
              </a:spcBef>
            </a:pPr>
            <a:r>
              <a:rPr lang="es-MX" altLang="es-CO" sz="2000"/>
              <a:t>     	</a:t>
            </a:r>
            <a:r>
              <a:rPr lang="es-MX" altLang="es-CO" sz="2000" b="1"/>
              <a:t>read</a:t>
            </a:r>
            <a:r>
              <a:rPr lang="es-MX" altLang="es-CO" sz="2000"/>
              <a:t> E, P</a:t>
            </a:r>
          </a:p>
          <a:p>
            <a:pPr eaLnBrk="1" hangingPunct="1">
              <a:lnSpc>
                <a:spcPct val="75000"/>
              </a:lnSpc>
              <a:spcBef>
                <a:spcPct val="50000"/>
              </a:spcBef>
            </a:pPr>
            <a:r>
              <a:rPr lang="es-MX" altLang="es-CO" sz="2000"/>
              <a:t>     	SE </a:t>
            </a:r>
            <a:r>
              <a:rPr lang="es-MX" altLang="es-CO" sz="2000" b="1"/>
              <a:t>←</a:t>
            </a:r>
            <a:r>
              <a:rPr lang="es-MX" altLang="es-CO" sz="2000"/>
              <a:t> SE + E</a:t>
            </a:r>
          </a:p>
          <a:p>
            <a:pPr eaLnBrk="1" hangingPunct="1">
              <a:lnSpc>
                <a:spcPct val="75000"/>
              </a:lnSpc>
              <a:spcBef>
                <a:spcPct val="50000"/>
              </a:spcBef>
            </a:pPr>
            <a:r>
              <a:rPr lang="es-MX" altLang="es-CO" sz="2000"/>
              <a:t>     	SP </a:t>
            </a:r>
            <a:r>
              <a:rPr lang="es-MX" altLang="es-CO" sz="2000" b="1"/>
              <a:t>←</a:t>
            </a:r>
            <a:r>
              <a:rPr lang="es-MX" altLang="es-CO" sz="2000"/>
              <a:t> SP + P</a:t>
            </a:r>
          </a:p>
          <a:p>
            <a:pPr eaLnBrk="1" hangingPunct="1">
              <a:lnSpc>
                <a:spcPct val="75000"/>
              </a:lnSpc>
              <a:spcBef>
                <a:spcPct val="50000"/>
              </a:spcBef>
            </a:pPr>
            <a:r>
              <a:rPr lang="es-MX" altLang="es-CO" sz="2000"/>
              <a:t>     	NE </a:t>
            </a:r>
            <a:r>
              <a:rPr lang="es-MX" altLang="es-CO" sz="2000" b="1"/>
              <a:t>←</a:t>
            </a:r>
            <a:r>
              <a:rPr lang="es-MX" altLang="es-CO" sz="2000"/>
              <a:t> NE + 1     </a:t>
            </a:r>
          </a:p>
          <a:p>
            <a:pPr eaLnBrk="1" hangingPunct="1">
              <a:lnSpc>
                <a:spcPct val="75000"/>
              </a:lnSpc>
              <a:spcBef>
                <a:spcPct val="50000"/>
              </a:spcBef>
            </a:pPr>
            <a:r>
              <a:rPr lang="es-MX" altLang="es-CO" sz="2000"/>
              <a:t>     </a:t>
            </a:r>
            <a:r>
              <a:rPr lang="es-MX" altLang="es-CO" sz="2000" b="1"/>
              <a:t>end while</a:t>
            </a:r>
            <a:endParaRPr lang="it-IT" altLang="es-CO" sz="2000" b="1"/>
          </a:p>
        </p:txBody>
      </p:sp>
      <p:grpSp>
        <p:nvGrpSpPr>
          <p:cNvPr id="44038" name="Group 54"/>
          <p:cNvGrpSpPr>
            <a:grpSpLocks/>
          </p:cNvGrpSpPr>
          <p:nvPr/>
        </p:nvGrpSpPr>
        <p:grpSpPr bwMode="auto">
          <a:xfrm>
            <a:off x="6527801" y="2492375"/>
            <a:ext cx="3744913" cy="4040188"/>
            <a:chOff x="3152" y="1570"/>
            <a:chExt cx="2359" cy="2545"/>
          </a:xfrm>
        </p:grpSpPr>
        <p:sp>
          <p:nvSpPr>
            <p:cNvPr id="44040" name="Rectangle 21"/>
            <p:cNvSpPr>
              <a:spLocks noChangeArrowheads="1"/>
            </p:cNvSpPr>
            <p:nvPr/>
          </p:nvSpPr>
          <p:spPr bwMode="auto">
            <a:xfrm>
              <a:off x="3152" y="1570"/>
              <a:ext cx="2358" cy="2540"/>
            </a:xfrm>
            <a:prstGeom prst="rect">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44041" name="Line 22"/>
            <p:cNvSpPr>
              <a:spLocks noChangeShapeType="1"/>
            </p:cNvSpPr>
            <p:nvPr/>
          </p:nvSpPr>
          <p:spPr bwMode="auto">
            <a:xfrm>
              <a:off x="3152" y="1797"/>
              <a:ext cx="235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44042" name="Line 23"/>
            <p:cNvSpPr>
              <a:spLocks noChangeShapeType="1"/>
            </p:cNvSpPr>
            <p:nvPr/>
          </p:nvSpPr>
          <p:spPr bwMode="auto">
            <a:xfrm>
              <a:off x="3152" y="2024"/>
              <a:ext cx="235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44043" name="Line 24"/>
            <p:cNvSpPr>
              <a:spLocks noChangeShapeType="1"/>
            </p:cNvSpPr>
            <p:nvPr/>
          </p:nvSpPr>
          <p:spPr bwMode="auto">
            <a:xfrm>
              <a:off x="3152" y="2931"/>
              <a:ext cx="235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44044" name="Text Box 27"/>
            <p:cNvSpPr txBox="1">
              <a:spLocks noChangeArrowheads="1"/>
            </p:cNvSpPr>
            <p:nvPr/>
          </p:nvSpPr>
          <p:spPr bwMode="auto">
            <a:xfrm>
              <a:off x="3152" y="1570"/>
              <a:ext cx="235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600" b="1"/>
                <a:t>Inicio</a:t>
              </a:r>
              <a:endParaRPr lang="it-IT" altLang="es-CO" sz="1600" b="1"/>
            </a:p>
          </p:txBody>
        </p:sp>
        <p:sp>
          <p:nvSpPr>
            <p:cNvPr id="44045" name="Text Box 29"/>
            <p:cNvSpPr txBox="1">
              <a:spLocks noChangeArrowheads="1"/>
            </p:cNvSpPr>
            <p:nvPr/>
          </p:nvSpPr>
          <p:spPr bwMode="auto">
            <a:xfrm>
              <a:off x="3152" y="1797"/>
              <a:ext cx="235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600" b="1"/>
                <a:t>real: SE, SP</a:t>
              </a:r>
              <a:r>
                <a:rPr lang="es-MX" altLang="es-CO" b="1"/>
                <a:t> </a:t>
              </a:r>
              <a:endParaRPr lang="it-IT" altLang="es-CO" b="1"/>
            </a:p>
          </p:txBody>
        </p:sp>
        <p:sp>
          <p:nvSpPr>
            <p:cNvPr id="44046" name="Text Box 30"/>
            <p:cNvSpPr txBox="1">
              <a:spLocks noChangeArrowheads="1"/>
            </p:cNvSpPr>
            <p:nvPr/>
          </p:nvSpPr>
          <p:spPr bwMode="auto">
            <a:xfrm>
              <a:off x="3152" y="2024"/>
              <a:ext cx="235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600" b="1"/>
                <a:t>entero: NE</a:t>
              </a:r>
              <a:endParaRPr lang="it-IT" altLang="es-CO" sz="1600" b="1"/>
            </a:p>
          </p:txBody>
        </p:sp>
        <p:sp>
          <p:nvSpPr>
            <p:cNvPr id="44047" name="Text Box 31"/>
            <p:cNvSpPr txBox="1">
              <a:spLocks noChangeArrowheads="1"/>
            </p:cNvSpPr>
            <p:nvPr/>
          </p:nvSpPr>
          <p:spPr bwMode="auto">
            <a:xfrm>
              <a:off x="3152" y="2704"/>
              <a:ext cx="235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b="1"/>
                <a:t> </a:t>
              </a:r>
              <a:endParaRPr lang="it-IT" altLang="es-CO" b="1"/>
            </a:p>
          </p:txBody>
        </p:sp>
        <p:sp>
          <p:nvSpPr>
            <p:cNvPr id="44048" name="Text Box 37"/>
            <p:cNvSpPr txBox="1">
              <a:spLocks noChangeArrowheads="1"/>
            </p:cNvSpPr>
            <p:nvPr/>
          </p:nvSpPr>
          <p:spPr bwMode="auto">
            <a:xfrm>
              <a:off x="3152" y="2976"/>
              <a:ext cx="235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600" b="1"/>
                <a:t>Mientras                    NE &lt;N </a:t>
              </a:r>
              <a:endParaRPr lang="it-IT" altLang="es-CO" sz="1600" b="1"/>
            </a:p>
          </p:txBody>
        </p:sp>
        <p:sp>
          <p:nvSpPr>
            <p:cNvPr id="44049" name="Rectangle 38"/>
            <p:cNvSpPr>
              <a:spLocks noChangeArrowheads="1"/>
            </p:cNvSpPr>
            <p:nvPr/>
          </p:nvSpPr>
          <p:spPr bwMode="auto">
            <a:xfrm>
              <a:off x="3606" y="3203"/>
              <a:ext cx="1905" cy="908"/>
            </a:xfrm>
            <a:prstGeom prst="rect">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44050" name="Line 39"/>
            <p:cNvSpPr>
              <a:spLocks noChangeShapeType="1"/>
            </p:cNvSpPr>
            <p:nvPr/>
          </p:nvSpPr>
          <p:spPr bwMode="auto">
            <a:xfrm>
              <a:off x="3606" y="3430"/>
              <a:ext cx="190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44051" name="Text Box 40"/>
            <p:cNvSpPr txBox="1">
              <a:spLocks noChangeArrowheads="1"/>
            </p:cNvSpPr>
            <p:nvPr/>
          </p:nvSpPr>
          <p:spPr bwMode="auto">
            <a:xfrm>
              <a:off x="3606" y="3203"/>
              <a:ext cx="1905"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600" b="1"/>
                <a:t>leer E, P </a:t>
              </a:r>
              <a:endParaRPr lang="it-IT" altLang="es-CO" sz="1600" b="1"/>
            </a:p>
          </p:txBody>
        </p:sp>
        <p:sp>
          <p:nvSpPr>
            <p:cNvPr id="44052" name="Line 41"/>
            <p:cNvSpPr>
              <a:spLocks noChangeShapeType="1"/>
            </p:cNvSpPr>
            <p:nvPr/>
          </p:nvSpPr>
          <p:spPr bwMode="auto">
            <a:xfrm>
              <a:off x="3606" y="3657"/>
              <a:ext cx="190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44053" name="Text Box 42"/>
            <p:cNvSpPr txBox="1">
              <a:spLocks noChangeArrowheads="1"/>
            </p:cNvSpPr>
            <p:nvPr/>
          </p:nvSpPr>
          <p:spPr bwMode="auto">
            <a:xfrm>
              <a:off x="3606" y="3430"/>
              <a:ext cx="190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600" b="1"/>
                <a:t>SE = SE + E</a:t>
              </a:r>
              <a:r>
                <a:rPr lang="es-MX" altLang="es-CO" b="1"/>
                <a:t> </a:t>
              </a:r>
              <a:endParaRPr lang="it-IT" altLang="es-CO" b="1"/>
            </a:p>
          </p:txBody>
        </p:sp>
        <p:sp>
          <p:nvSpPr>
            <p:cNvPr id="44054" name="Line 43"/>
            <p:cNvSpPr>
              <a:spLocks noChangeShapeType="1"/>
            </p:cNvSpPr>
            <p:nvPr/>
          </p:nvSpPr>
          <p:spPr bwMode="auto">
            <a:xfrm>
              <a:off x="3606" y="3884"/>
              <a:ext cx="190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44055" name="Text Box 44"/>
            <p:cNvSpPr txBox="1">
              <a:spLocks noChangeArrowheads="1"/>
            </p:cNvSpPr>
            <p:nvPr/>
          </p:nvSpPr>
          <p:spPr bwMode="auto">
            <a:xfrm>
              <a:off x="3606" y="3657"/>
              <a:ext cx="190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600" b="1"/>
                <a:t>SP = SP + P</a:t>
              </a:r>
              <a:r>
                <a:rPr lang="es-MX" altLang="es-CO" b="1"/>
                <a:t> </a:t>
              </a:r>
              <a:endParaRPr lang="it-IT" altLang="es-CO" b="1"/>
            </a:p>
          </p:txBody>
        </p:sp>
        <p:sp>
          <p:nvSpPr>
            <p:cNvPr id="44056" name="Text Box 45"/>
            <p:cNvSpPr txBox="1">
              <a:spLocks noChangeArrowheads="1"/>
            </p:cNvSpPr>
            <p:nvPr/>
          </p:nvSpPr>
          <p:spPr bwMode="auto">
            <a:xfrm>
              <a:off x="3606" y="3884"/>
              <a:ext cx="190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600" b="1"/>
                <a:t>NE = NE + 1</a:t>
              </a:r>
              <a:r>
                <a:rPr lang="es-MX" altLang="es-CO" b="1"/>
                <a:t> </a:t>
              </a:r>
              <a:endParaRPr lang="it-IT" altLang="es-CO" b="1"/>
            </a:p>
          </p:txBody>
        </p:sp>
        <p:sp>
          <p:nvSpPr>
            <p:cNvPr id="44057" name="Line 46"/>
            <p:cNvSpPr>
              <a:spLocks noChangeShapeType="1"/>
            </p:cNvSpPr>
            <p:nvPr/>
          </p:nvSpPr>
          <p:spPr bwMode="auto">
            <a:xfrm>
              <a:off x="3152" y="2251"/>
              <a:ext cx="2359"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44058" name="Line 47"/>
            <p:cNvSpPr>
              <a:spLocks noChangeShapeType="1"/>
            </p:cNvSpPr>
            <p:nvPr/>
          </p:nvSpPr>
          <p:spPr bwMode="auto">
            <a:xfrm>
              <a:off x="3152" y="2477"/>
              <a:ext cx="2359"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44059" name="Line 48"/>
            <p:cNvSpPr>
              <a:spLocks noChangeShapeType="1"/>
            </p:cNvSpPr>
            <p:nvPr/>
          </p:nvSpPr>
          <p:spPr bwMode="auto">
            <a:xfrm>
              <a:off x="3152" y="2704"/>
              <a:ext cx="2359"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44060" name="Text Box 49"/>
            <p:cNvSpPr txBox="1">
              <a:spLocks noChangeArrowheads="1"/>
            </p:cNvSpPr>
            <p:nvPr/>
          </p:nvSpPr>
          <p:spPr bwMode="auto">
            <a:xfrm>
              <a:off x="3152" y="2251"/>
              <a:ext cx="235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600" b="1"/>
                <a:t>NE = 0</a:t>
              </a:r>
              <a:endParaRPr lang="it-IT" altLang="es-CO" sz="1600" b="1"/>
            </a:p>
          </p:txBody>
        </p:sp>
        <p:sp>
          <p:nvSpPr>
            <p:cNvPr id="44061" name="Text Box 50"/>
            <p:cNvSpPr txBox="1">
              <a:spLocks noChangeArrowheads="1"/>
            </p:cNvSpPr>
            <p:nvPr/>
          </p:nvSpPr>
          <p:spPr bwMode="auto">
            <a:xfrm>
              <a:off x="3152" y="2477"/>
              <a:ext cx="235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600" b="1"/>
                <a:t>SE = 0</a:t>
              </a:r>
              <a:endParaRPr lang="it-IT" altLang="es-CO" sz="1600" b="1"/>
            </a:p>
          </p:txBody>
        </p:sp>
        <p:sp>
          <p:nvSpPr>
            <p:cNvPr id="44062" name="Text Box 51"/>
            <p:cNvSpPr txBox="1">
              <a:spLocks noChangeArrowheads="1"/>
            </p:cNvSpPr>
            <p:nvPr/>
          </p:nvSpPr>
          <p:spPr bwMode="auto">
            <a:xfrm>
              <a:off x="3152" y="2704"/>
              <a:ext cx="235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600" b="1"/>
                <a:t>SP = 0</a:t>
              </a:r>
              <a:endParaRPr lang="it-IT" altLang="es-CO" sz="1600" b="1"/>
            </a:p>
          </p:txBody>
        </p:sp>
      </p:grpSp>
      <p:sp>
        <p:nvSpPr>
          <p:cNvPr id="44039" name="AutoShape 52"/>
          <p:cNvSpPr>
            <a:spLocks noChangeArrowheads="1"/>
          </p:cNvSpPr>
          <p:nvPr/>
        </p:nvSpPr>
        <p:spPr bwMode="auto">
          <a:xfrm>
            <a:off x="5664200" y="4365625"/>
            <a:ext cx="719138" cy="647700"/>
          </a:xfrm>
          <a:prstGeom prst="rightArrow">
            <a:avLst>
              <a:gd name="adj1" fmla="val 50000"/>
              <a:gd name="adj2" fmla="val 27757"/>
            </a:avLst>
          </a:prstGeom>
          <a:solidFill>
            <a:srgbClr val="CE3016"/>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Tree>
    <p:extLst>
      <p:ext uri="{BB962C8B-B14F-4D97-AF65-F5344CB8AC3E}">
        <p14:creationId xmlns:p14="http://schemas.microsoft.com/office/powerpoint/2010/main" val="6272838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1992313" y="188914"/>
            <a:ext cx="8280400" cy="935037"/>
          </a:xfrm>
        </p:spPr>
        <p:txBody>
          <a:bodyPr/>
          <a:lstStyle/>
          <a:p>
            <a:pPr eaLnBrk="1" hangingPunct="1"/>
            <a:r>
              <a:rPr lang="es-MX" altLang="es-CO" sz="3200"/>
              <a:t>Diseño de algoritmos (XXIX)</a:t>
            </a:r>
            <a:r>
              <a:rPr lang="es-MX" altLang="es-CO"/>
              <a:t> </a:t>
            </a:r>
            <a:endParaRPr lang="it-IT" altLang="es-CO"/>
          </a:p>
        </p:txBody>
      </p:sp>
      <p:sp>
        <p:nvSpPr>
          <p:cNvPr id="45059" name="Rectangle 3"/>
          <p:cNvSpPr>
            <a:spLocks noChangeArrowheads="1"/>
          </p:cNvSpPr>
          <p:nvPr/>
        </p:nvSpPr>
        <p:spPr bwMode="auto">
          <a:xfrm>
            <a:off x="1703389" y="1125539"/>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45060" name="Text Box 4"/>
          <p:cNvSpPr txBox="1">
            <a:spLocks noChangeArrowheads="1"/>
          </p:cNvSpPr>
          <p:nvPr/>
        </p:nvSpPr>
        <p:spPr bwMode="auto">
          <a:xfrm>
            <a:off x="1703389" y="1268413"/>
            <a:ext cx="878522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800" b="1"/>
              <a:t>Representación gráfica del algoritmo:     diagramas de Nassi-Schneiderman (N-S) (XI)</a:t>
            </a:r>
            <a:endParaRPr lang="it-IT" altLang="es-CO" sz="2800" b="1"/>
          </a:p>
        </p:txBody>
      </p:sp>
      <p:grpSp>
        <p:nvGrpSpPr>
          <p:cNvPr id="45061" name="Group 33"/>
          <p:cNvGrpSpPr>
            <a:grpSpLocks/>
          </p:cNvGrpSpPr>
          <p:nvPr/>
        </p:nvGrpSpPr>
        <p:grpSpPr bwMode="auto">
          <a:xfrm>
            <a:off x="1774826" y="2565401"/>
            <a:ext cx="8570913" cy="2225675"/>
            <a:chOff x="158" y="2069"/>
            <a:chExt cx="5399" cy="1402"/>
          </a:xfrm>
        </p:grpSpPr>
        <p:sp>
          <p:nvSpPr>
            <p:cNvPr id="45063" name="Rectangle 6"/>
            <p:cNvSpPr>
              <a:spLocks noChangeArrowheads="1"/>
            </p:cNvSpPr>
            <p:nvPr/>
          </p:nvSpPr>
          <p:spPr bwMode="auto">
            <a:xfrm>
              <a:off x="3198" y="2160"/>
              <a:ext cx="2358" cy="1180"/>
            </a:xfrm>
            <a:prstGeom prst="rect">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45064" name="Line 7"/>
            <p:cNvSpPr>
              <a:spLocks noChangeShapeType="1"/>
            </p:cNvSpPr>
            <p:nvPr/>
          </p:nvSpPr>
          <p:spPr bwMode="auto">
            <a:xfrm>
              <a:off x="3198" y="2387"/>
              <a:ext cx="235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45065" name="Line 8"/>
            <p:cNvSpPr>
              <a:spLocks noChangeShapeType="1"/>
            </p:cNvSpPr>
            <p:nvPr/>
          </p:nvSpPr>
          <p:spPr bwMode="auto">
            <a:xfrm>
              <a:off x="3198" y="2614"/>
              <a:ext cx="235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45066" name="Text Box 10"/>
            <p:cNvSpPr txBox="1">
              <a:spLocks noChangeArrowheads="1"/>
            </p:cNvSpPr>
            <p:nvPr/>
          </p:nvSpPr>
          <p:spPr bwMode="auto">
            <a:xfrm>
              <a:off x="3198" y="2160"/>
              <a:ext cx="235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600" b="1"/>
                <a:t>ME = SE/N</a:t>
              </a:r>
              <a:endParaRPr lang="it-IT" altLang="es-CO" sz="1600" b="1"/>
            </a:p>
          </p:txBody>
        </p:sp>
        <p:sp>
          <p:nvSpPr>
            <p:cNvPr id="45067" name="Text Box 11"/>
            <p:cNvSpPr txBox="1">
              <a:spLocks noChangeArrowheads="1"/>
            </p:cNvSpPr>
            <p:nvPr/>
          </p:nvSpPr>
          <p:spPr bwMode="auto">
            <a:xfrm>
              <a:off x="3198" y="2387"/>
              <a:ext cx="235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600" b="1"/>
                <a:t>MP = SP/N</a:t>
              </a:r>
              <a:r>
                <a:rPr lang="es-MX" altLang="es-CO" b="1"/>
                <a:t> </a:t>
              </a:r>
              <a:endParaRPr lang="it-IT" altLang="es-CO" b="1"/>
            </a:p>
          </p:txBody>
        </p:sp>
        <p:sp>
          <p:nvSpPr>
            <p:cNvPr id="45068" name="Text Box 12"/>
            <p:cNvSpPr txBox="1">
              <a:spLocks noChangeArrowheads="1"/>
            </p:cNvSpPr>
            <p:nvPr/>
          </p:nvSpPr>
          <p:spPr bwMode="auto">
            <a:xfrm>
              <a:off x="3198" y="2614"/>
              <a:ext cx="235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600" b="1"/>
                <a:t>Escribir “Edad promedio”, ME</a:t>
              </a:r>
              <a:endParaRPr lang="it-IT" altLang="es-CO" sz="1600" b="1"/>
            </a:p>
          </p:txBody>
        </p:sp>
        <p:sp>
          <p:nvSpPr>
            <p:cNvPr id="45069" name="Line 24"/>
            <p:cNvSpPr>
              <a:spLocks noChangeShapeType="1"/>
            </p:cNvSpPr>
            <p:nvPr/>
          </p:nvSpPr>
          <p:spPr bwMode="auto">
            <a:xfrm>
              <a:off x="3198" y="2841"/>
              <a:ext cx="2359"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45070" name="Line 25"/>
            <p:cNvSpPr>
              <a:spLocks noChangeShapeType="1"/>
            </p:cNvSpPr>
            <p:nvPr/>
          </p:nvSpPr>
          <p:spPr bwMode="auto">
            <a:xfrm>
              <a:off x="3198" y="3067"/>
              <a:ext cx="2359"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45071" name="Text Box 27"/>
            <p:cNvSpPr txBox="1">
              <a:spLocks noChangeArrowheads="1"/>
            </p:cNvSpPr>
            <p:nvPr/>
          </p:nvSpPr>
          <p:spPr bwMode="auto">
            <a:xfrm>
              <a:off x="3198" y="2841"/>
              <a:ext cx="235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600" b="1"/>
                <a:t>Escribir “Peso promedio”, MP</a:t>
              </a:r>
              <a:endParaRPr lang="it-IT" altLang="es-CO" sz="1600" b="1"/>
            </a:p>
          </p:txBody>
        </p:sp>
        <p:sp>
          <p:nvSpPr>
            <p:cNvPr id="45072" name="AutoShape 30"/>
            <p:cNvSpPr>
              <a:spLocks noChangeArrowheads="1"/>
            </p:cNvSpPr>
            <p:nvPr/>
          </p:nvSpPr>
          <p:spPr bwMode="auto">
            <a:xfrm>
              <a:off x="2653" y="2568"/>
              <a:ext cx="453" cy="408"/>
            </a:xfrm>
            <a:prstGeom prst="rightArrow">
              <a:avLst>
                <a:gd name="adj1" fmla="val 50000"/>
                <a:gd name="adj2" fmla="val 27757"/>
              </a:avLst>
            </a:prstGeom>
            <a:solidFill>
              <a:srgbClr val="CE3016"/>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45073" name="Text Box 31"/>
            <p:cNvSpPr txBox="1">
              <a:spLocks noChangeArrowheads="1"/>
            </p:cNvSpPr>
            <p:nvPr/>
          </p:nvSpPr>
          <p:spPr bwMode="auto">
            <a:xfrm>
              <a:off x="158" y="2069"/>
              <a:ext cx="2404" cy="1402"/>
            </a:xfrm>
            <a:prstGeom prst="rect">
              <a:avLst/>
            </a:prstGeom>
            <a:solidFill>
              <a:srgbClr val="F3E2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75000"/>
                </a:lnSpc>
                <a:spcBef>
                  <a:spcPct val="50000"/>
                </a:spcBef>
              </a:pPr>
              <a:r>
                <a:rPr lang="es-MX" altLang="es-CO" sz="2000"/>
                <a:t>	ME &lt;- SE/N 	</a:t>
              </a:r>
            </a:p>
            <a:p>
              <a:pPr eaLnBrk="1" hangingPunct="1">
                <a:lnSpc>
                  <a:spcPct val="75000"/>
                </a:lnSpc>
                <a:spcBef>
                  <a:spcPct val="50000"/>
                </a:spcBef>
              </a:pPr>
              <a:r>
                <a:rPr lang="es-MX" altLang="es-CO" sz="2000"/>
                <a:t>	MP &lt;- SP/N</a:t>
              </a:r>
            </a:p>
            <a:p>
              <a:pPr eaLnBrk="1" hangingPunct="1">
                <a:lnSpc>
                  <a:spcPct val="75000"/>
                </a:lnSpc>
                <a:spcBef>
                  <a:spcPct val="50000"/>
                </a:spcBef>
              </a:pPr>
              <a:r>
                <a:rPr lang="es-MX" altLang="es-CO" sz="2000"/>
                <a:t>	</a:t>
              </a:r>
              <a:r>
                <a:rPr lang="es-MX" altLang="es-CO" sz="2000" b="1"/>
                <a:t>write </a:t>
              </a:r>
              <a:r>
                <a:rPr lang="es-MX" altLang="es-CO" sz="2000"/>
                <a:t>“Edad promedio: ”, ME</a:t>
              </a:r>
            </a:p>
            <a:p>
              <a:pPr eaLnBrk="1" hangingPunct="1">
                <a:lnSpc>
                  <a:spcPct val="75000"/>
                </a:lnSpc>
                <a:spcBef>
                  <a:spcPct val="50000"/>
                </a:spcBef>
              </a:pPr>
              <a:r>
                <a:rPr lang="es-MX" altLang="es-CO" sz="2000" b="1"/>
                <a:t>	write </a:t>
              </a:r>
              <a:r>
                <a:rPr lang="es-MX" altLang="es-CO" sz="2000"/>
                <a:t>“Peso promedio: ”, MP</a:t>
              </a:r>
              <a:endParaRPr lang="es-MX" altLang="es-CO" sz="2000" b="1"/>
            </a:p>
            <a:p>
              <a:pPr eaLnBrk="1" hangingPunct="1">
                <a:lnSpc>
                  <a:spcPct val="75000"/>
                </a:lnSpc>
                <a:spcBef>
                  <a:spcPct val="50000"/>
                </a:spcBef>
              </a:pPr>
              <a:r>
                <a:rPr lang="es-MX" altLang="es-CO" sz="2000" b="1"/>
                <a:t>end</a:t>
              </a:r>
            </a:p>
            <a:p>
              <a:pPr eaLnBrk="1" hangingPunct="1">
                <a:lnSpc>
                  <a:spcPct val="75000"/>
                </a:lnSpc>
                <a:spcBef>
                  <a:spcPct val="50000"/>
                </a:spcBef>
              </a:pPr>
              <a:r>
                <a:rPr lang="es-MX" altLang="es-CO" sz="2000"/>
                <a:t>	</a:t>
              </a:r>
              <a:endParaRPr lang="it-IT" altLang="es-CO" sz="2000" b="1"/>
            </a:p>
          </p:txBody>
        </p:sp>
        <p:sp>
          <p:nvSpPr>
            <p:cNvPr id="45074" name="Text Box 32"/>
            <p:cNvSpPr txBox="1">
              <a:spLocks noChangeArrowheads="1"/>
            </p:cNvSpPr>
            <p:nvPr/>
          </p:nvSpPr>
          <p:spPr bwMode="auto">
            <a:xfrm>
              <a:off x="3198" y="3113"/>
              <a:ext cx="235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600" b="1"/>
                <a:t>Fin</a:t>
              </a:r>
              <a:endParaRPr lang="it-IT" altLang="es-CO" sz="1600" b="1"/>
            </a:p>
          </p:txBody>
        </p:sp>
      </p:grpSp>
      <p:sp>
        <p:nvSpPr>
          <p:cNvPr id="45062" name="Text Box 34"/>
          <p:cNvSpPr txBox="1">
            <a:spLocks noChangeArrowheads="1"/>
          </p:cNvSpPr>
          <p:nvPr/>
        </p:nvSpPr>
        <p:spPr bwMode="auto">
          <a:xfrm>
            <a:off x="2782888" y="5229226"/>
            <a:ext cx="6697662" cy="1311275"/>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a:t>Lo que hemos hecho en estas últimas dos transparencias ha sido la especificación en un diagrama N-S del algoritmo para el cálculo de la edad promedio y peso promedio de un grupo de N personas</a:t>
            </a:r>
            <a:endParaRPr lang="it-IT" altLang="es-CO" sz="2000"/>
          </a:p>
        </p:txBody>
      </p:sp>
    </p:spTree>
    <p:extLst>
      <p:ext uri="{BB962C8B-B14F-4D97-AF65-F5344CB8AC3E}">
        <p14:creationId xmlns:p14="http://schemas.microsoft.com/office/powerpoint/2010/main" val="4880432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1992313" y="404814"/>
            <a:ext cx="8229600" cy="777875"/>
          </a:xfrm>
        </p:spPr>
        <p:txBody>
          <a:bodyPr/>
          <a:lstStyle/>
          <a:p>
            <a:pPr eaLnBrk="1" hangingPunct="1"/>
            <a:r>
              <a:rPr lang="es-MX" altLang="es-CO"/>
              <a:t>De los algoritmos a los programas</a:t>
            </a:r>
            <a:endParaRPr lang="it-IT" altLang="es-CO"/>
          </a:p>
        </p:txBody>
      </p:sp>
      <p:sp>
        <p:nvSpPr>
          <p:cNvPr id="46083" name="Rectangle 3"/>
          <p:cNvSpPr>
            <a:spLocks noChangeArrowheads="1"/>
          </p:cNvSpPr>
          <p:nvPr/>
        </p:nvSpPr>
        <p:spPr bwMode="auto">
          <a:xfrm>
            <a:off x="1703389" y="1268414"/>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46084" name="Rectangle 4"/>
          <p:cNvSpPr>
            <a:spLocks noChangeArrowheads="1"/>
          </p:cNvSpPr>
          <p:nvPr/>
        </p:nvSpPr>
        <p:spPr bwMode="auto">
          <a:xfrm>
            <a:off x="1703389" y="1412876"/>
            <a:ext cx="8785225" cy="73025"/>
          </a:xfrm>
          <a:prstGeom prst="rect">
            <a:avLst/>
          </a:prstGeom>
          <a:solidFill>
            <a:schemeClr val="bg2"/>
          </a:solidFill>
          <a:ln w="9525">
            <a:solidFill>
              <a:schemeClr val="bg2"/>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46085" name="Rectangle 5"/>
          <p:cNvSpPr>
            <a:spLocks noGrp="1" noChangeArrowheads="1"/>
          </p:cNvSpPr>
          <p:nvPr>
            <p:ph type="body" idx="1"/>
          </p:nvPr>
        </p:nvSpPr>
        <p:spPr>
          <a:xfrm>
            <a:off x="1992313" y="2133601"/>
            <a:ext cx="8229600" cy="2765425"/>
          </a:xfrm>
        </p:spPr>
        <p:txBody>
          <a:bodyPr/>
          <a:lstStyle/>
          <a:p>
            <a:pPr eaLnBrk="1" hangingPunct="1"/>
            <a:r>
              <a:rPr lang="es-MX" altLang="es-CO" sz="2800"/>
              <a:t>Elementos, estructura y funcionamiento de un sistema de cómputo</a:t>
            </a:r>
          </a:p>
          <a:p>
            <a:pPr eaLnBrk="1" hangingPunct="1"/>
            <a:r>
              <a:rPr lang="es-MX" altLang="es-CO" sz="2800"/>
              <a:t>Lenguajes de programación: niveles, sintaxis y semántica</a:t>
            </a:r>
          </a:p>
          <a:p>
            <a:pPr eaLnBrk="1" hangingPunct="1"/>
            <a:r>
              <a:rPr lang="es-MX" altLang="es-CO" sz="2800"/>
              <a:t>Estrategias de contrucción de programas</a:t>
            </a:r>
            <a:endParaRPr lang="it-IT" altLang="es-CO" sz="2800"/>
          </a:p>
        </p:txBody>
      </p:sp>
    </p:spTree>
    <p:extLst>
      <p:ext uri="{BB962C8B-B14F-4D97-AF65-F5344CB8AC3E}">
        <p14:creationId xmlns:p14="http://schemas.microsoft.com/office/powerpoint/2010/main" val="29266141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DCCACFC2-A38E-4A47-9B1B-E48915E1E708}"/>
              </a:ext>
            </a:extLst>
          </p:cNvPr>
          <p:cNvSpPr txBox="1"/>
          <p:nvPr/>
        </p:nvSpPr>
        <p:spPr>
          <a:xfrm>
            <a:off x="2115670" y="164958"/>
            <a:ext cx="8193741" cy="646331"/>
          </a:xfrm>
          <a:prstGeom prst="rect">
            <a:avLst/>
          </a:prstGeom>
          <a:noFill/>
        </p:spPr>
        <p:txBody>
          <a:bodyPr wrap="square" rtlCol="0">
            <a:spAutoFit/>
          </a:bodyPr>
          <a:lstStyle/>
          <a:p>
            <a:pPr algn="ctr"/>
            <a:r>
              <a:rPr lang="es-CO" dirty="0"/>
              <a:t>Niveles Lenguajes de Programación</a:t>
            </a:r>
          </a:p>
          <a:p>
            <a:pPr algn="ctr"/>
            <a:r>
              <a:rPr lang="es-CO" dirty="0"/>
              <a:t>Lenguaje de Máquina</a:t>
            </a:r>
          </a:p>
        </p:txBody>
      </p:sp>
      <p:pic>
        <p:nvPicPr>
          <p:cNvPr id="8" name="Imagen 7">
            <a:extLst>
              <a:ext uri="{FF2B5EF4-FFF2-40B4-BE49-F238E27FC236}">
                <a16:creationId xmlns:a16="http://schemas.microsoft.com/office/drawing/2014/main" id="{93A9E536-B886-4654-B251-2775A28678D7}"/>
              </a:ext>
            </a:extLst>
          </p:cNvPr>
          <p:cNvPicPr>
            <a:picLocks noChangeAspect="1"/>
          </p:cNvPicPr>
          <p:nvPr/>
        </p:nvPicPr>
        <p:blipFill>
          <a:blip r:embed="rId2"/>
          <a:stretch>
            <a:fillRect/>
          </a:stretch>
        </p:blipFill>
        <p:spPr>
          <a:xfrm>
            <a:off x="2022757" y="976700"/>
            <a:ext cx="8146486" cy="5281118"/>
          </a:xfrm>
          <a:prstGeom prst="rect">
            <a:avLst/>
          </a:prstGeom>
        </p:spPr>
      </p:pic>
    </p:spTree>
    <p:extLst>
      <p:ext uri="{BB962C8B-B14F-4D97-AF65-F5344CB8AC3E}">
        <p14:creationId xmlns:p14="http://schemas.microsoft.com/office/powerpoint/2010/main" val="8236276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DCCACFC2-A38E-4A47-9B1B-E48915E1E708}"/>
              </a:ext>
            </a:extLst>
          </p:cNvPr>
          <p:cNvSpPr txBox="1"/>
          <p:nvPr/>
        </p:nvSpPr>
        <p:spPr>
          <a:xfrm>
            <a:off x="2115670" y="164958"/>
            <a:ext cx="8193741" cy="646331"/>
          </a:xfrm>
          <a:prstGeom prst="rect">
            <a:avLst/>
          </a:prstGeom>
          <a:noFill/>
        </p:spPr>
        <p:txBody>
          <a:bodyPr wrap="square" rtlCol="0">
            <a:spAutoFit/>
          </a:bodyPr>
          <a:lstStyle/>
          <a:p>
            <a:pPr algn="ctr"/>
            <a:r>
              <a:rPr lang="es-CO" dirty="0"/>
              <a:t>Niveles Lenguajes de Programación</a:t>
            </a:r>
          </a:p>
          <a:p>
            <a:pPr algn="ctr"/>
            <a:r>
              <a:rPr lang="es-CO" dirty="0"/>
              <a:t>Lenguaje Ensamblador</a:t>
            </a:r>
          </a:p>
        </p:txBody>
      </p:sp>
      <p:pic>
        <p:nvPicPr>
          <p:cNvPr id="3" name="Imagen 2">
            <a:extLst>
              <a:ext uri="{FF2B5EF4-FFF2-40B4-BE49-F238E27FC236}">
                <a16:creationId xmlns:a16="http://schemas.microsoft.com/office/drawing/2014/main" id="{EB305C6F-A102-4A95-B527-B79CFAB44336}"/>
              </a:ext>
            </a:extLst>
          </p:cNvPr>
          <p:cNvPicPr>
            <a:picLocks noChangeAspect="1"/>
          </p:cNvPicPr>
          <p:nvPr/>
        </p:nvPicPr>
        <p:blipFill>
          <a:blip r:embed="rId2"/>
          <a:stretch>
            <a:fillRect/>
          </a:stretch>
        </p:blipFill>
        <p:spPr>
          <a:xfrm>
            <a:off x="1980843" y="1832471"/>
            <a:ext cx="8230313" cy="3193057"/>
          </a:xfrm>
          <a:prstGeom prst="rect">
            <a:avLst/>
          </a:prstGeom>
        </p:spPr>
      </p:pic>
    </p:spTree>
    <p:extLst>
      <p:ext uri="{BB962C8B-B14F-4D97-AF65-F5344CB8AC3E}">
        <p14:creationId xmlns:p14="http://schemas.microsoft.com/office/powerpoint/2010/main" val="11320698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DCCACFC2-A38E-4A47-9B1B-E48915E1E708}"/>
              </a:ext>
            </a:extLst>
          </p:cNvPr>
          <p:cNvSpPr txBox="1"/>
          <p:nvPr/>
        </p:nvSpPr>
        <p:spPr>
          <a:xfrm>
            <a:off x="2115670" y="164958"/>
            <a:ext cx="8193741" cy="646331"/>
          </a:xfrm>
          <a:prstGeom prst="rect">
            <a:avLst/>
          </a:prstGeom>
          <a:noFill/>
        </p:spPr>
        <p:txBody>
          <a:bodyPr wrap="square" rtlCol="0">
            <a:spAutoFit/>
          </a:bodyPr>
          <a:lstStyle/>
          <a:p>
            <a:pPr algn="ctr"/>
            <a:r>
              <a:rPr lang="es-CO" dirty="0"/>
              <a:t>Niveles Lenguajes de Programación</a:t>
            </a:r>
          </a:p>
          <a:p>
            <a:pPr algn="ctr"/>
            <a:r>
              <a:rPr lang="es-CO" dirty="0"/>
              <a:t>Lenguaje de Alto Nivel</a:t>
            </a:r>
          </a:p>
        </p:txBody>
      </p:sp>
      <p:pic>
        <p:nvPicPr>
          <p:cNvPr id="3" name="Imagen 2">
            <a:extLst>
              <a:ext uri="{FF2B5EF4-FFF2-40B4-BE49-F238E27FC236}">
                <a16:creationId xmlns:a16="http://schemas.microsoft.com/office/drawing/2014/main" id="{D9105DD6-3B06-429C-985E-CE0D818FD5BF}"/>
              </a:ext>
            </a:extLst>
          </p:cNvPr>
          <p:cNvPicPr>
            <a:picLocks noChangeAspect="1"/>
          </p:cNvPicPr>
          <p:nvPr/>
        </p:nvPicPr>
        <p:blipFill>
          <a:blip r:embed="rId2"/>
          <a:stretch>
            <a:fillRect/>
          </a:stretch>
        </p:blipFill>
        <p:spPr>
          <a:xfrm>
            <a:off x="775305" y="811289"/>
            <a:ext cx="10343648" cy="2111711"/>
          </a:xfrm>
          <a:prstGeom prst="rect">
            <a:avLst/>
          </a:prstGeom>
        </p:spPr>
      </p:pic>
      <p:pic>
        <p:nvPicPr>
          <p:cNvPr id="6" name="Imagen 5">
            <a:extLst>
              <a:ext uri="{FF2B5EF4-FFF2-40B4-BE49-F238E27FC236}">
                <a16:creationId xmlns:a16="http://schemas.microsoft.com/office/drawing/2014/main" id="{B426CEA8-6EFC-4681-AF69-8EC877309E93}"/>
              </a:ext>
            </a:extLst>
          </p:cNvPr>
          <p:cNvPicPr>
            <a:picLocks noChangeAspect="1"/>
          </p:cNvPicPr>
          <p:nvPr/>
        </p:nvPicPr>
        <p:blipFill>
          <a:blip r:embed="rId3"/>
          <a:stretch>
            <a:fillRect/>
          </a:stretch>
        </p:blipFill>
        <p:spPr>
          <a:xfrm>
            <a:off x="3236190" y="2935750"/>
            <a:ext cx="3996063" cy="3757291"/>
          </a:xfrm>
          <a:prstGeom prst="rect">
            <a:avLst/>
          </a:prstGeom>
        </p:spPr>
      </p:pic>
    </p:spTree>
    <p:extLst>
      <p:ext uri="{BB962C8B-B14F-4D97-AF65-F5344CB8AC3E}">
        <p14:creationId xmlns:p14="http://schemas.microsoft.com/office/powerpoint/2010/main" val="17255753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4B2742F-A9FC-495F-B661-FE0E1876CB8D}"/>
              </a:ext>
            </a:extLst>
          </p:cNvPr>
          <p:cNvPicPr>
            <a:picLocks noChangeAspect="1"/>
          </p:cNvPicPr>
          <p:nvPr/>
        </p:nvPicPr>
        <p:blipFill>
          <a:blip r:embed="rId2"/>
          <a:stretch>
            <a:fillRect/>
          </a:stretch>
        </p:blipFill>
        <p:spPr>
          <a:xfrm>
            <a:off x="1674960" y="289288"/>
            <a:ext cx="7353937" cy="6279424"/>
          </a:xfrm>
          <a:prstGeom prst="rect">
            <a:avLst/>
          </a:prstGeom>
        </p:spPr>
      </p:pic>
    </p:spTree>
    <p:extLst>
      <p:ext uri="{BB962C8B-B14F-4D97-AF65-F5344CB8AC3E}">
        <p14:creationId xmlns:p14="http://schemas.microsoft.com/office/powerpoint/2010/main" val="15607793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1992313" y="188913"/>
            <a:ext cx="8229600" cy="1143000"/>
          </a:xfrm>
        </p:spPr>
        <p:txBody>
          <a:bodyPr/>
          <a:lstStyle/>
          <a:p>
            <a:pPr eaLnBrk="1" hangingPunct="1"/>
            <a:r>
              <a:rPr lang="es-MX" altLang="es-CO" sz="3200"/>
              <a:t>Lenguajes de programación: niveles, sintaxis y semántica (IV)</a:t>
            </a:r>
            <a:endParaRPr lang="it-IT" altLang="es-CO" sz="3200"/>
          </a:p>
        </p:txBody>
      </p:sp>
      <p:sp>
        <p:nvSpPr>
          <p:cNvPr id="47107" name="Rectangle 3"/>
          <p:cNvSpPr>
            <a:spLocks noChangeArrowheads="1"/>
          </p:cNvSpPr>
          <p:nvPr/>
        </p:nvSpPr>
        <p:spPr bwMode="auto">
          <a:xfrm>
            <a:off x="1703389" y="1341439"/>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115719" name="Rectangle 7"/>
          <p:cNvSpPr>
            <a:spLocks noChangeArrowheads="1"/>
          </p:cNvSpPr>
          <p:nvPr/>
        </p:nvSpPr>
        <p:spPr bwMode="auto">
          <a:xfrm>
            <a:off x="1774825" y="2636838"/>
            <a:ext cx="8642350" cy="2303462"/>
          </a:xfrm>
          <a:prstGeom prst="rect">
            <a:avLst/>
          </a:prstGeom>
          <a:solidFill>
            <a:srgbClr val="F7F993"/>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latin typeface="Arial" charset="0"/>
              <a:cs typeface="Arial" charset="0"/>
            </a:endParaRPr>
          </a:p>
        </p:txBody>
      </p:sp>
      <p:sp>
        <p:nvSpPr>
          <p:cNvPr id="47109" name="Text Box 6"/>
          <p:cNvSpPr txBox="1">
            <a:spLocks noChangeArrowheads="1"/>
          </p:cNvSpPr>
          <p:nvPr/>
        </p:nvSpPr>
        <p:spPr bwMode="auto">
          <a:xfrm>
            <a:off x="1919288" y="2852738"/>
            <a:ext cx="8424862"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3200"/>
              <a:t>Lenguaje de programación =                 Léxico + Sintaxis + Semántica</a:t>
            </a:r>
            <a:endParaRPr lang="it-IT" altLang="es-CO" sz="3200"/>
          </a:p>
        </p:txBody>
      </p:sp>
    </p:spTree>
    <p:extLst>
      <p:ext uri="{BB962C8B-B14F-4D97-AF65-F5344CB8AC3E}">
        <p14:creationId xmlns:p14="http://schemas.microsoft.com/office/powerpoint/2010/main" val="243534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1992313" y="188913"/>
            <a:ext cx="8229600" cy="1143000"/>
          </a:xfrm>
        </p:spPr>
        <p:txBody>
          <a:bodyPr/>
          <a:lstStyle/>
          <a:p>
            <a:pPr eaLnBrk="1" hangingPunct="1"/>
            <a:r>
              <a:rPr lang="es-MX" altLang="es-CO" sz="3200"/>
              <a:t>Lenguajes de programación: niveles, sintaxis y semántica (V)</a:t>
            </a:r>
            <a:endParaRPr lang="it-IT" altLang="es-CO" sz="3200"/>
          </a:p>
        </p:txBody>
      </p:sp>
      <p:sp>
        <p:nvSpPr>
          <p:cNvPr id="48131" name="Rectangle 3"/>
          <p:cNvSpPr>
            <a:spLocks noChangeArrowheads="1"/>
          </p:cNvSpPr>
          <p:nvPr/>
        </p:nvSpPr>
        <p:spPr bwMode="auto">
          <a:xfrm>
            <a:off x="1703389" y="1341439"/>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48132" name="Text Box 4"/>
          <p:cNvSpPr txBox="1">
            <a:spLocks noChangeArrowheads="1"/>
          </p:cNvSpPr>
          <p:nvPr/>
        </p:nvSpPr>
        <p:spPr bwMode="auto">
          <a:xfrm>
            <a:off x="1703389" y="1557339"/>
            <a:ext cx="8713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400"/>
              <a:t>Aspectos a considerar en el diseño e implementación de los lenguajes de programación (I)</a:t>
            </a:r>
            <a:endParaRPr lang="it-IT" altLang="es-CO" sz="2400"/>
          </a:p>
        </p:txBody>
      </p:sp>
      <p:sp>
        <p:nvSpPr>
          <p:cNvPr id="48133" name="Rectangle 29"/>
          <p:cNvSpPr>
            <a:spLocks noChangeArrowheads="1"/>
          </p:cNvSpPr>
          <p:nvPr/>
        </p:nvSpPr>
        <p:spPr bwMode="auto">
          <a:xfrm>
            <a:off x="3000375" y="2708276"/>
            <a:ext cx="4464050" cy="3529013"/>
          </a:xfrm>
          <a:prstGeom prst="rect">
            <a:avLst/>
          </a:prstGeom>
          <a:solidFill>
            <a:srgbClr val="F3E2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Tx/>
              <a:buChar char="•"/>
            </a:pPr>
            <a:r>
              <a:rPr lang="es-MX" altLang="es-CO" sz="2400"/>
              <a:t>Léxico</a:t>
            </a:r>
          </a:p>
          <a:p>
            <a:pPr eaLnBrk="1" hangingPunct="1">
              <a:spcBef>
                <a:spcPct val="20000"/>
              </a:spcBef>
              <a:buFontTx/>
              <a:buChar char="•"/>
            </a:pPr>
            <a:r>
              <a:rPr lang="es-MX" altLang="es-CO" sz="2400"/>
              <a:t>Sintaxis</a:t>
            </a:r>
          </a:p>
          <a:p>
            <a:pPr eaLnBrk="1" hangingPunct="1">
              <a:spcBef>
                <a:spcPct val="20000"/>
              </a:spcBef>
              <a:buFontTx/>
              <a:buChar char="•"/>
            </a:pPr>
            <a:r>
              <a:rPr lang="es-MX" altLang="es-CO" sz="2400"/>
              <a:t>Semántica</a:t>
            </a:r>
          </a:p>
          <a:p>
            <a:pPr eaLnBrk="1" hangingPunct="1">
              <a:spcBef>
                <a:spcPct val="20000"/>
              </a:spcBef>
              <a:buFontTx/>
              <a:buChar char="•"/>
            </a:pPr>
            <a:r>
              <a:rPr lang="es-MX" altLang="es-CO" sz="2400"/>
              <a:t>Gestión de memoria</a:t>
            </a:r>
          </a:p>
          <a:p>
            <a:pPr eaLnBrk="1" hangingPunct="1">
              <a:spcBef>
                <a:spcPct val="20000"/>
              </a:spcBef>
              <a:buFontTx/>
              <a:buChar char="•"/>
            </a:pPr>
            <a:r>
              <a:rPr lang="es-MX" altLang="es-CO" sz="2400"/>
              <a:t>Manejo de excepciones</a:t>
            </a:r>
          </a:p>
          <a:p>
            <a:pPr eaLnBrk="1" hangingPunct="1">
              <a:spcBef>
                <a:spcPct val="20000"/>
              </a:spcBef>
              <a:buFontTx/>
              <a:buChar char="•"/>
            </a:pPr>
            <a:r>
              <a:rPr lang="es-MX" altLang="es-CO" sz="2400"/>
              <a:t>Implementación </a:t>
            </a:r>
          </a:p>
          <a:p>
            <a:pPr eaLnBrk="1" hangingPunct="1">
              <a:spcBef>
                <a:spcPct val="20000"/>
              </a:spcBef>
              <a:buFontTx/>
              <a:buChar char="•"/>
            </a:pPr>
            <a:r>
              <a:rPr lang="es-MX" altLang="es-CO" sz="2400"/>
              <a:t>Pragmática</a:t>
            </a:r>
          </a:p>
          <a:p>
            <a:pPr eaLnBrk="1" hangingPunct="1">
              <a:spcBef>
                <a:spcPct val="20000"/>
              </a:spcBef>
              <a:buFontTx/>
              <a:buChar char="•"/>
            </a:pPr>
            <a:endParaRPr lang="it-IT" altLang="es-CO" sz="2400"/>
          </a:p>
        </p:txBody>
      </p:sp>
    </p:spTree>
    <p:extLst>
      <p:ext uri="{BB962C8B-B14F-4D97-AF65-F5344CB8AC3E}">
        <p14:creationId xmlns:p14="http://schemas.microsoft.com/office/powerpoint/2010/main" val="634848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1992313" y="188913"/>
            <a:ext cx="8280400" cy="1079500"/>
          </a:xfrm>
        </p:spPr>
        <p:txBody>
          <a:bodyPr/>
          <a:lstStyle/>
          <a:p>
            <a:pPr eaLnBrk="1" hangingPunct="1"/>
            <a:r>
              <a:rPr lang="es-MX" altLang="es-CO" sz="3200" dirty="0"/>
              <a:t>Diseño de algoritmos (XIX)</a:t>
            </a:r>
            <a:r>
              <a:rPr lang="es-MX" altLang="es-CO" dirty="0"/>
              <a:t> </a:t>
            </a:r>
            <a:endParaRPr lang="it-IT" altLang="es-CO" dirty="0"/>
          </a:p>
        </p:txBody>
      </p:sp>
      <p:sp>
        <p:nvSpPr>
          <p:cNvPr id="34819" name="Rectangle 3"/>
          <p:cNvSpPr>
            <a:spLocks noChangeArrowheads="1"/>
          </p:cNvSpPr>
          <p:nvPr/>
        </p:nvSpPr>
        <p:spPr bwMode="auto">
          <a:xfrm>
            <a:off x="1703389" y="1341439"/>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34820" name="Text Box 4"/>
          <p:cNvSpPr txBox="1">
            <a:spLocks noChangeArrowheads="1"/>
          </p:cNvSpPr>
          <p:nvPr/>
        </p:nvSpPr>
        <p:spPr bwMode="auto">
          <a:xfrm>
            <a:off x="1703389" y="1557338"/>
            <a:ext cx="878522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800" b="1"/>
              <a:t>Representación gráfica del algoritmo:     diagramas de Nassi-Schneiderman (N-S) (I)</a:t>
            </a:r>
            <a:endParaRPr lang="it-IT" altLang="es-CO" sz="2800" b="1"/>
          </a:p>
        </p:txBody>
      </p:sp>
      <p:sp>
        <p:nvSpPr>
          <p:cNvPr id="34821" name="Text Box 7"/>
          <p:cNvSpPr txBox="1">
            <a:spLocks noChangeArrowheads="1"/>
          </p:cNvSpPr>
          <p:nvPr/>
        </p:nvSpPr>
        <p:spPr bwMode="auto">
          <a:xfrm>
            <a:off x="1847850" y="2708276"/>
            <a:ext cx="8496300" cy="374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s-MX" altLang="es-CO" sz="2000" dirty="0"/>
              <a:t>El diagrama de </a:t>
            </a:r>
            <a:r>
              <a:rPr lang="es-MX" altLang="es-CO" sz="2000" dirty="0" err="1"/>
              <a:t>Nassi-Schneiderman</a:t>
            </a:r>
            <a:r>
              <a:rPr lang="es-MX" altLang="es-CO" sz="2000" dirty="0"/>
              <a:t> (N-S) (también conocido como diagrama de </a:t>
            </a:r>
            <a:r>
              <a:rPr lang="es-MX" altLang="es-CO" sz="2000" dirty="0" err="1"/>
              <a:t>Chapin</a:t>
            </a:r>
            <a:r>
              <a:rPr lang="es-MX" altLang="es-CO" sz="2000" dirty="0"/>
              <a:t>) es una técnica de representación gráfica de algoritmos que combina la especificación en pseudocódigo con la representación gráfica del diagrama de flujo. </a:t>
            </a:r>
          </a:p>
          <a:p>
            <a:pPr algn="just" eaLnBrk="1" hangingPunct="1">
              <a:spcBef>
                <a:spcPct val="50000"/>
              </a:spcBef>
            </a:pPr>
            <a:r>
              <a:rPr lang="es-MX" altLang="es-CO" sz="2000" dirty="0"/>
              <a:t>Cuando se usa el diagrama N-S un algoritmo es representado con un rectángulo dividido en franjas o bandas horizontales, donde cada banda representa una acción a realizar. </a:t>
            </a:r>
          </a:p>
          <a:p>
            <a:pPr algn="just" eaLnBrk="1" hangingPunct="1">
              <a:spcBef>
                <a:spcPct val="50000"/>
              </a:spcBef>
            </a:pPr>
            <a:r>
              <a:rPr lang="es-MX" altLang="es-CO" sz="2000" dirty="0"/>
              <a:t>La especificación de los pasos del algoritmo se hace utilizando las palabras reservadas ya vistas en el pseudocódigo, mientras que los símbolos utilizados en el diagrama corresponden a cada tipo de estructura de control: secuencia, selección, iteración. </a:t>
            </a:r>
            <a:endParaRPr lang="it-IT" altLang="es-CO" sz="2000" dirty="0"/>
          </a:p>
        </p:txBody>
      </p:sp>
    </p:spTree>
    <p:extLst>
      <p:ext uri="{BB962C8B-B14F-4D97-AF65-F5344CB8AC3E}">
        <p14:creationId xmlns:p14="http://schemas.microsoft.com/office/powerpoint/2010/main" val="16469978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1992313" y="188913"/>
            <a:ext cx="8229600" cy="1143000"/>
          </a:xfrm>
        </p:spPr>
        <p:txBody>
          <a:bodyPr/>
          <a:lstStyle/>
          <a:p>
            <a:pPr eaLnBrk="1" hangingPunct="1"/>
            <a:r>
              <a:rPr lang="es-MX" altLang="es-CO" sz="3200"/>
              <a:t>Lenguajes de programación: niveles, sintaxis y semántica (VI)</a:t>
            </a:r>
            <a:endParaRPr lang="it-IT" altLang="es-CO" sz="3200"/>
          </a:p>
        </p:txBody>
      </p:sp>
      <p:sp>
        <p:nvSpPr>
          <p:cNvPr id="49155" name="Rectangle 3"/>
          <p:cNvSpPr>
            <a:spLocks noChangeArrowheads="1"/>
          </p:cNvSpPr>
          <p:nvPr/>
        </p:nvSpPr>
        <p:spPr bwMode="auto">
          <a:xfrm>
            <a:off x="1703389" y="1341439"/>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49156" name="Text Box 4"/>
          <p:cNvSpPr txBox="1">
            <a:spLocks noChangeArrowheads="1"/>
          </p:cNvSpPr>
          <p:nvPr/>
        </p:nvSpPr>
        <p:spPr bwMode="auto">
          <a:xfrm>
            <a:off x="1703389" y="1557339"/>
            <a:ext cx="8713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400"/>
              <a:t>Aspectos a considerar en el diseño e implementación de los lenguajes de programación (II)</a:t>
            </a:r>
            <a:endParaRPr lang="it-IT" altLang="es-CO" sz="2400"/>
          </a:p>
        </p:txBody>
      </p:sp>
      <p:sp>
        <p:nvSpPr>
          <p:cNvPr id="49157" name="Text Box 10"/>
          <p:cNvSpPr txBox="1">
            <a:spLocks noChangeArrowheads="1"/>
          </p:cNvSpPr>
          <p:nvPr/>
        </p:nvSpPr>
        <p:spPr bwMode="auto">
          <a:xfrm>
            <a:off x="1847850" y="2420939"/>
            <a:ext cx="8642350" cy="396875"/>
          </a:xfrm>
          <a:prstGeom prst="rect">
            <a:avLst/>
          </a:prstGeom>
          <a:solidFill>
            <a:srgbClr val="F7F993"/>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b="1"/>
              <a:t>Léxico</a:t>
            </a:r>
            <a:endParaRPr lang="it-IT" altLang="es-CO" sz="2000" b="1"/>
          </a:p>
        </p:txBody>
      </p:sp>
      <p:sp>
        <p:nvSpPr>
          <p:cNvPr id="49158" name="Text Box 11"/>
          <p:cNvSpPr txBox="1">
            <a:spLocks noChangeArrowheads="1"/>
          </p:cNvSpPr>
          <p:nvPr/>
        </p:nvSpPr>
        <p:spPr bwMode="auto">
          <a:xfrm>
            <a:off x="1847850" y="2924175"/>
            <a:ext cx="8642350" cy="1371600"/>
          </a:xfrm>
          <a:prstGeom prst="rect">
            <a:avLst/>
          </a:prstGeom>
          <a:solidFill>
            <a:srgbClr val="F3E2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pPr>
            <a:r>
              <a:rPr lang="es-MX" altLang="es-CO" sz="2000"/>
              <a:t>Es el conjunto de categorías gramaticales que definen el vocabulario del lenguaje de programación. Comúnmente, el léxico de un lenguaje de programación posee las siguientes categorías gramaticales:  </a:t>
            </a:r>
            <a:endParaRPr lang="it-IT" altLang="es-CO" sz="2000"/>
          </a:p>
          <a:p>
            <a:pPr eaLnBrk="1" hangingPunct="1">
              <a:spcBef>
                <a:spcPct val="20000"/>
              </a:spcBef>
            </a:pPr>
            <a:endParaRPr lang="it-IT" altLang="es-CO" sz="2000" b="1"/>
          </a:p>
        </p:txBody>
      </p:sp>
      <p:sp>
        <p:nvSpPr>
          <p:cNvPr id="49159" name="Rectangle 12"/>
          <p:cNvSpPr>
            <a:spLocks noChangeArrowheads="1"/>
          </p:cNvSpPr>
          <p:nvPr/>
        </p:nvSpPr>
        <p:spPr bwMode="auto">
          <a:xfrm>
            <a:off x="1847851" y="4005263"/>
            <a:ext cx="8640763" cy="2087562"/>
          </a:xfrm>
          <a:prstGeom prst="rect">
            <a:avLst/>
          </a:prstGeom>
          <a:solidFill>
            <a:srgbClr val="F3E2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80000"/>
              </a:lnSpc>
              <a:spcBef>
                <a:spcPct val="20000"/>
              </a:spcBef>
              <a:buFontTx/>
              <a:buChar char="•"/>
            </a:pPr>
            <a:r>
              <a:rPr lang="es-MX" altLang="es-CO" sz="2000" i="1"/>
              <a:t>Identifier</a:t>
            </a:r>
            <a:r>
              <a:rPr lang="es-MX" altLang="es-CO" sz="2000"/>
              <a:t> (nombre de variables, nombre de constantes, nombre de funciones, etc.)</a:t>
            </a:r>
          </a:p>
          <a:p>
            <a:pPr eaLnBrk="1" hangingPunct="1">
              <a:lnSpc>
                <a:spcPct val="80000"/>
              </a:lnSpc>
              <a:spcBef>
                <a:spcPct val="20000"/>
              </a:spcBef>
              <a:buFontTx/>
              <a:buChar char="•"/>
            </a:pPr>
            <a:r>
              <a:rPr lang="es-MX" altLang="es-CO" sz="2000" i="1"/>
              <a:t>Literal</a:t>
            </a:r>
            <a:r>
              <a:rPr lang="es-MX" altLang="es-CO" sz="2000"/>
              <a:t> (números enteros y decimales)</a:t>
            </a:r>
          </a:p>
          <a:p>
            <a:pPr eaLnBrk="1" hangingPunct="1">
              <a:lnSpc>
                <a:spcPct val="80000"/>
              </a:lnSpc>
              <a:spcBef>
                <a:spcPct val="20000"/>
              </a:spcBef>
              <a:buFontTx/>
              <a:buChar char="•"/>
            </a:pPr>
            <a:r>
              <a:rPr lang="es-MX" altLang="es-CO" sz="2000" i="1"/>
              <a:t>Operator</a:t>
            </a:r>
            <a:r>
              <a:rPr lang="es-MX" altLang="es-CO" sz="2000"/>
              <a:t> (+, -, *, /. etc.)</a:t>
            </a:r>
          </a:p>
          <a:p>
            <a:pPr eaLnBrk="1" hangingPunct="1">
              <a:lnSpc>
                <a:spcPct val="80000"/>
              </a:lnSpc>
              <a:spcBef>
                <a:spcPct val="20000"/>
              </a:spcBef>
              <a:buFontTx/>
              <a:buChar char="•"/>
            </a:pPr>
            <a:r>
              <a:rPr lang="es-MX" altLang="es-CO" sz="2000" i="1"/>
              <a:t>Separator</a:t>
            </a:r>
            <a:r>
              <a:rPr lang="es-MX" altLang="es-CO" sz="2000"/>
              <a:t> (;  .  , etc.)</a:t>
            </a:r>
          </a:p>
          <a:p>
            <a:pPr eaLnBrk="1" hangingPunct="1">
              <a:lnSpc>
                <a:spcPct val="80000"/>
              </a:lnSpc>
              <a:spcBef>
                <a:spcPct val="20000"/>
              </a:spcBef>
              <a:buFontTx/>
              <a:buChar char="•"/>
            </a:pPr>
            <a:r>
              <a:rPr lang="es-MX" altLang="es-CO" sz="2000" i="1"/>
              <a:t>Keyword</a:t>
            </a:r>
            <a:r>
              <a:rPr lang="es-MX" altLang="es-CO" sz="2000"/>
              <a:t> (while, read, write, if, for, case, int, real, etc.)</a:t>
            </a:r>
          </a:p>
        </p:txBody>
      </p:sp>
    </p:spTree>
    <p:extLst>
      <p:ext uri="{BB962C8B-B14F-4D97-AF65-F5344CB8AC3E}">
        <p14:creationId xmlns:p14="http://schemas.microsoft.com/office/powerpoint/2010/main" val="5061682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1992313" y="188913"/>
            <a:ext cx="8229600" cy="1143000"/>
          </a:xfrm>
        </p:spPr>
        <p:txBody>
          <a:bodyPr/>
          <a:lstStyle/>
          <a:p>
            <a:pPr eaLnBrk="1" hangingPunct="1"/>
            <a:r>
              <a:rPr lang="es-MX" altLang="es-CO" sz="3200"/>
              <a:t>Lenguajes de programación: niveles, sintaxis y semántica (VII)</a:t>
            </a:r>
            <a:endParaRPr lang="it-IT" altLang="es-CO" sz="3200"/>
          </a:p>
        </p:txBody>
      </p:sp>
      <p:sp>
        <p:nvSpPr>
          <p:cNvPr id="50179" name="Rectangle 3"/>
          <p:cNvSpPr>
            <a:spLocks noChangeArrowheads="1"/>
          </p:cNvSpPr>
          <p:nvPr/>
        </p:nvSpPr>
        <p:spPr bwMode="auto">
          <a:xfrm>
            <a:off x="1703389" y="1341439"/>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50180" name="Text Box 4"/>
          <p:cNvSpPr txBox="1">
            <a:spLocks noChangeArrowheads="1"/>
          </p:cNvSpPr>
          <p:nvPr/>
        </p:nvSpPr>
        <p:spPr bwMode="auto">
          <a:xfrm>
            <a:off x="1703389" y="1557339"/>
            <a:ext cx="8713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400"/>
              <a:t>Aspectos a considerar en el diseño e implementación de los lenguajes de programación (III)</a:t>
            </a:r>
            <a:endParaRPr lang="it-IT" altLang="es-CO" sz="2400"/>
          </a:p>
        </p:txBody>
      </p:sp>
      <p:sp>
        <p:nvSpPr>
          <p:cNvPr id="50181" name="Text Box 5"/>
          <p:cNvSpPr txBox="1">
            <a:spLocks noChangeArrowheads="1"/>
          </p:cNvSpPr>
          <p:nvPr/>
        </p:nvSpPr>
        <p:spPr bwMode="auto">
          <a:xfrm>
            <a:off x="1847850" y="3284539"/>
            <a:ext cx="8642350" cy="2530475"/>
          </a:xfrm>
          <a:prstGeom prst="rect">
            <a:avLst/>
          </a:prstGeom>
          <a:solidFill>
            <a:srgbClr val="F3E2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pPr>
            <a:r>
              <a:rPr lang="es-MX" altLang="es-CO" sz="2000"/>
              <a:t>La sintaxis de un lenguaje de programación es la definición gramatical de lo que constituye un programa en dicho lenguaje. La sintaxis se especifica en términos de un conjunto de reglas que rigen la construcción de los programas. La definición de la sintaxis de un lenguaje de programación debe ser clara, concisa y formal. La sintaxis del lenguaje de programación se describe a partir de otros lenguajes, llamados metalenguajes. Uno de los metalenguajes más difundidos es el formalismo BNF (Backus-Naur Form), una gramática libre de contexto. </a:t>
            </a:r>
            <a:endParaRPr lang="it-IT" altLang="es-CO" sz="2000" b="1"/>
          </a:p>
        </p:txBody>
      </p:sp>
      <p:sp>
        <p:nvSpPr>
          <p:cNvPr id="50182" name="Text Box 6"/>
          <p:cNvSpPr txBox="1">
            <a:spLocks noChangeArrowheads="1"/>
          </p:cNvSpPr>
          <p:nvPr/>
        </p:nvSpPr>
        <p:spPr bwMode="auto">
          <a:xfrm>
            <a:off x="1847850" y="2781301"/>
            <a:ext cx="8642350" cy="396875"/>
          </a:xfrm>
          <a:prstGeom prst="rect">
            <a:avLst/>
          </a:prstGeom>
          <a:solidFill>
            <a:srgbClr val="F7F993"/>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b="1"/>
              <a:t>Sintaxis</a:t>
            </a:r>
            <a:endParaRPr lang="it-IT" altLang="es-CO" sz="2000" b="1"/>
          </a:p>
        </p:txBody>
      </p:sp>
    </p:spTree>
    <p:extLst>
      <p:ext uri="{BB962C8B-B14F-4D97-AF65-F5344CB8AC3E}">
        <p14:creationId xmlns:p14="http://schemas.microsoft.com/office/powerpoint/2010/main" val="2311026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1992313" y="188913"/>
            <a:ext cx="8229600" cy="1143000"/>
          </a:xfrm>
        </p:spPr>
        <p:txBody>
          <a:bodyPr/>
          <a:lstStyle/>
          <a:p>
            <a:pPr eaLnBrk="1" hangingPunct="1"/>
            <a:r>
              <a:rPr lang="es-MX" altLang="es-CO" sz="3200"/>
              <a:t>Lenguajes de programación: niveles, sintaxis y semántica (VIII)</a:t>
            </a:r>
            <a:endParaRPr lang="it-IT" altLang="es-CO" sz="3200"/>
          </a:p>
        </p:txBody>
      </p:sp>
      <p:sp>
        <p:nvSpPr>
          <p:cNvPr id="51203" name="Rectangle 3"/>
          <p:cNvSpPr>
            <a:spLocks noChangeArrowheads="1"/>
          </p:cNvSpPr>
          <p:nvPr/>
        </p:nvSpPr>
        <p:spPr bwMode="auto">
          <a:xfrm>
            <a:off x="1703389" y="1341439"/>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51204" name="Text Box 4"/>
          <p:cNvSpPr txBox="1">
            <a:spLocks noChangeArrowheads="1"/>
          </p:cNvSpPr>
          <p:nvPr/>
        </p:nvSpPr>
        <p:spPr bwMode="auto">
          <a:xfrm>
            <a:off x="1703389" y="1557339"/>
            <a:ext cx="8713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400"/>
              <a:t>Aspectos a considerar en el diseño e implementación de los lenguajes de programación (IV)</a:t>
            </a:r>
            <a:endParaRPr lang="it-IT" altLang="es-CO" sz="2400"/>
          </a:p>
        </p:txBody>
      </p:sp>
      <p:sp>
        <p:nvSpPr>
          <p:cNvPr id="51205" name="Text Box 7"/>
          <p:cNvSpPr txBox="1">
            <a:spLocks noChangeArrowheads="1"/>
          </p:cNvSpPr>
          <p:nvPr/>
        </p:nvSpPr>
        <p:spPr bwMode="auto">
          <a:xfrm>
            <a:off x="1774825" y="2924176"/>
            <a:ext cx="8642350" cy="1311275"/>
          </a:xfrm>
          <a:prstGeom prst="rect">
            <a:avLst/>
          </a:prstGeom>
          <a:solidFill>
            <a:srgbClr val="F3E2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pPr>
            <a:r>
              <a:rPr lang="es-MX" altLang="es-CO" sz="2000"/>
              <a:t>Se refiere al significado de los programas. Es el conjunto de reglas que permiten determinar el significado de cualquier construcción del lenguaje. La semántica asocia un significado a cada posible construcción gramatical del lenguaje.  </a:t>
            </a:r>
            <a:endParaRPr lang="it-IT" altLang="es-CO" sz="2000" b="1"/>
          </a:p>
        </p:txBody>
      </p:sp>
      <p:sp>
        <p:nvSpPr>
          <p:cNvPr id="51206" name="Text Box 8"/>
          <p:cNvSpPr txBox="1">
            <a:spLocks noChangeArrowheads="1"/>
          </p:cNvSpPr>
          <p:nvPr/>
        </p:nvSpPr>
        <p:spPr bwMode="auto">
          <a:xfrm>
            <a:off x="1774825" y="2492376"/>
            <a:ext cx="8642350" cy="396875"/>
          </a:xfrm>
          <a:prstGeom prst="rect">
            <a:avLst/>
          </a:prstGeom>
          <a:solidFill>
            <a:srgbClr val="F7F993"/>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b="1"/>
              <a:t>Semántica</a:t>
            </a:r>
            <a:endParaRPr lang="it-IT" altLang="es-CO" sz="2000" b="1"/>
          </a:p>
        </p:txBody>
      </p:sp>
      <p:sp>
        <p:nvSpPr>
          <p:cNvPr id="51207" name="Text Box 9"/>
          <p:cNvSpPr txBox="1">
            <a:spLocks noChangeArrowheads="1"/>
          </p:cNvSpPr>
          <p:nvPr/>
        </p:nvSpPr>
        <p:spPr bwMode="auto">
          <a:xfrm>
            <a:off x="1774825" y="4868864"/>
            <a:ext cx="8642350" cy="1616075"/>
          </a:xfrm>
          <a:prstGeom prst="rect">
            <a:avLst/>
          </a:prstGeom>
          <a:solidFill>
            <a:srgbClr val="F3E2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pPr>
            <a:r>
              <a:rPr lang="es-MX" altLang="es-CO" sz="2000"/>
              <a:t>La gestión de memoria se refiere al proceso de asignar valores a la memoria, considerando tanto las características estáticas como dinámicas de dichos valores. Los valores pueden ser asignados a una de tres categorías de memoria: memoria estática, la pila en tiempo de ejecución y el montículo. </a:t>
            </a:r>
            <a:endParaRPr lang="it-IT" altLang="es-CO" sz="2000" b="1"/>
          </a:p>
        </p:txBody>
      </p:sp>
      <p:sp>
        <p:nvSpPr>
          <p:cNvPr id="51208" name="Text Box 10"/>
          <p:cNvSpPr txBox="1">
            <a:spLocks noChangeArrowheads="1"/>
          </p:cNvSpPr>
          <p:nvPr/>
        </p:nvSpPr>
        <p:spPr bwMode="auto">
          <a:xfrm>
            <a:off x="1774825" y="4437064"/>
            <a:ext cx="8642350" cy="396875"/>
          </a:xfrm>
          <a:prstGeom prst="rect">
            <a:avLst/>
          </a:prstGeom>
          <a:solidFill>
            <a:srgbClr val="F7F993"/>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b="1"/>
              <a:t>Gestión de memoria</a:t>
            </a:r>
            <a:endParaRPr lang="it-IT" altLang="es-CO" sz="2000" b="1"/>
          </a:p>
        </p:txBody>
      </p:sp>
    </p:spTree>
    <p:extLst>
      <p:ext uri="{BB962C8B-B14F-4D97-AF65-F5344CB8AC3E}">
        <p14:creationId xmlns:p14="http://schemas.microsoft.com/office/powerpoint/2010/main" val="5648042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1992313" y="188913"/>
            <a:ext cx="8229600" cy="1079500"/>
          </a:xfrm>
        </p:spPr>
        <p:txBody>
          <a:bodyPr/>
          <a:lstStyle/>
          <a:p>
            <a:pPr eaLnBrk="1" hangingPunct="1"/>
            <a:r>
              <a:rPr lang="es-MX" altLang="es-CO" sz="3200"/>
              <a:t>Lenguajes de programación: niveles, sintaxis y semántica (IX)</a:t>
            </a:r>
            <a:endParaRPr lang="it-IT" altLang="es-CO" sz="3200"/>
          </a:p>
        </p:txBody>
      </p:sp>
      <p:sp>
        <p:nvSpPr>
          <p:cNvPr id="52227" name="Rectangle 3"/>
          <p:cNvSpPr>
            <a:spLocks noChangeArrowheads="1"/>
          </p:cNvSpPr>
          <p:nvPr/>
        </p:nvSpPr>
        <p:spPr bwMode="auto">
          <a:xfrm>
            <a:off x="1703389" y="1341439"/>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52228" name="Text Box 4"/>
          <p:cNvSpPr txBox="1">
            <a:spLocks noChangeArrowheads="1"/>
          </p:cNvSpPr>
          <p:nvPr/>
        </p:nvSpPr>
        <p:spPr bwMode="auto">
          <a:xfrm>
            <a:off x="1703389" y="1557339"/>
            <a:ext cx="8713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400"/>
              <a:t>Aspectos a considerar en el diseño e implementación de los lenguajes de programación (V)</a:t>
            </a:r>
            <a:endParaRPr lang="it-IT" altLang="es-CO" sz="2400"/>
          </a:p>
        </p:txBody>
      </p:sp>
      <p:sp>
        <p:nvSpPr>
          <p:cNvPr id="52229" name="Text Box 7"/>
          <p:cNvSpPr txBox="1">
            <a:spLocks noChangeArrowheads="1"/>
          </p:cNvSpPr>
          <p:nvPr/>
        </p:nvSpPr>
        <p:spPr bwMode="auto">
          <a:xfrm>
            <a:off x="1774825" y="2997200"/>
            <a:ext cx="8642350" cy="2590800"/>
          </a:xfrm>
          <a:prstGeom prst="rect">
            <a:avLst/>
          </a:prstGeom>
          <a:solidFill>
            <a:srgbClr val="F3E2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pPr>
            <a:r>
              <a:rPr lang="es-MX" altLang="es-CO" sz="2000"/>
              <a:t>Una excepción es una condición detectada por una operación la cual no se puede resolver en el contexto de la operación. Dos procesos básicos se asocian al manejo de excepciones: (1) lanzamiento de la excepción y (2) captura de la excepción. El lanzamiento de una excepción es señalar que se ha producido una excepción, mientras que la captura de la excepción consiste en proporcionar una forma de manipular dicha excepción, transfiriéndose el control del programa al manipulador de la excepción. </a:t>
            </a:r>
            <a:endParaRPr lang="it-IT" altLang="es-CO" sz="2000"/>
          </a:p>
          <a:p>
            <a:pPr eaLnBrk="1" hangingPunct="1">
              <a:spcBef>
                <a:spcPct val="20000"/>
              </a:spcBef>
            </a:pPr>
            <a:endParaRPr lang="it-IT" altLang="es-CO" sz="2000" b="1"/>
          </a:p>
        </p:txBody>
      </p:sp>
      <p:sp>
        <p:nvSpPr>
          <p:cNvPr id="52230" name="Text Box 8"/>
          <p:cNvSpPr txBox="1">
            <a:spLocks noChangeArrowheads="1"/>
          </p:cNvSpPr>
          <p:nvPr/>
        </p:nvSpPr>
        <p:spPr bwMode="auto">
          <a:xfrm>
            <a:off x="1774825" y="2565401"/>
            <a:ext cx="8642350" cy="396875"/>
          </a:xfrm>
          <a:prstGeom prst="rect">
            <a:avLst/>
          </a:prstGeom>
          <a:solidFill>
            <a:srgbClr val="F7F993"/>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b="1"/>
              <a:t>Manejo de excepciones</a:t>
            </a:r>
            <a:endParaRPr lang="it-IT" altLang="es-CO" sz="2000" b="1"/>
          </a:p>
        </p:txBody>
      </p:sp>
    </p:spTree>
    <p:extLst>
      <p:ext uri="{BB962C8B-B14F-4D97-AF65-F5344CB8AC3E}">
        <p14:creationId xmlns:p14="http://schemas.microsoft.com/office/powerpoint/2010/main" val="21363816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1992313" y="188913"/>
            <a:ext cx="8229600" cy="1143000"/>
          </a:xfrm>
        </p:spPr>
        <p:txBody>
          <a:bodyPr/>
          <a:lstStyle/>
          <a:p>
            <a:pPr eaLnBrk="1" hangingPunct="1"/>
            <a:r>
              <a:rPr lang="es-MX" altLang="es-CO" sz="3200"/>
              <a:t>Lenguajes de programación: niveles, sintaxis y semántica (X)</a:t>
            </a:r>
            <a:endParaRPr lang="it-IT" altLang="es-CO" sz="3200"/>
          </a:p>
        </p:txBody>
      </p:sp>
      <p:sp>
        <p:nvSpPr>
          <p:cNvPr id="53251" name="Rectangle 3"/>
          <p:cNvSpPr>
            <a:spLocks noChangeArrowheads="1"/>
          </p:cNvSpPr>
          <p:nvPr/>
        </p:nvSpPr>
        <p:spPr bwMode="auto">
          <a:xfrm>
            <a:off x="1703389" y="1341439"/>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53252" name="Text Box 4"/>
          <p:cNvSpPr txBox="1">
            <a:spLocks noChangeArrowheads="1"/>
          </p:cNvSpPr>
          <p:nvPr/>
        </p:nvSpPr>
        <p:spPr bwMode="auto">
          <a:xfrm>
            <a:off x="1703389" y="1557339"/>
            <a:ext cx="8713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400"/>
              <a:t>Aspectos a considerar en el diseño e implementación de los lenguajes de programación (VI)</a:t>
            </a:r>
            <a:endParaRPr lang="it-IT" altLang="es-CO" sz="2400"/>
          </a:p>
        </p:txBody>
      </p:sp>
      <p:sp>
        <p:nvSpPr>
          <p:cNvPr id="53253" name="Text Box 5"/>
          <p:cNvSpPr txBox="1">
            <a:spLocks noChangeArrowheads="1"/>
          </p:cNvSpPr>
          <p:nvPr/>
        </p:nvSpPr>
        <p:spPr bwMode="auto">
          <a:xfrm>
            <a:off x="1774825" y="3068638"/>
            <a:ext cx="8642350" cy="762000"/>
          </a:xfrm>
          <a:prstGeom prst="rect">
            <a:avLst/>
          </a:prstGeom>
          <a:solidFill>
            <a:srgbClr val="F3E2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pPr>
            <a:r>
              <a:rPr lang="es-MX" altLang="es-CO" sz="2000"/>
              <a:t>Cómo se ejecutan los programas.</a:t>
            </a:r>
            <a:endParaRPr lang="it-IT" altLang="es-CO" sz="2000"/>
          </a:p>
          <a:p>
            <a:pPr eaLnBrk="1" hangingPunct="1">
              <a:spcBef>
                <a:spcPct val="20000"/>
              </a:spcBef>
            </a:pPr>
            <a:endParaRPr lang="it-IT" altLang="es-CO" sz="2000" b="1"/>
          </a:p>
        </p:txBody>
      </p:sp>
      <p:sp>
        <p:nvSpPr>
          <p:cNvPr id="53254" name="Text Box 6"/>
          <p:cNvSpPr txBox="1">
            <a:spLocks noChangeArrowheads="1"/>
          </p:cNvSpPr>
          <p:nvPr/>
        </p:nvSpPr>
        <p:spPr bwMode="auto">
          <a:xfrm>
            <a:off x="1774825" y="2636839"/>
            <a:ext cx="8642350" cy="396875"/>
          </a:xfrm>
          <a:prstGeom prst="rect">
            <a:avLst/>
          </a:prstGeom>
          <a:solidFill>
            <a:srgbClr val="F7F993"/>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b="1"/>
              <a:t>Implementación</a:t>
            </a:r>
            <a:endParaRPr lang="it-IT" altLang="es-CO" sz="2000" b="1"/>
          </a:p>
        </p:txBody>
      </p:sp>
      <p:sp>
        <p:nvSpPr>
          <p:cNvPr id="53255" name="Text Box 7"/>
          <p:cNvSpPr txBox="1">
            <a:spLocks noChangeArrowheads="1"/>
          </p:cNvSpPr>
          <p:nvPr/>
        </p:nvSpPr>
        <p:spPr bwMode="auto">
          <a:xfrm>
            <a:off x="1774825" y="4724400"/>
            <a:ext cx="8642350" cy="762000"/>
          </a:xfrm>
          <a:prstGeom prst="rect">
            <a:avLst/>
          </a:prstGeom>
          <a:solidFill>
            <a:srgbClr val="F3E2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pPr>
            <a:r>
              <a:rPr lang="es-MX" altLang="es-CO" sz="2000"/>
              <a:t>Se refiere a los aspectos prácticos del uso de los programas.</a:t>
            </a:r>
            <a:endParaRPr lang="it-IT" altLang="es-CO" sz="2000"/>
          </a:p>
          <a:p>
            <a:pPr eaLnBrk="1" hangingPunct="1">
              <a:spcBef>
                <a:spcPct val="20000"/>
              </a:spcBef>
            </a:pPr>
            <a:endParaRPr lang="it-IT" altLang="es-CO" sz="2000" b="1"/>
          </a:p>
        </p:txBody>
      </p:sp>
      <p:sp>
        <p:nvSpPr>
          <p:cNvPr id="53256" name="Text Box 8"/>
          <p:cNvSpPr txBox="1">
            <a:spLocks noChangeArrowheads="1"/>
          </p:cNvSpPr>
          <p:nvPr/>
        </p:nvSpPr>
        <p:spPr bwMode="auto">
          <a:xfrm>
            <a:off x="1774825" y="4292601"/>
            <a:ext cx="8642350" cy="396875"/>
          </a:xfrm>
          <a:prstGeom prst="rect">
            <a:avLst/>
          </a:prstGeom>
          <a:solidFill>
            <a:srgbClr val="F7F993"/>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b="1"/>
              <a:t>Pragmática</a:t>
            </a:r>
            <a:endParaRPr lang="it-IT" altLang="es-CO" sz="2000" b="1"/>
          </a:p>
        </p:txBody>
      </p:sp>
    </p:spTree>
    <p:extLst>
      <p:ext uri="{BB962C8B-B14F-4D97-AF65-F5344CB8AC3E}">
        <p14:creationId xmlns:p14="http://schemas.microsoft.com/office/powerpoint/2010/main" val="20824116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1992313" y="188913"/>
            <a:ext cx="8280400" cy="1079500"/>
          </a:xfrm>
        </p:spPr>
        <p:txBody>
          <a:bodyPr/>
          <a:lstStyle/>
          <a:p>
            <a:pPr eaLnBrk="1" hangingPunct="1"/>
            <a:r>
              <a:rPr lang="es-MX" altLang="es-CO" sz="3200"/>
              <a:t>Lenguajes de programación: niveles, sintaxis y semántica (XI)</a:t>
            </a:r>
            <a:endParaRPr lang="it-IT" altLang="es-CO" sz="3200"/>
          </a:p>
        </p:txBody>
      </p:sp>
      <p:sp>
        <p:nvSpPr>
          <p:cNvPr id="54275" name="Rectangle 3"/>
          <p:cNvSpPr>
            <a:spLocks noChangeArrowheads="1"/>
          </p:cNvSpPr>
          <p:nvPr/>
        </p:nvSpPr>
        <p:spPr bwMode="auto">
          <a:xfrm>
            <a:off x="1703389" y="1341439"/>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54276" name="AutoShape 7"/>
          <p:cNvSpPr>
            <a:spLocks noChangeArrowheads="1"/>
          </p:cNvSpPr>
          <p:nvPr/>
        </p:nvSpPr>
        <p:spPr bwMode="auto">
          <a:xfrm>
            <a:off x="4295776" y="1485901"/>
            <a:ext cx="5762625" cy="5184775"/>
          </a:xfrm>
          <a:prstGeom prst="roundRect">
            <a:avLst>
              <a:gd name="adj" fmla="val 16667"/>
            </a:avLst>
          </a:prstGeom>
          <a:solidFill>
            <a:srgbClr val="D6FDFC"/>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54277" name="AutoShape 9"/>
          <p:cNvSpPr>
            <a:spLocks noChangeArrowheads="1"/>
          </p:cNvSpPr>
          <p:nvPr/>
        </p:nvSpPr>
        <p:spPr bwMode="auto">
          <a:xfrm>
            <a:off x="4729164" y="1773239"/>
            <a:ext cx="4967287" cy="4537075"/>
          </a:xfrm>
          <a:prstGeom prst="roundRect">
            <a:avLst>
              <a:gd name="adj" fmla="val 16667"/>
            </a:avLst>
          </a:prstGeom>
          <a:solidFill>
            <a:srgbClr val="C0EEFC"/>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54278" name="AutoShape 10"/>
          <p:cNvSpPr>
            <a:spLocks noChangeArrowheads="1"/>
          </p:cNvSpPr>
          <p:nvPr/>
        </p:nvSpPr>
        <p:spPr bwMode="auto">
          <a:xfrm>
            <a:off x="5160964" y="2206626"/>
            <a:ext cx="4103687" cy="3743325"/>
          </a:xfrm>
          <a:prstGeom prst="roundRect">
            <a:avLst>
              <a:gd name="adj" fmla="val 16667"/>
            </a:avLst>
          </a:prstGeom>
          <a:solidFill>
            <a:srgbClr val="BBDEF9"/>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54279" name="AutoShape 11"/>
          <p:cNvSpPr>
            <a:spLocks noChangeArrowheads="1"/>
          </p:cNvSpPr>
          <p:nvPr/>
        </p:nvSpPr>
        <p:spPr bwMode="auto">
          <a:xfrm>
            <a:off x="5592764" y="2638426"/>
            <a:ext cx="3311525" cy="2951163"/>
          </a:xfrm>
          <a:prstGeom prst="roundRect">
            <a:avLst>
              <a:gd name="adj" fmla="val 16667"/>
            </a:avLst>
          </a:prstGeom>
          <a:solidFill>
            <a:srgbClr val="C0CDF8"/>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54280" name="AutoShape 12"/>
          <p:cNvSpPr>
            <a:spLocks noChangeArrowheads="1"/>
          </p:cNvSpPr>
          <p:nvPr/>
        </p:nvSpPr>
        <p:spPr bwMode="auto">
          <a:xfrm>
            <a:off x="5953125" y="3070225"/>
            <a:ext cx="2592388" cy="2160588"/>
          </a:xfrm>
          <a:prstGeom prst="roundRect">
            <a:avLst>
              <a:gd name="adj" fmla="val 16667"/>
            </a:avLst>
          </a:prstGeom>
          <a:solidFill>
            <a:srgbClr val="A4BBF4"/>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54281" name="AutoShape 13"/>
          <p:cNvSpPr>
            <a:spLocks noChangeArrowheads="1"/>
          </p:cNvSpPr>
          <p:nvPr/>
        </p:nvSpPr>
        <p:spPr bwMode="auto">
          <a:xfrm>
            <a:off x="6313488" y="3430588"/>
            <a:ext cx="1943100" cy="1439862"/>
          </a:xfrm>
          <a:prstGeom prst="roundRect">
            <a:avLst>
              <a:gd name="adj" fmla="val 16667"/>
            </a:avLst>
          </a:prstGeom>
          <a:solidFill>
            <a:srgbClr val="99A1EB"/>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54282" name="AutoShape 14"/>
          <p:cNvSpPr>
            <a:spLocks noChangeArrowheads="1"/>
          </p:cNvSpPr>
          <p:nvPr/>
        </p:nvSpPr>
        <p:spPr bwMode="auto">
          <a:xfrm>
            <a:off x="6672263" y="3789364"/>
            <a:ext cx="1223962" cy="720725"/>
          </a:xfrm>
          <a:prstGeom prst="roundRect">
            <a:avLst>
              <a:gd name="adj" fmla="val 16667"/>
            </a:avLst>
          </a:prstGeom>
          <a:solidFill>
            <a:srgbClr val="4774E3"/>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54283" name="Text Box 16"/>
          <p:cNvSpPr txBox="1">
            <a:spLocks noChangeArrowheads="1"/>
          </p:cNvSpPr>
          <p:nvPr/>
        </p:nvSpPr>
        <p:spPr bwMode="auto">
          <a:xfrm>
            <a:off x="1703388" y="3068638"/>
            <a:ext cx="252095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400"/>
              <a:t>Contexto en el que se ubican los lenguajes de programación</a:t>
            </a:r>
            <a:endParaRPr lang="it-IT" altLang="es-CO" sz="2400"/>
          </a:p>
        </p:txBody>
      </p:sp>
      <p:sp>
        <p:nvSpPr>
          <p:cNvPr id="54284" name="Text Box 17"/>
          <p:cNvSpPr txBox="1">
            <a:spLocks noChangeArrowheads="1"/>
          </p:cNvSpPr>
          <p:nvPr/>
        </p:nvSpPr>
        <p:spPr bwMode="auto">
          <a:xfrm>
            <a:off x="5303838" y="1412876"/>
            <a:ext cx="374491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b="1"/>
              <a:t>Lenguaje natural</a:t>
            </a:r>
            <a:endParaRPr lang="it-IT" altLang="es-CO" b="1"/>
          </a:p>
        </p:txBody>
      </p:sp>
      <p:sp>
        <p:nvSpPr>
          <p:cNvPr id="54285" name="Text Box 18"/>
          <p:cNvSpPr txBox="1">
            <a:spLocks noChangeArrowheads="1"/>
          </p:cNvSpPr>
          <p:nvPr/>
        </p:nvSpPr>
        <p:spPr bwMode="auto">
          <a:xfrm>
            <a:off x="5375276" y="1773238"/>
            <a:ext cx="374491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b="1"/>
              <a:t>Aplicación</a:t>
            </a:r>
            <a:endParaRPr lang="it-IT" altLang="es-CO" b="1"/>
          </a:p>
        </p:txBody>
      </p:sp>
      <p:sp>
        <p:nvSpPr>
          <p:cNvPr id="54286" name="Text Box 19"/>
          <p:cNvSpPr txBox="1">
            <a:spLocks noChangeArrowheads="1"/>
          </p:cNvSpPr>
          <p:nvPr/>
        </p:nvSpPr>
        <p:spPr bwMode="auto">
          <a:xfrm>
            <a:off x="5375276" y="2205038"/>
            <a:ext cx="374491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b="1">
                <a:solidFill>
                  <a:srgbClr val="CC0000"/>
                </a:solidFill>
              </a:rPr>
              <a:t>Lenguaje de programación</a:t>
            </a:r>
            <a:endParaRPr lang="it-IT" altLang="es-CO" b="1">
              <a:solidFill>
                <a:srgbClr val="CC0000"/>
              </a:solidFill>
            </a:endParaRPr>
          </a:p>
        </p:txBody>
      </p:sp>
      <p:sp>
        <p:nvSpPr>
          <p:cNvPr id="54287" name="Text Box 20"/>
          <p:cNvSpPr txBox="1">
            <a:spLocks noChangeArrowheads="1"/>
          </p:cNvSpPr>
          <p:nvPr/>
        </p:nvSpPr>
        <p:spPr bwMode="auto">
          <a:xfrm>
            <a:off x="5375276" y="2636838"/>
            <a:ext cx="374491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b="1"/>
              <a:t>Compilador/Intérprete</a:t>
            </a:r>
            <a:endParaRPr lang="it-IT" altLang="es-CO" b="1"/>
          </a:p>
        </p:txBody>
      </p:sp>
      <p:sp>
        <p:nvSpPr>
          <p:cNvPr id="54288" name="Text Box 21"/>
          <p:cNvSpPr txBox="1">
            <a:spLocks noChangeArrowheads="1"/>
          </p:cNvSpPr>
          <p:nvPr/>
        </p:nvSpPr>
        <p:spPr bwMode="auto">
          <a:xfrm>
            <a:off x="5375276" y="3068638"/>
            <a:ext cx="374491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b="1"/>
              <a:t>Máquina virtual</a:t>
            </a:r>
            <a:endParaRPr lang="it-IT" altLang="es-CO" b="1"/>
          </a:p>
        </p:txBody>
      </p:sp>
      <p:sp>
        <p:nvSpPr>
          <p:cNvPr id="54289" name="Text Box 22"/>
          <p:cNvSpPr txBox="1">
            <a:spLocks noChangeArrowheads="1"/>
          </p:cNvSpPr>
          <p:nvPr/>
        </p:nvSpPr>
        <p:spPr bwMode="auto">
          <a:xfrm>
            <a:off x="5448301" y="3429000"/>
            <a:ext cx="37449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600" b="1"/>
              <a:t>Sistema operativo</a:t>
            </a:r>
            <a:endParaRPr lang="it-IT" altLang="es-CO" sz="1600" b="1"/>
          </a:p>
        </p:txBody>
      </p:sp>
      <p:sp>
        <p:nvSpPr>
          <p:cNvPr id="54290" name="Text Box 23"/>
          <p:cNvSpPr txBox="1">
            <a:spLocks noChangeArrowheads="1"/>
          </p:cNvSpPr>
          <p:nvPr/>
        </p:nvSpPr>
        <p:spPr bwMode="auto">
          <a:xfrm>
            <a:off x="6527801" y="3860801"/>
            <a:ext cx="1439863"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600" b="1"/>
              <a:t>Lenguaje   de máquina</a:t>
            </a:r>
            <a:endParaRPr lang="it-IT" altLang="es-CO" sz="1600" b="1"/>
          </a:p>
        </p:txBody>
      </p:sp>
    </p:spTree>
    <p:extLst>
      <p:ext uri="{BB962C8B-B14F-4D97-AF65-F5344CB8AC3E}">
        <p14:creationId xmlns:p14="http://schemas.microsoft.com/office/powerpoint/2010/main" val="40772474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1992313" y="188913"/>
            <a:ext cx="8229600" cy="1143000"/>
          </a:xfrm>
        </p:spPr>
        <p:txBody>
          <a:bodyPr/>
          <a:lstStyle/>
          <a:p>
            <a:pPr eaLnBrk="1" hangingPunct="1"/>
            <a:r>
              <a:rPr lang="es-MX" altLang="es-CO" sz="3200"/>
              <a:t>Lenguajes de programación: traductores de lenguajes (I)</a:t>
            </a:r>
            <a:endParaRPr lang="it-IT" altLang="es-CO" sz="3200"/>
          </a:p>
        </p:txBody>
      </p:sp>
      <p:sp>
        <p:nvSpPr>
          <p:cNvPr id="55299" name="Rectangle 3"/>
          <p:cNvSpPr>
            <a:spLocks noChangeArrowheads="1"/>
          </p:cNvSpPr>
          <p:nvPr/>
        </p:nvSpPr>
        <p:spPr bwMode="auto">
          <a:xfrm>
            <a:off x="1703389" y="1484314"/>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grpSp>
        <p:nvGrpSpPr>
          <p:cNvPr id="55300" name="Group 13"/>
          <p:cNvGrpSpPr>
            <a:grpSpLocks/>
          </p:cNvGrpSpPr>
          <p:nvPr/>
        </p:nvGrpSpPr>
        <p:grpSpPr bwMode="auto">
          <a:xfrm>
            <a:off x="2927351" y="2205038"/>
            <a:ext cx="6410325" cy="2952750"/>
            <a:chOff x="793" y="1298"/>
            <a:chExt cx="4038" cy="1860"/>
          </a:xfrm>
        </p:grpSpPr>
        <p:sp>
          <p:nvSpPr>
            <p:cNvPr id="90117" name="Rectangle 5"/>
            <p:cNvSpPr>
              <a:spLocks noChangeArrowheads="1"/>
            </p:cNvSpPr>
            <p:nvPr/>
          </p:nvSpPr>
          <p:spPr bwMode="auto">
            <a:xfrm>
              <a:off x="1973" y="1298"/>
              <a:ext cx="1633" cy="635"/>
            </a:xfrm>
            <a:prstGeom prst="rect">
              <a:avLst/>
            </a:prstGeom>
            <a:solidFill>
              <a:srgbClr val="F8DA84"/>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latin typeface="Arial" charset="0"/>
                <a:cs typeface="Arial" charset="0"/>
              </a:endParaRPr>
            </a:p>
          </p:txBody>
        </p:sp>
        <p:sp>
          <p:nvSpPr>
            <p:cNvPr id="90118" name="Rectangle 6"/>
            <p:cNvSpPr>
              <a:spLocks noChangeArrowheads="1"/>
            </p:cNvSpPr>
            <p:nvPr/>
          </p:nvSpPr>
          <p:spPr bwMode="auto">
            <a:xfrm>
              <a:off x="793" y="2523"/>
              <a:ext cx="1633" cy="635"/>
            </a:xfrm>
            <a:prstGeom prst="rect">
              <a:avLst/>
            </a:prstGeom>
            <a:solidFill>
              <a:srgbClr val="E9C6EA"/>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latin typeface="Arial" charset="0"/>
                <a:cs typeface="Arial" charset="0"/>
              </a:endParaRPr>
            </a:p>
          </p:txBody>
        </p:sp>
        <p:sp>
          <p:nvSpPr>
            <p:cNvPr id="90119" name="Rectangle 7"/>
            <p:cNvSpPr>
              <a:spLocks noChangeArrowheads="1"/>
            </p:cNvSpPr>
            <p:nvPr/>
          </p:nvSpPr>
          <p:spPr bwMode="auto">
            <a:xfrm>
              <a:off x="3198" y="2523"/>
              <a:ext cx="1633" cy="635"/>
            </a:xfrm>
            <a:prstGeom prst="rect">
              <a:avLst/>
            </a:prstGeom>
            <a:solidFill>
              <a:schemeClr val="accent1"/>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latin typeface="Arial" charset="0"/>
                <a:cs typeface="Arial" charset="0"/>
              </a:endParaRPr>
            </a:p>
          </p:txBody>
        </p:sp>
        <p:sp>
          <p:nvSpPr>
            <p:cNvPr id="55305" name="AutoShape 8"/>
            <p:cNvSpPr>
              <a:spLocks noChangeArrowheads="1"/>
            </p:cNvSpPr>
            <p:nvPr/>
          </p:nvSpPr>
          <p:spPr bwMode="auto">
            <a:xfrm rot="8663896">
              <a:off x="1927" y="2115"/>
              <a:ext cx="544" cy="272"/>
            </a:xfrm>
            <a:prstGeom prst="rightArrow">
              <a:avLst>
                <a:gd name="adj1" fmla="val 50000"/>
                <a:gd name="adj2" fmla="val 50000"/>
              </a:avLst>
            </a:prstGeom>
            <a:solidFill>
              <a:srgbClr val="CC00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55306" name="AutoShape 9"/>
            <p:cNvSpPr>
              <a:spLocks noChangeArrowheads="1"/>
            </p:cNvSpPr>
            <p:nvPr/>
          </p:nvSpPr>
          <p:spPr bwMode="auto">
            <a:xfrm rot="2261941">
              <a:off x="3061" y="2115"/>
              <a:ext cx="544" cy="272"/>
            </a:xfrm>
            <a:prstGeom prst="rightArrow">
              <a:avLst>
                <a:gd name="adj1" fmla="val 50000"/>
                <a:gd name="adj2" fmla="val 50000"/>
              </a:avLst>
            </a:prstGeom>
            <a:solidFill>
              <a:srgbClr val="CC00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55307" name="Text Box 10"/>
            <p:cNvSpPr txBox="1">
              <a:spLocks noChangeArrowheads="1"/>
            </p:cNvSpPr>
            <p:nvPr/>
          </p:nvSpPr>
          <p:spPr bwMode="auto">
            <a:xfrm>
              <a:off x="1973" y="1389"/>
              <a:ext cx="1633"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600" b="1"/>
                <a:t>Traductores de   lenguaje</a:t>
              </a:r>
              <a:endParaRPr lang="it-IT" altLang="es-CO" sz="1600" b="1"/>
            </a:p>
          </p:txBody>
        </p:sp>
        <p:sp>
          <p:nvSpPr>
            <p:cNvPr id="55308" name="Text Box 11"/>
            <p:cNvSpPr txBox="1">
              <a:spLocks noChangeArrowheads="1"/>
            </p:cNvSpPr>
            <p:nvPr/>
          </p:nvSpPr>
          <p:spPr bwMode="auto">
            <a:xfrm>
              <a:off x="793" y="2704"/>
              <a:ext cx="163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600" b="1"/>
                <a:t>Intérpretes</a:t>
              </a:r>
              <a:endParaRPr lang="it-IT" altLang="es-CO" sz="1600" b="1"/>
            </a:p>
          </p:txBody>
        </p:sp>
        <p:sp>
          <p:nvSpPr>
            <p:cNvPr id="55309" name="Text Box 12"/>
            <p:cNvSpPr txBox="1">
              <a:spLocks noChangeArrowheads="1"/>
            </p:cNvSpPr>
            <p:nvPr/>
          </p:nvSpPr>
          <p:spPr bwMode="auto">
            <a:xfrm>
              <a:off x="3198" y="2704"/>
              <a:ext cx="163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600" b="1"/>
                <a:t>Compiladores</a:t>
              </a:r>
              <a:endParaRPr lang="it-IT" altLang="es-CO" sz="1600" b="1"/>
            </a:p>
          </p:txBody>
        </p:sp>
      </p:grpSp>
      <p:sp>
        <p:nvSpPr>
          <p:cNvPr id="55301" name="Text Box 14"/>
          <p:cNvSpPr txBox="1">
            <a:spLocks noChangeArrowheads="1"/>
          </p:cNvSpPr>
          <p:nvPr/>
        </p:nvSpPr>
        <p:spPr bwMode="auto">
          <a:xfrm>
            <a:off x="1847851" y="5516564"/>
            <a:ext cx="8424863" cy="701675"/>
          </a:xfrm>
          <a:prstGeom prst="rect">
            <a:avLst/>
          </a:prstGeom>
          <a:solidFill>
            <a:srgbClr val="F7F993"/>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a:t>Un traductor de lenguaje es un programa que traduce a código de máquina un programa fuente escrito en un lenguaje de alto nivel.</a:t>
            </a:r>
            <a:endParaRPr lang="it-IT" altLang="es-CO" sz="2000"/>
          </a:p>
        </p:txBody>
      </p:sp>
    </p:spTree>
    <p:extLst>
      <p:ext uri="{BB962C8B-B14F-4D97-AF65-F5344CB8AC3E}">
        <p14:creationId xmlns:p14="http://schemas.microsoft.com/office/powerpoint/2010/main" val="18414155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1992313" y="188913"/>
            <a:ext cx="8229600" cy="1143000"/>
          </a:xfrm>
        </p:spPr>
        <p:txBody>
          <a:bodyPr/>
          <a:lstStyle/>
          <a:p>
            <a:pPr eaLnBrk="1" hangingPunct="1"/>
            <a:r>
              <a:rPr lang="es-MX" altLang="es-CO" sz="3200"/>
              <a:t>Lenguajes de programación: traductores de lenguajes (II)</a:t>
            </a:r>
            <a:endParaRPr lang="it-IT" altLang="es-CO" sz="3200"/>
          </a:p>
        </p:txBody>
      </p:sp>
      <p:sp>
        <p:nvSpPr>
          <p:cNvPr id="56323" name="Rectangle 3"/>
          <p:cNvSpPr>
            <a:spLocks noChangeArrowheads="1"/>
          </p:cNvSpPr>
          <p:nvPr/>
        </p:nvSpPr>
        <p:spPr bwMode="auto">
          <a:xfrm>
            <a:off x="1703389" y="1484314"/>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56324" name="Text Box 14"/>
          <p:cNvSpPr txBox="1">
            <a:spLocks noChangeArrowheads="1"/>
          </p:cNvSpPr>
          <p:nvPr/>
        </p:nvSpPr>
        <p:spPr bwMode="auto">
          <a:xfrm>
            <a:off x="3359150" y="1773238"/>
            <a:ext cx="55451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400" b="1">
                <a:solidFill>
                  <a:srgbClr val="CC0000"/>
                </a:solidFill>
              </a:rPr>
              <a:t>Intérpretes</a:t>
            </a:r>
            <a:endParaRPr lang="it-IT" altLang="es-CO" sz="2400" b="1">
              <a:solidFill>
                <a:srgbClr val="CC0000"/>
              </a:solidFill>
            </a:endParaRPr>
          </a:p>
        </p:txBody>
      </p:sp>
      <p:sp>
        <p:nvSpPr>
          <p:cNvPr id="56325" name="Text Box 15"/>
          <p:cNvSpPr txBox="1">
            <a:spLocks noChangeArrowheads="1"/>
          </p:cNvSpPr>
          <p:nvPr/>
        </p:nvSpPr>
        <p:spPr bwMode="auto">
          <a:xfrm>
            <a:off x="1847851" y="2420939"/>
            <a:ext cx="8640763" cy="131127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a:t>Un intérprete es un traductor que recibe como entrada un programa fuente, lo traduce y lo ejecuta. Un intérprete traduce y ejecuta una instrucción en código fuente, a la vez. Los programas interpretados generalmente son más lentos en ejecución que los programas compilados. </a:t>
            </a:r>
            <a:endParaRPr lang="it-IT" altLang="es-CO" sz="2000"/>
          </a:p>
        </p:txBody>
      </p:sp>
      <p:grpSp>
        <p:nvGrpSpPr>
          <p:cNvPr id="56326" name="Group 25"/>
          <p:cNvGrpSpPr>
            <a:grpSpLocks/>
          </p:cNvGrpSpPr>
          <p:nvPr/>
        </p:nvGrpSpPr>
        <p:grpSpPr bwMode="auto">
          <a:xfrm>
            <a:off x="2351088" y="4652963"/>
            <a:ext cx="7561262" cy="1008062"/>
            <a:chOff x="521" y="2931"/>
            <a:chExt cx="4763" cy="635"/>
          </a:xfrm>
        </p:grpSpPr>
        <p:sp>
          <p:nvSpPr>
            <p:cNvPr id="96272" name="Rectangle 16"/>
            <p:cNvSpPr>
              <a:spLocks noChangeArrowheads="1"/>
            </p:cNvSpPr>
            <p:nvPr/>
          </p:nvSpPr>
          <p:spPr bwMode="auto">
            <a:xfrm>
              <a:off x="521" y="2931"/>
              <a:ext cx="1134" cy="590"/>
            </a:xfrm>
            <a:prstGeom prst="rect">
              <a:avLst/>
            </a:prstGeom>
            <a:solidFill>
              <a:srgbClr val="F8DA84"/>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latin typeface="Arial" charset="0"/>
                <a:cs typeface="Arial" charset="0"/>
              </a:endParaRPr>
            </a:p>
          </p:txBody>
        </p:sp>
        <p:sp>
          <p:nvSpPr>
            <p:cNvPr id="96274" name="Rectangle 18"/>
            <p:cNvSpPr>
              <a:spLocks noChangeArrowheads="1"/>
            </p:cNvSpPr>
            <p:nvPr/>
          </p:nvSpPr>
          <p:spPr bwMode="auto">
            <a:xfrm>
              <a:off x="4150" y="2931"/>
              <a:ext cx="1134" cy="590"/>
            </a:xfrm>
            <a:prstGeom prst="rect">
              <a:avLst/>
            </a:prstGeom>
            <a:solidFill>
              <a:srgbClr val="F8DA84"/>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latin typeface="Arial" charset="0"/>
                <a:cs typeface="Arial" charset="0"/>
              </a:endParaRPr>
            </a:p>
          </p:txBody>
        </p:sp>
        <p:sp>
          <p:nvSpPr>
            <p:cNvPr id="56329" name="AutoShape 19"/>
            <p:cNvSpPr>
              <a:spLocks noChangeArrowheads="1"/>
            </p:cNvSpPr>
            <p:nvPr/>
          </p:nvSpPr>
          <p:spPr bwMode="auto">
            <a:xfrm>
              <a:off x="1791" y="3158"/>
              <a:ext cx="499" cy="181"/>
            </a:xfrm>
            <a:prstGeom prst="rightArrow">
              <a:avLst>
                <a:gd name="adj1" fmla="val 50000"/>
                <a:gd name="adj2" fmla="val 68923"/>
              </a:avLst>
            </a:prstGeom>
            <a:solidFill>
              <a:srgbClr val="CC00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56330" name="AutoShape 20"/>
            <p:cNvSpPr>
              <a:spLocks noChangeArrowheads="1"/>
            </p:cNvSpPr>
            <p:nvPr/>
          </p:nvSpPr>
          <p:spPr bwMode="auto">
            <a:xfrm>
              <a:off x="3606" y="3113"/>
              <a:ext cx="499" cy="181"/>
            </a:xfrm>
            <a:prstGeom prst="rightArrow">
              <a:avLst>
                <a:gd name="adj1" fmla="val 50000"/>
                <a:gd name="adj2" fmla="val 68923"/>
              </a:avLst>
            </a:prstGeom>
            <a:solidFill>
              <a:srgbClr val="CC00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56331" name="Text Box 21"/>
            <p:cNvSpPr txBox="1">
              <a:spLocks noChangeArrowheads="1"/>
            </p:cNvSpPr>
            <p:nvPr/>
          </p:nvSpPr>
          <p:spPr bwMode="auto">
            <a:xfrm>
              <a:off x="521" y="3113"/>
              <a:ext cx="11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600" b="1"/>
                <a:t>Programa fuente</a:t>
              </a:r>
              <a:endParaRPr lang="it-IT" altLang="es-CO" sz="1600" b="1"/>
            </a:p>
          </p:txBody>
        </p:sp>
        <p:sp>
          <p:nvSpPr>
            <p:cNvPr id="96279" name="Oval 23"/>
            <p:cNvSpPr>
              <a:spLocks noChangeArrowheads="1"/>
            </p:cNvSpPr>
            <p:nvPr/>
          </p:nvSpPr>
          <p:spPr bwMode="auto">
            <a:xfrm>
              <a:off x="2336" y="2976"/>
              <a:ext cx="1179" cy="590"/>
            </a:xfrm>
            <a:prstGeom prst="ellipse">
              <a:avLst/>
            </a:prstGeom>
            <a:solidFill>
              <a:srgbClr val="E460FA"/>
            </a:solidFill>
            <a:ln w="9525">
              <a:solidFill>
                <a:schemeClr val="tx1"/>
              </a:solidFill>
              <a:round/>
              <a:headEnd/>
              <a:tailEnd/>
            </a:ln>
            <a:effectLst>
              <a:outerShdw dist="107763" dir="18900000" algn="ctr" rotWithShape="0">
                <a:schemeClr val="bg2">
                  <a:alpha val="50000"/>
                </a:schemeClr>
              </a:outerShdw>
            </a:effectLst>
          </p:spPr>
          <p:txBody>
            <a:bodyPr wrap="none" anchor="ctr"/>
            <a:lstStyle/>
            <a:p>
              <a:pPr>
                <a:defRPr/>
              </a:pPr>
              <a:endParaRPr lang="es-MX">
                <a:latin typeface="Arial" charset="0"/>
                <a:cs typeface="Arial" charset="0"/>
              </a:endParaRPr>
            </a:p>
          </p:txBody>
        </p:sp>
        <p:sp>
          <p:nvSpPr>
            <p:cNvPr id="56333" name="Text Box 22"/>
            <p:cNvSpPr txBox="1">
              <a:spLocks noChangeArrowheads="1"/>
            </p:cNvSpPr>
            <p:nvPr/>
          </p:nvSpPr>
          <p:spPr bwMode="auto">
            <a:xfrm>
              <a:off x="2336" y="3158"/>
              <a:ext cx="11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600" b="1"/>
                <a:t>Intérprete</a:t>
              </a:r>
              <a:endParaRPr lang="it-IT" altLang="es-CO" sz="1600" b="1"/>
            </a:p>
          </p:txBody>
        </p:sp>
        <p:sp>
          <p:nvSpPr>
            <p:cNvPr id="56334" name="Text Box 24"/>
            <p:cNvSpPr txBox="1">
              <a:spLocks noChangeArrowheads="1"/>
            </p:cNvSpPr>
            <p:nvPr/>
          </p:nvSpPr>
          <p:spPr bwMode="auto">
            <a:xfrm>
              <a:off x="4150" y="2976"/>
              <a:ext cx="1134"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600" b="1"/>
                <a:t>Traducción y ejecución línea a línea</a:t>
              </a:r>
              <a:endParaRPr lang="it-IT" altLang="es-CO" sz="1600" b="1"/>
            </a:p>
          </p:txBody>
        </p:sp>
      </p:grpSp>
    </p:spTree>
    <p:extLst>
      <p:ext uri="{BB962C8B-B14F-4D97-AF65-F5344CB8AC3E}">
        <p14:creationId xmlns:p14="http://schemas.microsoft.com/office/powerpoint/2010/main" val="28844621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1992313" y="188913"/>
            <a:ext cx="8229600" cy="1143000"/>
          </a:xfrm>
        </p:spPr>
        <p:txBody>
          <a:bodyPr/>
          <a:lstStyle/>
          <a:p>
            <a:pPr eaLnBrk="1" hangingPunct="1"/>
            <a:r>
              <a:rPr lang="es-MX" altLang="es-CO" sz="3200"/>
              <a:t>Lenguajes de programación: traductores de lenguajes (III)</a:t>
            </a:r>
            <a:endParaRPr lang="it-IT" altLang="es-CO" sz="3200"/>
          </a:p>
        </p:txBody>
      </p:sp>
      <p:sp>
        <p:nvSpPr>
          <p:cNvPr id="57347" name="Rectangle 3"/>
          <p:cNvSpPr>
            <a:spLocks noChangeArrowheads="1"/>
          </p:cNvSpPr>
          <p:nvPr/>
        </p:nvSpPr>
        <p:spPr bwMode="auto">
          <a:xfrm>
            <a:off x="1703389" y="1484314"/>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57348" name="Text Box 4"/>
          <p:cNvSpPr txBox="1">
            <a:spLocks noChangeArrowheads="1"/>
          </p:cNvSpPr>
          <p:nvPr/>
        </p:nvSpPr>
        <p:spPr bwMode="auto">
          <a:xfrm>
            <a:off x="3359150" y="1773238"/>
            <a:ext cx="55451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400" b="1">
                <a:solidFill>
                  <a:srgbClr val="CC0000"/>
                </a:solidFill>
              </a:rPr>
              <a:t>Compiladores</a:t>
            </a:r>
            <a:endParaRPr lang="it-IT" altLang="es-CO" sz="2400" b="1">
              <a:solidFill>
                <a:srgbClr val="CC0000"/>
              </a:solidFill>
            </a:endParaRPr>
          </a:p>
        </p:txBody>
      </p:sp>
      <p:sp>
        <p:nvSpPr>
          <p:cNvPr id="57349" name="Text Box 5"/>
          <p:cNvSpPr txBox="1">
            <a:spLocks noChangeArrowheads="1"/>
          </p:cNvSpPr>
          <p:nvPr/>
        </p:nvSpPr>
        <p:spPr bwMode="auto">
          <a:xfrm>
            <a:off x="1847851" y="2420939"/>
            <a:ext cx="8640763" cy="100647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a:t>Un compilador traduce un programa fuente escrito en lenguaje de alto nivel al lenguaje de máquina de la computadora. El programa traducido a lenguaje de máquina es almacenado como código objeto. </a:t>
            </a:r>
            <a:endParaRPr lang="it-IT" altLang="es-CO" sz="2000"/>
          </a:p>
        </p:txBody>
      </p:sp>
      <p:grpSp>
        <p:nvGrpSpPr>
          <p:cNvPr id="57350" name="Group 15"/>
          <p:cNvGrpSpPr>
            <a:grpSpLocks/>
          </p:cNvGrpSpPr>
          <p:nvPr/>
        </p:nvGrpSpPr>
        <p:grpSpPr bwMode="auto">
          <a:xfrm>
            <a:off x="2351088" y="4508501"/>
            <a:ext cx="7561262" cy="1008063"/>
            <a:chOff x="521" y="2931"/>
            <a:chExt cx="4763" cy="635"/>
          </a:xfrm>
        </p:grpSpPr>
        <p:sp>
          <p:nvSpPr>
            <p:cNvPr id="97287" name="Rectangle 7"/>
            <p:cNvSpPr>
              <a:spLocks noChangeArrowheads="1"/>
            </p:cNvSpPr>
            <p:nvPr/>
          </p:nvSpPr>
          <p:spPr bwMode="auto">
            <a:xfrm>
              <a:off x="521" y="2931"/>
              <a:ext cx="1134" cy="590"/>
            </a:xfrm>
            <a:prstGeom prst="rect">
              <a:avLst/>
            </a:prstGeom>
            <a:solidFill>
              <a:srgbClr val="F8DA84"/>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latin typeface="Arial" charset="0"/>
                <a:cs typeface="Arial" charset="0"/>
              </a:endParaRPr>
            </a:p>
          </p:txBody>
        </p:sp>
        <p:sp>
          <p:nvSpPr>
            <p:cNvPr id="97288" name="Rectangle 8"/>
            <p:cNvSpPr>
              <a:spLocks noChangeArrowheads="1"/>
            </p:cNvSpPr>
            <p:nvPr/>
          </p:nvSpPr>
          <p:spPr bwMode="auto">
            <a:xfrm>
              <a:off x="4150" y="2931"/>
              <a:ext cx="1134" cy="590"/>
            </a:xfrm>
            <a:prstGeom prst="rect">
              <a:avLst/>
            </a:prstGeom>
            <a:solidFill>
              <a:srgbClr val="F8DA84"/>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latin typeface="Arial" charset="0"/>
                <a:cs typeface="Arial" charset="0"/>
              </a:endParaRPr>
            </a:p>
          </p:txBody>
        </p:sp>
        <p:sp>
          <p:nvSpPr>
            <p:cNvPr id="57353" name="AutoShape 9"/>
            <p:cNvSpPr>
              <a:spLocks noChangeArrowheads="1"/>
            </p:cNvSpPr>
            <p:nvPr/>
          </p:nvSpPr>
          <p:spPr bwMode="auto">
            <a:xfrm>
              <a:off x="1791" y="3158"/>
              <a:ext cx="499" cy="181"/>
            </a:xfrm>
            <a:prstGeom prst="rightArrow">
              <a:avLst>
                <a:gd name="adj1" fmla="val 50000"/>
                <a:gd name="adj2" fmla="val 68923"/>
              </a:avLst>
            </a:prstGeom>
            <a:solidFill>
              <a:srgbClr val="CC00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57354" name="AutoShape 10"/>
            <p:cNvSpPr>
              <a:spLocks noChangeArrowheads="1"/>
            </p:cNvSpPr>
            <p:nvPr/>
          </p:nvSpPr>
          <p:spPr bwMode="auto">
            <a:xfrm>
              <a:off x="3606" y="3113"/>
              <a:ext cx="499" cy="181"/>
            </a:xfrm>
            <a:prstGeom prst="rightArrow">
              <a:avLst>
                <a:gd name="adj1" fmla="val 50000"/>
                <a:gd name="adj2" fmla="val 68923"/>
              </a:avLst>
            </a:prstGeom>
            <a:solidFill>
              <a:srgbClr val="CC00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57355" name="Text Box 11"/>
            <p:cNvSpPr txBox="1">
              <a:spLocks noChangeArrowheads="1"/>
            </p:cNvSpPr>
            <p:nvPr/>
          </p:nvSpPr>
          <p:spPr bwMode="auto">
            <a:xfrm>
              <a:off x="521" y="3113"/>
              <a:ext cx="11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600" b="1"/>
                <a:t>Programa fuente</a:t>
              </a:r>
              <a:endParaRPr lang="it-IT" altLang="es-CO" sz="1600" b="1"/>
            </a:p>
          </p:txBody>
        </p:sp>
        <p:sp>
          <p:nvSpPr>
            <p:cNvPr id="97292" name="Oval 12"/>
            <p:cNvSpPr>
              <a:spLocks noChangeArrowheads="1"/>
            </p:cNvSpPr>
            <p:nvPr/>
          </p:nvSpPr>
          <p:spPr bwMode="auto">
            <a:xfrm>
              <a:off x="2336" y="2976"/>
              <a:ext cx="1179" cy="590"/>
            </a:xfrm>
            <a:prstGeom prst="ellipse">
              <a:avLst/>
            </a:prstGeom>
            <a:solidFill>
              <a:srgbClr val="E460FA"/>
            </a:solidFill>
            <a:ln w="9525">
              <a:solidFill>
                <a:schemeClr val="tx1"/>
              </a:solidFill>
              <a:round/>
              <a:headEnd/>
              <a:tailEnd/>
            </a:ln>
            <a:effectLst>
              <a:outerShdw dist="107763" dir="18900000" algn="ctr" rotWithShape="0">
                <a:schemeClr val="bg2">
                  <a:alpha val="50000"/>
                </a:schemeClr>
              </a:outerShdw>
            </a:effectLst>
          </p:spPr>
          <p:txBody>
            <a:bodyPr wrap="none" anchor="ctr"/>
            <a:lstStyle/>
            <a:p>
              <a:pPr>
                <a:defRPr/>
              </a:pPr>
              <a:endParaRPr lang="es-MX">
                <a:latin typeface="Arial" charset="0"/>
                <a:cs typeface="Arial" charset="0"/>
              </a:endParaRPr>
            </a:p>
          </p:txBody>
        </p:sp>
        <p:sp>
          <p:nvSpPr>
            <p:cNvPr id="57357" name="Text Box 13"/>
            <p:cNvSpPr txBox="1">
              <a:spLocks noChangeArrowheads="1"/>
            </p:cNvSpPr>
            <p:nvPr/>
          </p:nvSpPr>
          <p:spPr bwMode="auto">
            <a:xfrm>
              <a:off x="2336" y="3158"/>
              <a:ext cx="11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600" b="1"/>
                <a:t>Compilador</a:t>
              </a:r>
              <a:endParaRPr lang="it-IT" altLang="es-CO" sz="1600" b="1"/>
            </a:p>
          </p:txBody>
        </p:sp>
        <p:sp>
          <p:nvSpPr>
            <p:cNvPr id="57358" name="Text Box 14"/>
            <p:cNvSpPr txBox="1">
              <a:spLocks noChangeArrowheads="1"/>
            </p:cNvSpPr>
            <p:nvPr/>
          </p:nvSpPr>
          <p:spPr bwMode="auto">
            <a:xfrm>
              <a:off x="4150" y="3113"/>
              <a:ext cx="11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600" b="1"/>
                <a:t>Programa objeto</a:t>
              </a:r>
              <a:endParaRPr lang="it-IT" altLang="es-CO" sz="1600" b="1"/>
            </a:p>
          </p:txBody>
        </p:sp>
      </p:grpSp>
    </p:spTree>
    <p:extLst>
      <p:ext uri="{BB962C8B-B14F-4D97-AF65-F5344CB8AC3E}">
        <p14:creationId xmlns:p14="http://schemas.microsoft.com/office/powerpoint/2010/main" val="14780678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1992313" y="188913"/>
            <a:ext cx="8229600" cy="1143000"/>
          </a:xfrm>
        </p:spPr>
        <p:txBody>
          <a:bodyPr/>
          <a:lstStyle/>
          <a:p>
            <a:pPr eaLnBrk="1" hangingPunct="1"/>
            <a:r>
              <a:rPr lang="es-MX" altLang="es-CO" sz="3200"/>
              <a:t>Lenguajes de programación: traductores de lenguajes (IV)</a:t>
            </a:r>
            <a:endParaRPr lang="it-IT" altLang="es-CO" sz="3200"/>
          </a:p>
        </p:txBody>
      </p:sp>
      <p:sp>
        <p:nvSpPr>
          <p:cNvPr id="58371" name="Rectangle 3"/>
          <p:cNvSpPr>
            <a:spLocks noChangeArrowheads="1"/>
          </p:cNvSpPr>
          <p:nvPr/>
        </p:nvSpPr>
        <p:spPr bwMode="auto">
          <a:xfrm>
            <a:off x="1703389" y="1484314"/>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58372" name="Text Box 4"/>
          <p:cNvSpPr txBox="1">
            <a:spLocks noChangeArrowheads="1"/>
          </p:cNvSpPr>
          <p:nvPr/>
        </p:nvSpPr>
        <p:spPr bwMode="auto">
          <a:xfrm>
            <a:off x="3071813" y="1844675"/>
            <a:ext cx="63373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400" b="1">
                <a:solidFill>
                  <a:srgbClr val="CC0000"/>
                </a:solidFill>
              </a:rPr>
              <a:t>Fases de la compilación de un programa</a:t>
            </a:r>
            <a:endParaRPr lang="it-IT" altLang="es-CO" sz="2400" b="1">
              <a:solidFill>
                <a:srgbClr val="CC0000"/>
              </a:solidFill>
            </a:endParaRPr>
          </a:p>
        </p:txBody>
      </p:sp>
      <p:grpSp>
        <p:nvGrpSpPr>
          <p:cNvPr id="58373" name="Group 51"/>
          <p:cNvGrpSpPr>
            <a:grpSpLocks/>
          </p:cNvGrpSpPr>
          <p:nvPr/>
        </p:nvGrpSpPr>
        <p:grpSpPr bwMode="auto">
          <a:xfrm>
            <a:off x="1703388" y="2708276"/>
            <a:ext cx="8786812" cy="2466976"/>
            <a:chOff x="113" y="1706"/>
            <a:chExt cx="5535" cy="1554"/>
          </a:xfrm>
        </p:grpSpPr>
        <p:sp>
          <p:nvSpPr>
            <p:cNvPr id="113679" name="Rectangle 15"/>
            <p:cNvSpPr>
              <a:spLocks noChangeArrowheads="1"/>
            </p:cNvSpPr>
            <p:nvPr/>
          </p:nvSpPr>
          <p:spPr bwMode="auto">
            <a:xfrm>
              <a:off x="158" y="1751"/>
              <a:ext cx="816" cy="499"/>
            </a:xfrm>
            <a:prstGeom prst="rect">
              <a:avLst/>
            </a:prstGeom>
            <a:solidFill>
              <a:srgbClr val="F8DA84"/>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latin typeface="Arial" charset="0"/>
                <a:cs typeface="Arial" charset="0"/>
              </a:endParaRPr>
            </a:p>
          </p:txBody>
        </p:sp>
        <p:sp>
          <p:nvSpPr>
            <p:cNvPr id="113680" name="Oval 16"/>
            <p:cNvSpPr>
              <a:spLocks noChangeArrowheads="1"/>
            </p:cNvSpPr>
            <p:nvPr/>
          </p:nvSpPr>
          <p:spPr bwMode="auto">
            <a:xfrm>
              <a:off x="1247" y="1797"/>
              <a:ext cx="862" cy="363"/>
            </a:xfrm>
            <a:prstGeom prst="ellipse">
              <a:avLst/>
            </a:prstGeom>
            <a:solidFill>
              <a:srgbClr val="E460FA"/>
            </a:solidFill>
            <a:ln w="9525">
              <a:solidFill>
                <a:schemeClr val="tx1"/>
              </a:solidFill>
              <a:round/>
              <a:headEnd/>
              <a:tailEnd/>
            </a:ln>
            <a:effectLst>
              <a:outerShdw dist="107763" dir="18900000" algn="ctr" rotWithShape="0">
                <a:schemeClr val="bg2">
                  <a:alpha val="50000"/>
                </a:schemeClr>
              </a:outerShdw>
            </a:effectLst>
          </p:spPr>
          <p:txBody>
            <a:bodyPr wrap="none" anchor="ctr"/>
            <a:lstStyle/>
            <a:p>
              <a:pPr>
                <a:defRPr/>
              </a:pPr>
              <a:endParaRPr lang="es-MX">
                <a:latin typeface="Arial" charset="0"/>
                <a:cs typeface="Arial" charset="0"/>
              </a:endParaRPr>
            </a:p>
          </p:txBody>
        </p:sp>
        <p:sp>
          <p:nvSpPr>
            <p:cNvPr id="113681" name="Rectangle 17"/>
            <p:cNvSpPr>
              <a:spLocks noChangeArrowheads="1"/>
            </p:cNvSpPr>
            <p:nvPr/>
          </p:nvSpPr>
          <p:spPr bwMode="auto">
            <a:xfrm>
              <a:off x="2426" y="1751"/>
              <a:ext cx="816" cy="499"/>
            </a:xfrm>
            <a:prstGeom prst="rect">
              <a:avLst/>
            </a:prstGeom>
            <a:solidFill>
              <a:srgbClr val="F8DA84"/>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latin typeface="Arial" charset="0"/>
                <a:cs typeface="Arial" charset="0"/>
              </a:endParaRPr>
            </a:p>
          </p:txBody>
        </p:sp>
        <p:sp>
          <p:nvSpPr>
            <p:cNvPr id="113682" name="Oval 18"/>
            <p:cNvSpPr>
              <a:spLocks noChangeArrowheads="1"/>
            </p:cNvSpPr>
            <p:nvPr/>
          </p:nvSpPr>
          <p:spPr bwMode="auto">
            <a:xfrm>
              <a:off x="3560" y="1797"/>
              <a:ext cx="862" cy="363"/>
            </a:xfrm>
            <a:prstGeom prst="ellipse">
              <a:avLst/>
            </a:prstGeom>
            <a:solidFill>
              <a:srgbClr val="8ECBD0"/>
            </a:solidFill>
            <a:ln w="9525">
              <a:solidFill>
                <a:schemeClr val="tx1"/>
              </a:solidFill>
              <a:round/>
              <a:headEnd/>
              <a:tailEnd/>
            </a:ln>
            <a:effectLst>
              <a:outerShdw dist="107763" dir="18900000" algn="ctr" rotWithShape="0">
                <a:schemeClr val="bg2">
                  <a:alpha val="50000"/>
                </a:schemeClr>
              </a:outerShdw>
            </a:effectLst>
          </p:spPr>
          <p:txBody>
            <a:bodyPr wrap="none" anchor="ctr"/>
            <a:lstStyle/>
            <a:p>
              <a:pPr>
                <a:defRPr/>
              </a:pPr>
              <a:endParaRPr lang="es-MX">
                <a:latin typeface="Arial" charset="0"/>
                <a:cs typeface="Arial" charset="0"/>
              </a:endParaRPr>
            </a:p>
          </p:txBody>
        </p:sp>
        <p:sp>
          <p:nvSpPr>
            <p:cNvPr id="113683" name="Rectangle 19"/>
            <p:cNvSpPr>
              <a:spLocks noChangeArrowheads="1"/>
            </p:cNvSpPr>
            <p:nvPr/>
          </p:nvSpPr>
          <p:spPr bwMode="auto">
            <a:xfrm>
              <a:off x="4694" y="1706"/>
              <a:ext cx="816" cy="590"/>
            </a:xfrm>
            <a:prstGeom prst="rect">
              <a:avLst/>
            </a:prstGeom>
            <a:solidFill>
              <a:srgbClr val="F8DA84"/>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latin typeface="Arial" charset="0"/>
                <a:cs typeface="Arial" charset="0"/>
              </a:endParaRPr>
            </a:p>
          </p:txBody>
        </p:sp>
        <p:sp>
          <p:nvSpPr>
            <p:cNvPr id="58379" name="AutoShape 20"/>
            <p:cNvSpPr>
              <a:spLocks noChangeArrowheads="1"/>
            </p:cNvSpPr>
            <p:nvPr/>
          </p:nvSpPr>
          <p:spPr bwMode="auto">
            <a:xfrm>
              <a:off x="1066" y="1887"/>
              <a:ext cx="136" cy="182"/>
            </a:xfrm>
            <a:prstGeom prst="rightArrow">
              <a:avLst>
                <a:gd name="adj1" fmla="val 50000"/>
                <a:gd name="adj2" fmla="val 25000"/>
              </a:avLst>
            </a:prstGeom>
            <a:solidFill>
              <a:srgbClr val="CC00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58380" name="AutoShape 21"/>
            <p:cNvSpPr>
              <a:spLocks noChangeArrowheads="1"/>
            </p:cNvSpPr>
            <p:nvPr/>
          </p:nvSpPr>
          <p:spPr bwMode="auto">
            <a:xfrm>
              <a:off x="2245" y="1887"/>
              <a:ext cx="136" cy="182"/>
            </a:xfrm>
            <a:prstGeom prst="rightArrow">
              <a:avLst>
                <a:gd name="adj1" fmla="val 50000"/>
                <a:gd name="adj2" fmla="val 25000"/>
              </a:avLst>
            </a:prstGeom>
            <a:solidFill>
              <a:srgbClr val="CC00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58381" name="AutoShape 22"/>
            <p:cNvSpPr>
              <a:spLocks noChangeArrowheads="1"/>
            </p:cNvSpPr>
            <p:nvPr/>
          </p:nvSpPr>
          <p:spPr bwMode="auto">
            <a:xfrm>
              <a:off x="3334" y="1887"/>
              <a:ext cx="136" cy="182"/>
            </a:xfrm>
            <a:prstGeom prst="rightArrow">
              <a:avLst>
                <a:gd name="adj1" fmla="val 50000"/>
                <a:gd name="adj2" fmla="val 25000"/>
              </a:avLst>
            </a:prstGeom>
            <a:solidFill>
              <a:srgbClr val="CC00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58382" name="AutoShape 23"/>
            <p:cNvSpPr>
              <a:spLocks noChangeArrowheads="1"/>
            </p:cNvSpPr>
            <p:nvPr/>
          </p:nvSpPr>
          <p:spPr bwMode="auto">
            <a:xfrm>
              <a:off x="4513" y="1887"/>
              <a:ext cx="136" cy="182"/>
            </a:xfrm>
            <a:prstGeom prst="rightArrow">
              <a:avLst>
                <a:gd name="adj1" fmla="val 50000"/>
                <a:gd name="adj2" fmla="val 25000"/>
              </a:avLst>
            </a:prstGeom>
            <a:solidFill>
              <a:srgbClr val="CC00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58383" name="Text Box 24"/>
            <p:cNvSpPr txBox="1">
              <a:spLocks noChangeArrowheads="1"/>
            </p:cNvSpPr>
            <p:nvPr/>
          </p:nvSpPr>
          <p:spPr bwMode="auto">
            <a:xfrm>
              <a:off x="158" y="1797"/>
              <a:ext cx="817"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t>Programa fuente</a:t>
              </a:r>
              <a:endParaRPr lang="it-IT" altLang="es-CO" sz="1400" b="1"/>
            </a:p>
          </p:txBody>
        </p:sp>
        <p:sp>
          <p:nvSpPr>
            <p:cNvPr id="58384" name="Text Box 25"/>
            <p:cNvSpPr txBox="1">
              <a:spLocks noChangeArrowheads="1"/>
            </p:cNvSpPr>
            <p:nvPr/>
          </p:nvSpPr>
          <p:spPr bwMode="auto">
            <a:xfrm>
              <a:off x="1292" y="1887"/>
              <a:ext cx="81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t>Compilador</a:t>
              </a:r>
              <a:endParaRPr lang="it-IT" altLang="es-CO" sz="1400" b="1"/>
            </a:p>
          </p:txBody>
        </p:sp>
        <p:sp>
          <p:nvSpPr>
            <p:cNvPr id="58385" name="Text Box 26"/>
            <p:cNvSpPr txBox="1">
              <a:spLocks noChangeArrowheads="1"/>
            </p:cNvSpPr>
            <p:nvPr/>
          </p:nvSpPr>
          <p:spPr bwMode="auto">
            <a:xfrm>
              <a:off x="2426" y="1797"/>
              <a:ext cx="817"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t>Programa objeto</a:t>
              </a:r>
              <a:endParaRPr lang="it-IT" altLang="es-CO" sz="1400" b="1"/>
            </a:p>
          </p:txBody>
        </p:sp>
        <p:sp>
          <p:nvSpPr>
            <p:cNvPr id="58386" name="Text Box 27"/>
            <p:cNvSpPr txBox="1">
              <a:spLocks noChangeArrowheads="1"/>
            </p:cNvSpPr>
            <p:nvPr/>
          </p:nvSpPr>
          <p:spPr bwMode="auto">
            <a:xfrm>
              <a:off x="3606" y="1887"/>
              <a:ext cx="81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t>Linker</a:t>
              </a:r>
              <a:endParaRPr lang="it-IT" altLang="es-CO" sz="1400" b="1"/>
            </a:p>
          </p:txBody>
        </p:sp>
        <p:sp>
          <p:nvSpPr>
            <p:cNvPr id="58387" name="Text Box 28"/>
            <p:cNvSpPr txBox="1">
              <a:spLocks noChangeArrowheads="1"/>
            </p:cNvSpPr>
            <p:nvPr/>
          </p:nvSpPr>
          <p:spPr bwMode="auto">
            <a:xfrm>
              <a:off x="4694" y="1706"/>
              <a:ext cx="817" cy="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t>Programa ejecutable en lenguaje de máquina</a:t>
              </a:r>
              <a:endParaRPr lang="it-IT" altLang="es-CO" sz="1400" b="1"/>
            </a:p>
          </p:txBody>
        </p:sp>
        <p:sp>
          <p:nvSpPr>
            <p:cNvPr id="58388" name="Arc 30"/>
            <p:cNvSpPr>
              <a:spLocks/>
            </p:cNvSpPr>
            <p:nvPr/>
          </p:nvSpPr>
          <p:spPr bwMode="auto">
            <a:xfrm flipH="1">
              <a:off x="113" y="2160"/>
              <a:ext cx="1134" cy="59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58389" name="Arc 33"/>
            <p:cNvSpPr>
              <a:spLocks/>
            </p:cNvSpPr>
            <p:nvPr/>
          </p:nvSpPr>
          <p:spPr bwMode="auto">
            <a:xfrm>
              <a:off x="1973" y="2160"/>
              <a:ext cx="3629" cy="590"/>
            </a:xfrm>
            <a:custGeom>
              <a:avLst/>
              <a:gdLst>
                <a:gd name="T0" fmla="*/ 0 w 21600"/>
                <a:gd name="T1" fmla="*/ 0 h 21600"/>
                <a:gd name="T2" fmla="*/ 17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58390" name="Rectangle 34"/>
            <p:cNvSpPr>
              <a:spLocks noChangeArrowheads="1"/>
            </p:cNvSpPr>
            <p:nvPr/>
          </p:nvSpPr>
          <p:spPr bwMode="auto">
            <a:xfrm>
              <a:off x="113" y="2795"/>
              <a:ext cx="772" cy="454"/>
            </a:xfrm>
            <a:prstGeom prst="rect">
              <a:avLst/>
            </a:prstGeom>
            <a:solidFill>
              <a:srgbClr val="E460FA"/>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58391" name="Rectangle 35"/>
            <p:cNvSpPr>
              <a:spLocks noChangeArrowheads="1"/>
            </p:cNvSpPr>
            <p:nvPr/>
          </p:nvSpPr>
          <p:spPr bwMode="auto">
            <a:xfrm>
              <a:off x="1111" y="2795"/>
              <a:ext cx="772" cy="454"/>
            </a:xfrm>
            <a:prstGeom prst="rect">
              <a:avLst/>
            </a:prstGeom>
            <a:solidFill>
              <a:srgbClr val="E460FA"/>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58392" name="Rectangle 36"/>
            <p:cNvSpPr>
              <a:spLocks noChangeArrowheads="1"/>
            </p:cNvSpPr>
            <p:nvPr/>
          </p:nvSpPr>
          <p:spPr bwMode="auto">
            <a:xfrm>
              <a:off x="2064" y="2795"/>
              <a:ext cx="772" cy="454"/>
            </a:xfrm>
            <a:prstGeom prst="rect">
              <a:avLst/>
            </a:prstGeom>
            <a:solidFill>
              <a:srgbClr val="E460FA"/>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58393" name="Rectangle 37"/>
            <p:cNvSpPr>
              <a:spLocks noChangeArrowheads="1"/>
            </p:cNvSpPr>
            <p:nvPr/>
          </p:nvSpPr>
          <p:spPr bwMode="auto">
            <a:xfrm>
              <a:off x="3016" y="2795"/>
              <a:ext cx="772" cy="454"/>
            </a:xfrm>
            <a:prstGeom prst="rect">
              <a:avLst/>
            </a:prstGeom>
            <a:solidFill>
              <a:srgbClr val="E460FA"/>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58394" name="Rectangle 38"/>
            <p:cNvSpPr>
              <a:spLocks noChangeArrowheads="1"/>
            </p:cNvSpPr>
            <p:nvPr/>
          </p:nvSpPr>
          <p:spPr bwMode="auto">
            <a:xfrm>
              <a:off x="3969" y="2795"/>
              <a:ext cx="772" cy="454"/>
            </a:xfrm>
            <a:prstGeom prst="rect">
              <a:avLst/>
            </a:prstGeom>
            <a:solidFill>
              <a:srgbClr val="E460FA"/>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58395" name="Rectangle 39"/>
            <p:cNvSpPr>
              <a:spLocks noChangeArrowheads="1"/>
            </p:cNvSpPr>
            <p:nvPr/>
          </p:nvSpPr>
          <p:spPr bwMode="auto">
            <a:xfrm>
              <a:off x="4876" y="2795"/>
              <a:ext cx="772" cy="454"/>
            </a:xfrm>
            <a:prstGeom prst="rect">
              <a:avLst/>
            </a:prstGeom>
            <a:solidFill>
              <a:srgbClr val="E460FA"/>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58396" name="AutoShape 40"/>
            <p:cNvSpPr>
              <a:spLocks noChangeArrowheads="1"/>
            </p:cNvSpPr>
            <p:nvPr/>
          </p:nvSpPr>
          <p:spPr bwMode="auto">
            <a:xfrm>
              <a:off x="930" y="2931"/>
              <a:ext cx="136" cy="182"/>
            </a:xfrm>
            <a:prstGeom prst="rightArrow">
              <a:avLst>
                <a:gd name="adj1" fmla="val 50000"/>
                <a:gd name="adj2" fmla="val 25000"/>
              </a:avLst>
            </a:prstGeom>
            <a:solidFill>
              <a:srgbClr val="CC00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58397" name="AutoShape 41"/>
            <p:cNvSpPr>
              <a:spLocks noChangeArrowheads="1"/>
            </p:cNvSpPr>
            <p:nvPr/>
          </p:nvSpPr>
          <p:spPr bwMode="auto">
            <a:xfrm>
              <a:off x="1927" y="2931"/>
              <a:ext cx="136" cy="182"/>
            </a:xfrm>
            <a:prstGeom prst="rightArrow">
              <a:avLst>
                <a:gd name="adj1" fmla="val 50000"/>
                <a:gd name="adj2" fmla="val 25000"/>
              </a:avLst>
            </a:prstGeom>
            <a:solidFill>
              <a:srgbClr val="CC00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58398" name="AutoShape 42"/>
            <p:cNvSpPr>
              <a:spLocks noChangeArrowheads="1"/>
            </p:cNvSpPr>
            <p:nvPr/>
          </p:nvSpPr>
          <p:spPr bwMode="auto">
            <a:xfrm>
              <a:off x="2880" y="2931"/>
              <a:ext cx="136" cy="182"/>
            </a:xfrm>
            <a:prstGeom prst="rightArrow">
              <a:avLst>
                <a:gd name="adj1" fmla="val 50000"/>
                <a:gd name="adj2" fmla="val 25000"/>
              </a:avLst>
            </a:prstGeom>
            <a:solidFill>
              <a:srgbClr val="CC00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58399" name="AutoShape 43"/>
            <p:cNvSpPr>
              <a:spLocks noChangeArrowheads="1"/>
            </p:cNvSpPr>
            <p:nvPr/>
          </p:nvSpPr>
          <p:spPr bwMode="auto">
            <a:xfrm>
              <a:off x="3833" y="2931"/>
              <a:ext cx="136" cy="182"/>
            </a:xfrm>
            <a:prstGeom prst="rightArrow">
              <a:avLst>
                <a:gd name="adj1" fmla="val 50000"/>
                <a:gd name="adj2" fmla="val 25000"/>
              </a:avLst>
            </a:prstGeom>
            <a:solidFill>
              <a:srgbClr val="CC00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58400" name="AutoShape 44"/>
            <p:cNvSpPr>
              <a:spLocks noChangeArrowheads="1"/>
            </p:cNvSpPr>
            <p:nvPr/>
          </p:nvSpPr>
          <p:spPr bwMode="auto">
            <a:xfrm>
              <a:off x="4740" y="2931"/>
              <a:ext cx="136" cy="182"/>
            </a:xfrm>
            <a:prstGeom prst="rightArrow">
              <a:avLst>
                <a:gd name="adj1" fmla="val 50000"/>
                <a:gd name="adj2" fmla="val 25000"/>
              </a:avLst>
            </a:prstGeom>
            <a:solidFill>
              <a:srgbClr val="CC00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58401" name="Text Box 45"/>
            <p:cNvSpPr txBox="1">
              <a:spLocks noChangeArrowheads="1"/>
            </p:cNvSpPr>
            <p:nvPr/>
          </p:nvSpPr>
          <p:spPr bwMode="auto">
            <a:xfrm>
              <a:off x="113" y="2840"/>
              <a:ext cx="771"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t>Analizador léxico</a:t>
              </a:r>
              <a:endParaRPr lang="it-IT" altLang="es-CO" sz="1400" b="1"/>
            </a:p>
          </p:txBody>
        </p:sp>
        <p:sp>
          <p:nvSpPr>
            <p:cNvPr id="58402" name="Text Box 46"/>
            <p:cNvSpPr txBox="1">
              <a:spLocks noChangeArrowheads="1"/>
            </p:cNvSpPr>
            <p:nvPr/>
          </p:nvSpPr>
          <p:spPr bwMode="auto">
            <a:xfrm>
              <a:off x="1111" y="2840"/>
              <a:ext cx="771"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t>Analizador sintáctico</a:t>
              </a:r>
              <a:endParaRPr lang="it-IT" altLang="es-CO" sz="1400" b="1"/>
            </a:p>
          </p:txBody>
        </p:sp>
        <p:sp>
          <p:nvSpPr>
            <p:cNvPr id="58403" name="Text Box 47"/>
            <p:cNvSpPr txBox="1">
              <a:spLocks noChangeArrowheads="1"/>
            </p:cNvSpPr>
            <p:nvPr/>
          </p:nvSpPr>
          <p:spPr bwMode="auto">
            <a:xfrm>
              <a:off x="2064" y="2840"/>
              <a:ext cx="771"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t>Analizador semántico</a:t>
              </a:r>
              <a:endParaRPr lang="it-IT" altLang="es-CO" sz="1400" b="1"/>
            </a:p>
          </p:txBody>
        </p:sp>
        <p:sp>
          <p:nvSpPr>
            <p:cNvPr id="58404" name="Text Box 48"/>
            <p:cNvSpPr txBox="1">
              <a:spLocks noChangeArrowheads="1"/>
            </p:cNvSpPr>
            <p:nvPr/>
          </p:nvSpPr>
          <p:spPr bwMode="auto">
            <a:xfrm>
              <a:off x="3016" y="2795"/>
              <a:ext cx="771" cy="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t>Generador de código intermedio</a:t>
              </a:r>
              <a:endParaRPr lang="it-IT" altLang="es-CO" sz="1400" b="1"/>
            </a:p>
          </p:txBody>
        </p:sp>
        <p:sp>
          <p:nvSpPr>
            <p:cNvPr id="58405" name="Text Box 49"/>
            <p:cNvSpPr txBox="1">
              <a:spLocks noChangeArrowheads="1"/>
            </p:cNvSpPr>
            <p:nvPr/>
          </p:nvSpPr>
          <p:spPr bwMode="auto">
            <a:xfrm>
              <a:off x="3969" y="2840"/>
              <a:ext cx="771"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t>Optimizador de código</a:t>
              </a:r>
              <a:endParaRPr lang="it-IT" altLang="es-CO" sz="1400" b="1"/>
            </a:p>
          </p:txBody>
        </p:sp>
        <p:sp>
          <p:nvSpPr>
            <p:cNvPr id="58406" name="Text Box 50"/>
            <p:cNvSpPr txBox="1">
              <a:spLocks noChangeArrowheads="1"/>
            </p:cNvSpPr>
            <p:nvPr/>
          </p:nvSpPr>
          <p:spPr bwMode="auto">
            <a:xfrm>
              <a:off x="4876" y="2795"/>
              <a:ext cx="771" cy="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t>Generador de código objeto</a:t>
              </a:r>
              <a:endParaRPr lang="it-IT" altLang="es-CO" sz="1400" b="1"/>
            </a:p>
          </p:txBody>
        </p:sp>
      </p:grpSp>
    </p:spTree>
    <p:extLst>
      <p:ext uri="{BB962C8B-B14F-4D97-AF65-F5344CB8AC3E}">
        <p14:creationId xmlns:p14="http://schemas.microsoft.com/office/powerpoint/2010/main" val="4190212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1992313" y="188914"/>
            <a:ext cx="8280400" cy="935037"/>
          </a:xfrm>
        </p:spPr>
        <p:txBody>
          <a:bodyPr/>
          <a:lstStyle/>
          <a:p>
            <a:pPr eaLnBrk="1" hangingPunct="1"/>
            <a:r>
              <a:rPr lang="es-MX" altLang="es-CO" sz="3200"/>
              <a:t>Diseño de algoritmos (XX)</a:t>
            </a:r>
            <a:r>
              <a:rPr lang="es-MX" altLang="es-CO"/>
              <a:t> </a:t>
            </a:r>
            <a:endParaRPr lang="it-IT" altLang="es-CO"/>
          </a:p>
        </p:txBody>
      </p:sp>
      <p:sp>
        <p:nvSpPr>
          <p:cNvPr id="35843" name="Rectangle 3"/>
          <p:cNvSpPr>
            <a:spLocks noChangeArrowheads="1"/>
          </p:cNvSpPr>
          <p:nvPr/>
        </p:nvSpPr>
        <p:spPr bwMode="auto">
          <a:xfrm>
            <a:off x="1703389" y="1125539"/>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35844" name="Text Box 4"/>
          <p:cNvSpPr txBox="1">
            <a:spLocks noChangeArrowheads="1"/>
          </p:cNvSpPr>
          <p:nvPr/>
        </p:nvSpPr>
        <p:spPr bwMode="auto">
          <a:xfrm>
            <a:off x="1703389" y="1268413"/>
            <a:ext cx="878522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800" b="1"/>
              <a:t>Representación gráfica del algoritmo:     diagramas de Nassi-Schneiderman (N-S) (II)</a:t>
            </a:r>
            <a:endParaRPr lang="it-IT" altLang="es-CO" sz="2800" b="1"/>
          </a:p>
        </p:txBody>
      </p:sp>
      <p:sp>
        <p:nvSpPr>
          <p:cNvPr id="35845" name="Rectangle 6"/>
          <p:cNvSpPr>
            <a:spLocks noChangeArrowheads="1"/>
          </p:cNvSpPr>
          <p:nvPr/>
        </p:nvSpPr>
        <p:spPr bwMode="auto">
          <a:xfrm>
            <a:off x="2424114" y="2781301"/>
            <a:ext cx="3743325" cy="3889375"/>
          </a:xfrm>
          <a:prstGeom prst="rect">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35846" name="Line 7"/>
          <p:cNvSpPr>
            <a:spLocks noChangeShapeType="1"/>
          </p:cNvSpPr>
          <p:nvPr/>
        </p:nvSpPr>
        <p:spPr bwMode="auto">
          <a:xfrm>
            <a:off x="2424114" y="3430588"/>
            <a:ext cx="37433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35847" name="Line 8"/>
          <p:cNvSpPr>
            <a:spLocks noChangeShapeType="1"/>
          </p:cNvSpPr>
          <p:nvPr/>
        </p:nvSpPr>
        <p:spPr bwMode="auto">
          <a:xfrm>
            <a:off x="2424114" y="4078288"/>
            <a:ext cx="37433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35848" name="Line 9"/>
          <p:cNvSpPr>
            <a:spLocks noChangeShapeType="1"/>
          </p:cNvSpPr>
          <p:nvPr/>
        </p:nvSpPr>
        <p:spPr bwMode="auto">
          <a:xfrm>
            <a:off x="2424114" y="4727575"/>
            <a:ext cx="37433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35849" name="Line 10"/>
          <p:cNvSpPr>
            <a:spLocks noChangeShapeType="1"/>
          </p:cNvSpPr>
          <p:nvPr/>
        </p:nvSpPr>
        <p:spPr bwMode="auto">
          <a:xfrm>
            <a:off x="2424114" y="5375275"/>
            <a:ext cx="37433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35850" name="Line 11"/>
          <p:cNvSpPr>
            <a:spLocks noChangeShapeType="1"/>
          </p:cNvSpPr>
          <p:nvPr/>
        </p:nvSpPr>
        <p:spPr bwMode="auto">
          <a:xfrm>
            <a:off x="2424114" y="6022975"/>
            <a:ext cx="37433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35851" name="Text Box 12"/>
          <p:cNvSpPr txBox="1">
            <a:spLocks noChangeArrowheads="1"/>
          </p:cNvSpPr>
          <p:nvPr/>
        </p:nvSpPr>
        <p:spPr bwMode="auto">
          <a:xfrm>
            <a:off x="2424114" y="2854326"/>
            <a:ext cx="37433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b="1"/>
              <a:t>Begin </a:t>
            </a:r>
            <a:endParaRPr lang="it-IT" altLang="es-CO" b="1"/>
          </a:p>
        </p:txBody>
      </p:sp>
      <p:sp>
        <p:nvSpPr>
          <p:cNvPr id="35852" name="Text Box 13"/>
          <p:cNvSpPr txBox="1">
            <a:spLocks noChangeArrowheads="1"/>
          </p:cNvSpPr>
          <p:nvPr/>
        </p:nvSpPr>
        <p:spPr bwMode="auto">
          <a:xfrm>
            <a:off x="2424114" y="6094413"/>
            <a:ext cx="37433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b="1"/>
              <a:t>End </a:t>
            </a:r>
            <a:endParaRPr lang="it-IT" altLang="es-CO" b="1"/>
          </a:p>
        </p:txBody>
      </p:sp>
      <p:sp>
        <p:nvSpPr>
          <p:cNvPr id="35853" name="Text Box 14"/>
          <p:cNvSpPr txBox="1">
            <a:spLocks noChangeArrowheads="1"/>
          </p:cNvSpPr>
          <p:nvPr/>
        </p:nvSpPr>
        <p:spPr bwMode="auto">
          <a:xfrm>
            <a:off x="2424114" y="3573463"/>
            <a:ext cx="37433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b="1"/>
              <a:t>  &lt;acción 1&gt;</a:t>
            </a:r>
            <a:endParaRPr lang="it-IT" altLang="es-CO" b="1"/>
          </a:p>
        </p:txBody>
      </p:sp>
      <p:sp>
        <p:nvSpPr>
          <p:cNvPr id="35854" name="Text Box 15"/>
          <p:cNvSpPr txBox="1">
            <a:spLocks noChangeArrowheads="1"/>
          </p:cNvSpPr>
          <p:nvPr/>
        </p:nvSpPr>
        <p:spPr bwMode="auto">
          <a:xfrm>
            <a:off x="2424114" y="4222751"/>
            <a:ext cx="37433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b="1"/>
              <a:t>  &lt;acción 2&gt;</a:t>
            </a:r>
            <a:endParaRPr lang="it-IT" altLang="es-CO" b="1"/>
          </a:p>
        </p:txBody>
      </p:sp>
      <p:sp>
        <p:nvSpPr>
          <p:cNvPr id="35855" name="Text Box 16"/>
          <p:cNvSpPr txBox="1">
            <a:spLocks noChangeArrowheads="1"/>
          </p:cNvSpPr>
          <p:nvPr/>
        </p:nvSpPr>
        <p:spPr bwMode="auto">
          <a:xfrm>
            <a:off x="2424114" y="4870451"/>
            <a:ext cx="37433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b="1"/>
              <a:t>  &lt;acción 3&gt;</a:t>
            </a:r>
            <a:endParaRPr lang="it-IT" altLang="es-CO" b="1"/>
          </a:p>
        </p:txBody>
      </p:sp>
      <p:sp>
        <p:nvSpPr>
          <p:cNvPr id="35856" name="Text Box 17"/>
          <p:cNvSpPr txBox="1">
            <a:spLocks noChangeArrowheads="1"/>
          </p:cNvSpPr>
          <p:nvPr/>
        </p:nvSpPr>
        <p:spPr bwMode="auto">
          <a:xfrm>
            <a:off x="2424114" y="5518151"/>
            <a:ext cx="37433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b="1"/>
              <a:t>  . . .</a:t>
            </a:r>
            <a:endParaRPr lang="it-IT" altLang="es-CO" b="1"/>
          </a:p>
        </p:txBody>
      </p:sp>
      <p:sp>
        <p:nvSpPr>
          <p:cNvPr id="35857" name="Text Box 18"/>
          <p:cNvSpPr txBox="1">
            <a:spLocks noChangeArrowheads="1"/>
          </p:cNvSpPr>
          <p:nvPr/>
        </p:nvSpPr>
        <p:spPr bwMode="auto">
          <a:xfrm>
            <a:off x="7248525" y="3789364"/>
            <a:ext cx="2808288" cy="2778125"/>
          </a:xfrm>
          <a:prstGeom prst="rect">
            <a:avLst/>
          </a:prstGeom>
          <a:solidFill>
            <a:srgbClr val="F3E2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80000"/>
              </a:lnSpc>
              <a:spcBef>
                <a:spcPct val="50000"/>
              </a:spcBef>
            </a:pPr>
            <a:r>
              <a:rPr lang="es-MX" altLang="es-CO" sz="2000"/>
              <a:t>Begin</a:t>
            </a:r>
          </a:p>
          <a:p>
            <a:pPr eaLnBrk="1" hangingPunct="1">
              <a:lnSpc>
                <a:spcPct val="80000"/>
              </a:lnSpc>
              <a:spcBef>
                <a:spcPct val="50000"/>
              </a:spcBef>
            </a:pPr>
            <a:r>
              <a:rPr lang="es-MX" altLang="es-CO" sz="2000"/>
              <a:t>   read</a:t>
            </a:r>
          </a:p>
          <a:p>
            <a:pPr eaLnBrk="1" hangingPunct="1">
              <a:lnSpc>
                <a:spcPct val="80000"/>
              </a:lnSpc>
              <a:spcBef>
                <a:spcPct val="50000"/>
              </a:spcBef>
            </a:pPr>
            <a:r>
              <a:rPr lang="es-MX" altLang="es-CO" sz="2000"/>
              <a:t>  write</a:t>
            </a:r>
          </a:p>
          <a:p>
            <a:pPr eaLnBrk="1" hangingPunct="1">
              <a:lnSpc>
                <a:spcPct val="80000"/>
              </a:lnSpc>
              <a:spcBef>
                <a:spcPct val="50000"/>
              </a:spcBef>
            </a:pPr>
            <a:r>
              <a:rPr lang="es-MX" altLang="es-CO" sz="2000"/>
              <a:t>  If-then-else</a:t>
            </a:r>
          </a:p>
          <a:p>
            <a:pPr eaLnBrk="1" hangingPunct="1">
              <a:lnSpc>
                <a:spcPct val="80000"/>
              </a:lnSpc>
              <a:spcBef>
                <a:spcPct val="50000"/>
              </a:spcBef>
            </a:pPr>
            <a:r>
              <a:rPr lang="es-MX" altLang="es-CO" sz="2000"/>
              <a:t>  while-end</a:t>
            </a:r>
          </a:p>
          <a:p>
            <a:pPr eaLnBrk="1" hangingPunct="1">
              <a:lnSpc>
                <a:spcPct val="80000"/>
              </a:lnSpc>
              <a:spcBef>
                <a:spcPct val="50000"/>
              </a:spcBef>
            </a:pPr>
            <a:r>
              <a:rPr lang="es-MX" altLang="es-CO" sz="2000"/>
              <a:t>  repeat-until </a:t>
            </a:r>
          </a:p>
          <a:p>
            <a:pPr eaLnBrk="1" hangingPunct="1">
              <a:spcBef>
                <a:spcPct val="50000"/>
              </a:spcBef>
            </a:pPr>
            <a:r>
              <a:rPr lang="es-MX" altLang="es-CO" sz="2000"/>
              <a:t>end </a:t>
            </a:r>
            <a:endParaRPr lang="it-IT" altLang="es-CO" sz="2000"/>
          </a:p>
        </p:txBody>
      </p:sp>
      <p:sp>
        <p:nvSpPr>
          <p:cNvPr id="35858" name="Text Box 19"/>
          <p:cNvSpPr txBox="1">
            <a:spLocks noChangeArrowheads="1"/>
          </p:cNvSpPr>
          <p:nvPr/>
        </p:nvSpPr>
        <p:spPr bwMode="auto">
          <a:xfrm>
            <a:off x="1774825" y="2276476"/>
            <a:ext cx="50419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b="1">
                <a:solidFill>
                  <a:srgbClr val="CE3016"/>
                </a:solidFill>
              </a:rPr>
              <a:t>Representación gráfica N-S de un algoritmo</a:t>
            </a:r>
            <a:endParaRPr lang="it-IT" altLang="es-CO" b="1">
              <a:solidFill>
                <a:srgbClr val="CE3016"/>
              </a:solidFill>
            </a:endParaRPr>
          </a:p>
        </p:txBody>
      </p:sp>
      <p:sp>
        <p:nvSpPr>
          <p:cNvPr id="35859" name="Text Box 20"/>
          <p:cNvSpPr txBox="1">
            <a:spLocks noChangeArrowheads="1"/>
          </p:cNvSpPr>
          <p:nvPr/>
        </p:nvSpPr>
        <p:spPr bwMode="auto">
          <a:xfrm>
            <a:off x="6816726" y="2276476"/>
            <a:ext cx="3527425" cy="146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b="1">
                <a:solidFill>
                  <a:srgbClr val="CE3016"/>
                </a:solidFill>
              </a:rPr>
              <a:t>Palabras reservadas comúnmente usadas en la especificación de las acciones (pueden ser también usadas en español) </a:t>
            </a:r>
            <a:endParaRPr lang="it-IT" altLang="es-CO" b="1">
              <a:solidFill>
                <a:srgbClr val="CE3016"/>
              </a:solidFill>
            </a:endParaRPr>
          </a:p>
        </p:txBody>
      </p:sp>
    </p:spTree>
    <p:extLst>
      <p:ext uri="{BB962C8B-B14F-4D97-AF65-F5344CB8AC3E}">
        <p14:creationId xmlns:p14="http://schemas.microsoft.com/office/powerpoint/2010/main" val="8563925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s-MX" altLang="es-CO"/>
              <a:t>Paradigmas de programación (I)</a:t>
            </a:r>
            <a:endParaRPr lang="it-IT" altLang="es-CO"/>
          </a:p>
        </p:txBody>
      </p:sp>
      <p:sp>
        <p:nvSpPr>
          <p:cNvPr id="59395" name="Rectangle 3"/>
          <p:cNvSpPr>
            <a:spLocks noChangeArrowheads="1"/>
          </p:cNvSpPr>
          <p:nvPr/>
        </p:nvSpPr>
        <p:spPr bwMode="auto">
          <a:xfrm>
            <a:off x="1703389" y="1484314"/>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59396" name="Rectangle 37"/>
          <p:cNvSpPr>
            <a:spLocks noChangeArrowheads="1"/>
          </p:cNvSpPr>
          <p:nvPr/>
        </p:nvSpPr>
        <p:spPr bwMode="auto">
          <a:xfrm>
            <a:off x="2063750" y="2276475"/>
            <a:ext cx="8135938" cy="2592388"/>
          </a:xfrm>
          <a:prstGeom prst="rect">
            <a:avLst/>
          </a:prstGeom>
          <a:solidFill>
            <a:srgbClr val="F7F99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80000"/>
              </a:lnSpc>
              <a:spcBef>
                <a:spcPct val="20000"/>
              </a:spcBef>
              <a:buFontTx/>
              <a:buChar char="•"/>
            </a:pPr>
            <a:r>
              <a:rPr lang="es-MX" altLang="es-CO" sz="2800"/>
              <a:t>Programación imperativa</a:t>
            </a:r>
          </a:p>
          <a:p>
            <a:pPr eaLnBrk="1" hangingPunct="1">
              <a:lnSpc>
                <a:spcPct val="80000"/>
              </a:lnSpc>
              <a:spcBef>
                <a:spcPct val="20000"/>
              </a:spcBef>
              <a:buFontTx/>
              <a:buChar char="•"/>
            </a:pPr>
            <a:r>
              <a:rPr lang="es-MX" altLang="es-CO" sz="2800"/>
              <a:t>Programación funcional</a:t>
            </a:r>
          </a:p>
          <a:p>
            <a:pPr eaLnBrk="1" hangingPunct="1">
              <a:lnSpc>
                <a:spcPct val="80000"/>
              </a:lnSpc>
              <a:spcBef>
                <a:spcPct val="20000"/>
              </a:spcBef>
              <a:buFontTx/>
              <a:buChar char="•"/>
            </a:pPr>
            <a:r>
              <a:rPr lang="es-MX" altLang="es-CO" sz="2800"/>
              <a:t>Programación lógica</a:t>
            </a:r>
          </a:p>
          <a:p>
            <a:pPr eaLnBrk="1" hangingPunct="1">
              <a:lnSpc>
                <a:spcPct val="80000"/>
              </a:lnSpc>
              <a:spcBef>
                <a:spcPct val="20000"/>
              </a:spcBef>
              <a:buFontTx/>
              <a:buChar char="•"/>
            </a:pPr>
            <a:r>
              <a:rPr lang="es-MX" altLang="es-CO" sz="2800"/>
              <a:t>Programación orientada a objetos</a:t>
            </a:r>
          </a:p>
          <a:p>
            <a:pPr eaLnBrk="1" hangingPunct="1">
              <a:lnSpc>
                <a:spcPct val="80000"/>
              </a:lnSpc>
              <a:spcBef>
                <a:spcPct val="20000"/>
              </a:spcBef>
              <a:buFontTx/>
              <a:buChar char="•"/>
            </a:pPr>
            <a:r>
              <a:rPr lang="es-MX" altLang="es-CO" sz="2800"/>
              <a:t>Programación concurrente</a:t>
            </a:r>
          </a:p>
          <a:p>
            <a:pPr eaLnBrk="1" hangingPunct="1">
              <a:lnSpc>
                <a:spcPct val="80000"/>
              </a:lnSpc>
              <a:spcBef>
                <a:spcPct val="20000"/>
              </a:spcBef>
              <a:buFontTx/>
              <a:buChar char="•"/>
            </a:pPr>
            <a:r>
              <a:rPr lang="es-MX" altLang="es-CO" sz="2800"/>
              <a:t>Programación guiada por eventos</a:t>
            </a:r>
          </a:p>
        </p:txBody>
      </p:sp>
    </p:spTree>
    <p:extLst>
      <p:ext uri="{BB962C8B-B14F-4D97-AF65-F5344CB8AC3E}">
        <p14:creationId xmlns:p14="http://schemas.microsoft.com/office/powerpoint/2010/main" val="15415549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es-MX" altLang="es-CO"/>
              <a:t>Paradigmas de programación (II)</a:t>
            </a:r>
            <a:endParaRPr lang="it-IT" altLang="es-CO"/>
          </a:p>
        </p:txBody>
      </p:sp>
      <p:sp>
        <p:nvSpPr>
          <p:cNvPr id="60419" name="Rectangle 3"/>
          <p:cNvSpPr>
            <a:spLocks noChangeArrowheads="1"/>
          </p:cNvSpPr>
          <p:nvPr/>
        </p:nvSpPr>
        <p:spPr bwMode="auto">
          <a:xfrm>
            <a:off x="1703389" y="1484314"/>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60420" name="Text Box 30"/>
          <p:cNvSpPr txBox="1">
            <a:spLocks noChangeArrowheads="1"/>
          </p:cNvSpPr>
          <p:nvPr/>
        </p:nvSpPr>
        <p:spPr bwMode="auto">
          <a:xfrm>
            <a:off x="1774825" y="2205039"/>
            <a:ext cx="8642350" cy="2225675"/>
          </a:xfrm>
          <a:prstGeom prst="rect">
            <a:avLst/>
          </a:prstGeom>
          <a:solidFill>
            <a:srgbClr val="F3E2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pPr>
            <a:r>
              <a:rPr lang="es-MX" altLang="es-CO" sz="2000" dirty="0"/>
              <a:t>El programa se define como una serie de acciones o pasos, cada uno de los cuales recibe una entrada, ejecuta un cálculo, o produce como resultado una salida. La programación imperativa se basa en la asignación de valores, en la utilización de variables para almacenar valores y en la realización de operaciones con estos valores almacenados. Ejemplos de lenguajes de programación imperativa son los lenguajes </a:t>
            </a:r>
            <a:r>
              <a:rPr lang="es-MX" altLang="es-CO" sz="2000"/>
              <a:t>de bajo </a:t>
            </a:r>
            <a:r>
              <a:rPr lang="es-MX" altLang="es-CO" sz="2000" dirty="0"/>
              <a:t>nivel (Fortran, C, Pascal, etc.) y los lenguajes ensambladores. </a:t>
            </a:r>
            <a:endParaRPr lang="it-IT" altLang="es-CO" sz="2000" b="1" dirty="0"/>
          </a:p>
        </p:txBody>
      </p:sp>
      <p:sp>
        <p:nvSpPr>
          <p:cNvPr id="60421" name="Text Box 31"/>
          <p:cNvSpPr txBox="1">
            <a:spLocks noChangeArrowheads="1"/>
          </p:cNvSpPr>
          <p:nvPr/>
        </p:nvSpPr>
        <p:spPr bwMode="auto">
          <a:xfrm>
            <a:off x="1774825" y="1773239"/>
            <a:ext cx="8642350" cy="396875"/>
          </a:xfrm>
          <a:prstGeom prst="rect">
            <a:avLst/>
          </a:prstGeom>
          <a:solidFill>
            <a:srgbClr val="F7F993"/>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b="1"/>
              <a:t>Programación imperativa</a:t>
            </a:r>
            <a:endParaRPr lang="it-IT" altLang="es-CO" sz="2000" b="1"/>
          </a:p>
        </p:txBody>
      </p:sp>
      <p:sp>
        <p:nvSpPr>
          <p:cNvPr id="60422" name="Text Box 32"/>
          <p:cNvSpPr txBox="1">
            <a:spLocks noChangeArrowheads="1"/>
          </p:cNvSpPr>
          <p:nvPr/>
        </p:nvSpPr>
        <p:spPr bwMode="auto">
          <a:xfrm>
            <a:off x="1774825" y="5156201"/>
            <a:ext cx="8642350" cy="1311275"/>
          </a:xfrm>
          <a:prstGeom prst="rect">
            <a:avLst/>
          </a:prstGeom>
          <a:solidFill>
            <a:srgbClr val="F3E2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pPr>
            <a:r>
              <a:rPr lang="es-MX" altLang="es-CO" sz="2000"/>
              <a:t>Los programas están formados por una colección de definiciones de funciones. Las funciones interactúan entre sí utilizando condicionales, recursividad y composición funcional. Ejemplos de lenguajes de programación funcional son Lisp y Scheme.</a:t>
            </a:r>
            <a:endParaRPr lang="it-IT" altLang="es-CO" sz="2000" b="1"/>
          </a:p>
        </p:txBody>
      </p:sp>
      <p:sp>
        <p:nvSpPr>
          <p:cNvPr id="60423" name="Text Box 33"/>
          <p:cNvSpPr txBox="1">
            <a:spLocks noChangeArrowheads="1"/>
          </p:cNvSpPr>
          <p:nvPr/>
        </p:nvSpPr>
        <p:spPr bwMode="auto">
          <a:xfrm>
            <a:off x="1774825" y="4724401"/>
            <a:ext cx="8642350" cy="396875"/>
          </a:xfrm>
          <a:prstGeom prst="rect">
            <a:avLst/>
          </a:prstGeom>
          <a:solidFill>
            <a:srgbClr val="F7F993"/>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b="1"/>
              <a:t>Programación funcional</a:t>
            </a:r>
            <a:endParaRPr lang="it-IT" altLang="es-CO" sz="2000" b="1"/>
          </a:p>
        </p:txBody>
      </p:sp>
    </p:spTree>
    <p:extLst>
      <p:ext uri="{BB962C8B-B14F-4D97-AF65-F5344CB8AC3E}">
        <p14:creationId xmlns:p14="http://schemas.microsoft.com/office/powerpoint/2010/main" val="25345131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s-MX" altLang="es-CO"/>
              <a:t>Paradigmas de programación (III)</a:t>
            </a:r>
            <a:endParaRPr lang="it-IT" altLang="es-CO"/>
          </a:p>
        </p:txBody>
      </p:sp>
      <p:sp>
        <p:nvSpPr>
          <p:cNvPr id="61443" name="Rectangle 3"/>
          <p:cNvSpPr>
            <a:spLocks noChangeArrowheads="1"/>
          </p:cNvSpPr>
          <p:nvPr/>
        </p:nvSpPr>
        <p:spPr bwMode="auto">
          <a:xfrm>
            <a:off x="1703389" y="1484314"/>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61444" name="Text Box 4"/>
          <p:cNvSpPr txBox="1">
            <a:spLocks noChangeArrowheads="1"/>
          </p:cNvSpPr>
          <p:nvPr/>
        </p:nvSpPr>
        <p:spPr bwMode="auto">
          <a:xfrm>
            <a:off x="1774825" y="2205039"/>
            <a:ext cx="8642350" cy="1920875"/>
          </a:xfrm>
          <a:prstGeom prst="rect">
            <a:avLst/>
          </a:prstGeom>
          <a:solidFill>
            <a:srgbClr val="F3E2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pPr>
            <a:r>
              <a:rPr lang="es-MX" altLang="es-CO" sz="2000"/>
              <a:t>Un lenguaje de programación lógica es un tipo de lenguaje declarativo, en el cual el programa está formado por un conjunto de declaraciones lógicas (predicados, hechos). La ejecución de un programa consiste en aplicar estas declaraciones para obtener todas las soluciones posibles a un problema. El ejemplo clásico de lenguaje de programación lógica es Prolog.</a:t>
            </a:r>
            <a:endParaRPr lang="it-IT" altLang="es-CO" sz="2000" b="1"/>
          </a:p>
        </p:txBody>
      </p:sp>
      <p:sp>
        <p:nvSpPr>
          <p:cNvPr id="61445" name="Text Box 5"/>
          <p:cNvSpPr txBox="1">
            <a:spLocks noChangeArrowheads="1"/>
          </p:cNvSpPr>
          <p:nvPr/>
        </p:nvSpPr>
        <p:spPr bwMode="auto">
          <a:xfrm>
            <a:off x="1774825" y="1773239"/>
            <a:ext cx="8642350" cy="396875"/>
          </a:xfrm>
          <a:prstGeom prst="rect">
            <a:avLst/>
          </a:prstGeom>
          <a:solidFill>
            <a:srgbClr val="F7F993"/>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b="1"/>
              <a:t>Programación lógica</a:t>
            </a:r>
            <a:endParaRPr lang="it-IT" altLang="es-CO" sz="2000" b="1"/>
          </a:p>
        </p:txBody>
      </p:sp>
      <p:sp>
        <p:nvSpPr>
          <p:cNvPr id="61446" name="Text Box 6"/>
          <p:cNvSpPr txBox="1">
            <a:spLocks noChangeArrowheads="1"/>
          </p:cNvSpPr>
          <p:nvPr/>
        </p:nvSpPr>
        <p:spPr bwMode="auto">
          <a:xfrm>
            <a:off x="1774825" y="5013326"/>
            <a:ext cx="8642350" cy="1311275"/>
          </a:xfrm>
          <a:prstGeom prst="rect">
            <a:avLst/>
          </a:prstGeom>
          <a:solidFill>
            <a:srgbClr val="F3E2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pPr>
            <a:r>
              <a:rPr lang="es-MX" altLang="es-CO" sz="2000"/>
              <a:t>El programa es una colección de objetos que interactúan entre sí a través del paso de mensajes, los cuales comúnmente transforman el estado de los objetos. Ejemplos de lenguajes orientados a objetos son Smalltalk, C++, Eiffel y Java. </a:t>
            </a:r>
            <a:endParaRPr lang="it-IT" altLang="es-CO" sz="2000" b="1"/>
          </a:p>
        </p:txBody>
      </p:sp>
      <p:sp>
        <p:nvSpPr>
          <p:cNvPr id="61447" name="Text Box 7"/>
          <p:cNvSpPr txBox="1">
            <a:spLocks noChangeArrowheads="1"/>
          </p:cNvSpPr>
          <p:nvPr/>
        </p:nvSpPr>
        <p:spPr bwMode="auto">
          <a:xfrm>
            <a:off x="1774825" y="4581526"/>
            <a:ext cx="8642350" cy="396875"/>
          </a:xfrm>
          <a:prstGeom prst="rect">
            <a:avLst/>
          </a:prstGeom>
          <a:solidFill>
            <a:srgbClr val="F7F993"/>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b="1"/>
              <a:t>Programación orientada a objetos</a:t>
            </a:r>
            <a:endParaRPr lang="it-IT" altLang="es-CO" sz="2000" b="1"/>
          </a:p>
        </p:txBody>
      </p:sp>
    </p:spTree>
    <p:extLst>
      <p:ext uri="{BB962C8B-B14F-4D97-AF65-F5344CB8AC3E}">
        <p14:creationId xmlns:p14="http://schemas.microsoft.com/office/powerpoint/2010/main" val="22091269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es-MX" altLang="es-CO"/>
              <a:t>Paradigmas de programación (IV)</a:t>
            </a:r>
            <a:endParaRPr lang="it-IT" altLang="es-CO"/>
          </a:p>
        </p:txBody>
      </p:sp>
      <p:sp>
        <p:nvSpPr>
          <p:cNvPr id="62467" name="Rectangle 3"/>
          <p:cNvSpPr>
            <a:spLocks noChangeArrowheads="1"/>
          </p:cNvSpPr>
          <p:nvPr/>
        </p:nvSpPr>
        <p:spPr bwMode="auto">
          <a:xfrm>
            <a:off x="1703389" y="1484314"/>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62468" name="Text Box 4"/>
          <p:cNvSpPr txBox="1">
            <a:spLocks noChangeArrowheads="1"/>
          </p:cNvSpPr>
          <p:nvPr/>
        </p:nvSpPr>
        <p:spPr bwMode="auto">
          <a:xfrm>
            <a:off x="1774825" y="2205039"/>
            <a:ext cx="8642350" cy="1616075"/>
          </a:xfrm>
          <a:prstGeom prst="rect">
            <a:avLst/>
          </a:prstGeom>
          <a:solidFill>
            <a:srgbClr val="F3E2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pPr>
            <a:r>
              <a:rPr lang="es-MX" altLang="es-CO" sz="2000"/>
              <a:t>La programación se basa en la ejecución simultánea de procesos, ya sea en una misma computadora con uno o varios procesadores, que en un cluster de computadoras. El programa se define como una colección de procesos cooperativos y asíncronos. Ejemplos de lenguajes concurrentes son Linda y Fortran de alto rendimiento. </a:t>
            </a:r>
            <a:endParaRPr lang="it-IT" altLang="es-CO" sz="2000" b="1"/>
          </a:p>
        </p:txBody>
      </p:sp>
      <p:sp>
        <p:nvSpPr>
          <p:cNvPr id="62469" name="Text Box 5"/>
          <p:cNvSpPr txBox="1">
            <a:spLocks noChangeArrowheads="1"/>
          </p:cNvSpPr>
          <p:nvPr/>
        </p:nvSpPr>
        <p:spPr bwMode="auto">
          <a:xfrm>
            <a:off x="1774825" y="1773239"/>
            <a:ext cx="8642350" cy="396875"/>
          </a:xfrm>
          <a:prstGeom prst="rect">
            <a:avLst/>
          </a:prstGeom>
          <a:solidFill>
            <a:srgbClr val="F7F993"/>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b="1"/>
              <a:t>Programación concurrente</a:t>
            </a:r>
            <a:endParaRPr lang="it-IT" altLang="es-CO" sz="2000" b="1"/>
          </a:p>
        </p:txBody>
      </p:sp>
      <p:sp>
        <p:nvSpPr>
          <p:cNvPr id="62470" name="Text Box 6"/>
          <p:cNvSpPr txBox="1">
            <a:spLocks noChangeArrowheads="1"/>
          </p:cNvSpPr>
          <p:nvPr/>
        </p:nvSpPr>
        <p:spPr bwMode="auto">
          <a:xfrm>
            <a:off x="1774825" y="4581526"/>
            <a:ext cx="8642350" cy="1920875"/>
          </a:xfrm>
          <a:prstGeom prst="rect">
            <a:avLst/>
          </a:prstGeom>
          <a:solidFill>
            <a:srgbClr val="F3E2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pPr>
            <a:r>
              <a:rPr lang="es-MX" altLang="es-CO" sz="2000"/>
              <a:t>El programa responde a eventos externos generados en un orden no predecible. Los eventos comúnmente se generan a partir de acciones del usuario en la pantalla (por ejemplo, clics del mouse o pulsaciones de teclas), pudiendo existir también otras fuentes generadoras de eventos. Ejemplos de lenguajes de programación guida por eventos son Visual Basic y Java.  </a:t>
            </a:r>
            <a:endParaRPr lang="it-IT" altLang="es-CO" sz="2000" b="1"/>
          </a:p>
        </p:txBody>
      </p:sp>
      <p:sp>
        <p:nvSpPr>
          <p:cNvPr id="62471" name="Text Box 7"/>
          <p:cNvSpPr txBox="1">
            <a:spLocks noChangeArrowheads="1"/>
          </p:cNvSpPr>
          <p:nvPr/>
        </p:nvSpPr>
        <p:spPr bwMode="auto">
          <a:xfrm>
            <a:off x="1774825" y="4149726"/>
            <a:ext cx="8642350" cy="396875"/>
          </a:xfrm>
          <a:prstGeom prst="rect">
            <a:avLst/>
          </a:prstGeom>
          <a:solidFill>
            <a:srgbClr val="F7F993"/>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b="1"/>
              <a:t>Programación guiada por eventos</a:t>
            </a:r>
            <a:endParaRPr lang="it-IT" altLang="es-CO" sz="2000" b="1"/>
          </a:p>
        </p:txBody>
      </p:sp>
    </p:spTree>
    <p:extLst>
      <p:ext uri="{BB962C8B-B14F-4D97-AF65-F5344CB8AC3E}">
        <p14:creationId xmlns:p14="http://schemas.microsoft.com/office/powerpoint/2010/main" val="21055492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1992313" y="188913"/>
            <a:ext cx="8280400" cy="1079500"/>
          </a:xfrm>
        </p:spPr>
        <p:txBody>
          <a:bodyPr>
            <a:normAutofit fontScale="90000"/>
          </a:bodyPr>
          <a:lstStyle/>
          <a:p>
            <a:pPr eaLnBrk="1" hangingPunct="1"/>
            <a:r>
              <a:rPr lang="es-MX" altLang="es-CO" sz="4000"/>
              <a:t>Estrategias de construcción de programas (I)</a:t>
            </a:r>
            <a:endParaRPr lang="it-IT" altLang="es-CO" sz="4000"/>
          </a:p>
        </p:txBody>
      </p:sp>
      <p:sp>
        <p:nvSpPr>
          <p:cNvPr id="63491" name="Rectangle 3"/>
          <p:cNvSpPr>
            <a:spLocks noChangeArrowheads="1"/>
          </p:cNvSpPr>
          <p:nvPr/>
        </p:nvSpPr>
        <p:spPr bwMode="auto">
          <a:xfrm>
            <a:off x="1703389" y="1341439"/>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63492" name="Text Box 4"/>
          <p:cNvSpPr txBox="1">
            <a:spLocks noChangeArrowheads="1"/>
          </p:cNvSpPr>
          <p:nvPr/>
        </p:nvSpPr>
        <p:spPr bwMode="auto">
          <a:xfrm>
            <a:off x="1703389" y="1773238"/>
            <a:ext cx="87852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800"/>
              <a:t>Fases de construcción de un programa</a:t>
            </a:r>
            <a:endParaRPr lang="it-IT" altLang="es-CO" sz="2800"/>
          </a:p>
        </p:txBody>
      </p:sp>
      <p:grpSp>
        <p:nvGrpSpPr>
          <p:cNvPr id="63493" name="Group 5"/>
          <p:cNvGrpSpPr>
            <a:grpSpLocks/>
          </p:cNvGrpSpPr>
          <p:nvPr/>
        </p:nvGrpSpPr>
        <p:grpSpPr bwMode="auto">
          <a:xfrm>
            <a:off x="3359151" y="2636838"/>
            <a:ext cx="5616575" cy="3960812"/>
            <a:chOff x="521" y="1525"/>
            <a:chExt cx="3538" cy="2495"/>
          </a:xfrm>
        </p:grpSpPr>
        <p:sp>
          <p:nvSpPr>
            <p:cNvPr id="110598" name="Rectangle 6"/>
            <p:cNvSpPr>
              <a:spLocks noChangeArrowheads="1"/>
            </p:cNvSpPr>
            <p:nvPr/>
          </p:nvSpPr>
          <p:spPr bwMode="auto">
            <a:xfrm>
              <a:off x="521" y="1525"/>
              <a:ext cx="952" cy="499"/>
            </a:xfrm>
            <a:prstGeom prst="rect">
              <a:avLst/>
            </a:prstGeom>
            <a:solidFill>
              <a:srgbClr val="E4E3E5"/>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latin typeface="Arial" charset="0"/>
                <a:cs typeface="Arial" charset="0"/>
              </a:endParaRPr>
            </a:p>
          </p:txBody>
        </p:sp>
        <p:sp>
          <p:nvSpPr>
            <p:cNvPr id="110599" name="Rectangle 7"/>
            <p:cNvSpPr>
              <a:spLocks noChangeArrowheads="1"/>
            </p:cNvSpPr>
            <p:nvPr/>
          </p:nvSpPr>
          <p:spPr bwMode="auto">
            <a:xfrm>
              <a:off x="1156" y="2024"/>
              <a:ext cx="952" cy="499"/>
            </a:xfrm>
            <a:prstGeom prst="rect">
              <a:avLst/>
            </a:prstGeom>
            <a:solidFill>
              <a:srgbClr val="E4E3E5"/>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latin typeface="Arial" charset="0"/>
                <a:cs typeface="Arial" charset="0"/>
              </a:endParaRPr>
            </a:p>
          </p:txBody>
        </p:sp>
        <p:sp>
          <p:nvSpPr>
            <p:cNvPr id="110600" name="Rectangle 8"/>
            <p:cNvSpPr>
              <a:spLocks noChangeArrowheads="1"/>
            </p:cNvSpPr>
            <p:nvPr/>
          </p:nvSpPr>
          <p:spPr bwMode="auto">
            <a:xfrm>
              <a:off x="1791" y="2523"/>
              <a:ext cx="952" cy="499"/>
            </a:xfrm>
            <a:prstGeom prst="rect">
              <a:avLst/>
            </a:prstGeom>
            <a:solidFill>
              <a:srgbClr val="E4E3E5"/>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latin typeface="Arial" charset="0"/>
                <a:cs typeface="Arial" charset="0"/>
              </a:endParaRPr>
            </a:p>
          </p:txBody>
        </p:sp>
        <p:sp>
          <p:nvSpPr>
            <p:cNvPr id="110601" name="Rectangle 9"/>
            <p:cNvSpPr>
              <a:spLocks noChangeArrowheads="1"/>
            </p:cNvSpPr>
            <p:nvPr/>
          </p:nvSpPr>
          <p:spPr bwMode="auto">
            <a:xfrm>
              <a:off x="2426" y="3022"/>
              <a:ext cx="952" cy="499"/>
            </a:xfrm>
            <a:prstGeom prst="rect">
              <a:avLst/>
            </a:prstGeom>
            <a:solidFill>
              <a:srgbClr val="E4E3E5"/>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latin typeface="Arial" charset="0"/>
                <a:cs typeface="Arial" charset="0"/>
              </a:endParaRPr>
            </a:p>
          </p:txBody>
        </p:sp>
        <p:sp>
          <p:nvSpPr>
            <p:cNvPr id="110602" name="Rectangle 10"/>
            <p:cNvSpPr>
              <a:spLocks noChangeArrowheads="1"/>
            </p:cNvSpPr>
            <p:nvPr/>
          </p:nvSpPr>
          <p:spPr bwMode="auto">
            <a:xfrm>
              <a:off x="3061" y="3521"/>
              <a:ext cx="952" cy="499"/>
            </a:xfrm>
            <a:prstGeom prst="rect">
              <a:avLst/>
            </a:prstGeom>
            <a:solidFill>
              <a:srgbClr val="E4E3E5"/>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defRPr/>
              </a:pPr>
              <a:endParaRPr lang="es-MX">
                <a:latin typeface="Arial" charset="0"/>
                <a:cs typeface="Arial" charset="0"/>
              </a:endParaRPr>
            </a:p>
          </p:txBody>
        </p:sp>
        <p:sp>
          <p:nvSpPr>
            <p:cNvPr id="63499" name="Text Box 11"/>
            <p:cNvSpPr txBox="1">
              <a:spLocks noChangeArrowheads="1"/>
            </p:cNvSpPr>
            <p:nvPr/>
          </p:nvSpPr>
          <p:spPr bwMode="auto">
            <a:xfrm>
              <a:off x="521" y="1525"/>
              <a:ext cx="953"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600" b="1"/>
                <a:t>Descripción y análisis del problema</a:t>
              </a:r>
              <a:endParaRPr lang="it-IT" altLang="es-CO" sz="1600" b="1"/>
            </a:p>
          </p:txBody>
        </p:sp>
        <p:sp>
          <p:nvSpPr>
            <p:cNvPr id="63500" name="Text Box 12"/>
            <p:cNvSpPr txBox="1">
              <a:spLocks noChangeArrowheads="1"/>
            </p:cNvSpPr>
            <p:nvPr/>
          </p:nvSpPr>
          <p:spPr bwMode="auto">
            <a:xfrm>
              <a:off x="1156" y="2069"/>
              <a:ext cx="953"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600" b="1"/>
                <a:t>Diseño del algoritmo</a:t>
              </a:r>
              <a:endParaRPr lang="it-IT" altLang="es-CO" sz="1600" b="1"/>
            </a:p>
          </p:txBody>
        </p:sp>
        <p:sp>
          <p:nvSpPr>
            <p:cNvPr id="63501" name="Text Box 13"/>
            <p:cNvSpPr txBox="1">
              <a:spLocks noChangeArrowheads="1"/>
            </p:cNvSpPr>
            <p:nvPr/>
          </p:nvSpPr>
          <p:spPr bwMode="auto">
            <a:xfrm>
              <a:off x="1746" y="2568"/>
              <a:ext cx="1043"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600" b="1"/>
                <a:t>Codificación del programa</a:t>
              </a:r>
              <a:endParaRPr lang="it-IT" altLang="es-CO" sz="1600" b="1"/>
            </a:p>
          </p:txBody>
        </p:sp>
        <p:sp>
          <p:nvSpPr>
            <p:cNvPr id="63502" name="Text Box 14"/>
            <p:cNvSpPr txBox="1">
              <a:spLocks noChangeArrowheads="1"/>
            </p:cNvSpPr>
            <p:nvPr/>
          </p:nvSpPr>
          <p:spPr bwMode="auto">
            <a:xfrm>
              <a:off x="2426" y="3022"/>
              <a:ext cx="953"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600" b="1"/>
                <a:t>Ejecución del programa</a:t>
              </a:r>
              <a:endParaRPr lang="it-IT" altLang="es-CO" sz="1600" b="1"/>
            </a:p>
          </p:txBody>
        </p:sp>
        <p:sp>
          <p:nvSpPr>
            <p:cNvPr id="63503" name="Text Box 15"/>
            <p:cNvSpPr txBox="1">
              <a:spLocks noChangeArrowheads="1"/>
            </p:cNvSpPr>
            <p:nvPr/>
          </p:nvSpPr>
          <p:spPr bwMode="auto">
            <a:xfrm>
              <a:off x="3016" y="3521"/>
              <a:ext cx="1043"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600" b="1"/>
                <a:t>Validación del programa</a:t>
              </a:r>
              <a:endParaRPr lang="it-IT" altLang="es-CO" sz="1600" b="1"/>
            </a:p>
          </p:txBody>
        </p:sp>
        <p:sp>
          <p:nvSpPr>
            <p:cNvPr id="63504" name="Line 16"/>
            <p:cNvSpPr>
              <a:spLocks noChangeShapeType="1"/>
            </p:cNvSpPr>
            <p:nvPr/>
          </p:nvSpPr>
          <p:spPr bwMode="auto">
            <a:xfrm>
              <a:off x="1474" y="1752"/>
              <a:ext cx="272" cy="0"/>
            </a:xfrm>
            <a:prstGeom prst="line">
              <a:avLst/>
            </a:prstGeom>
            <a:noFill/>
            <a:ln w="38100">
              <a:solidFill>
                <a:srgbClr val="E53619"/>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63505" name="Line 17"/>
            <p:cNvSpPr>
              <a:spLocks noChangeShapeType="1"/>
            </p:cNvSpPr>
            <p:nvPr/>
          </p:nvSpPr>
          <p:spPr bwMode="auto">
            <a:xfrm>
              <a:off x="1746" y="1752"/>
              <a:ext cx="0" cy="272"/>
            </a:xfrm>
            <a:prstGeom prst="line">
              <a:avLst/>
            </a:prstGeom>
            <a:noFill/>
            <a:ln w="38100">
              <a:solidFill>
                <a:srgbClr val="E53619"/>
              </a:solidFill>
              <a:round/>
              <a:headEnd/>
              <a:tailEnd type="triangle" w="med" len="med"/>
            </a:ln>
            <a:extLst>
              <a:ext uri="{909E8E84-426E-40DD-AFC4-6F175D3DCCD1}">
                <a14:hiddenFill xmlns:a14="http://schemas.microsoft.com/office/drawing/2010/main">
                  <a:noFill/>
                </a14:hiddenFill>
              </a:ext>
            </a:extLst>
          </p:spPr>
          <p:txBody>
            <a:bodyPr/>
            <a:lstStyle/>
            <a:p>
              <a:endParaRPr lang="es-CO"/>
            </a:p>
          </p:txBody>
        </p:sp>
        <p:sp>
          <p:nvSpPr>
            <p:cNvPr id="63506" name="Line 18"/>
            <p:cNvSpPr>
              <a:spLocks noChangeShapeType="1"/>
            </p:cNvSpPr>
            <p:nvPr/>
          </p:nvSpPr>
          <p:spPr bwMode="auto">
            <a:xfrm>
              <a:off x="2109" y="2251"/>
              <a:ext cx="272" cy="0"/>
            </a:xfrm>
            <a:prstGeom prst="line">
              <a:avLst/>
            </a:prstGeom>
            <a:noFill/>
            <a:ln w="38100">
              <a:solidFill>
                <a:srgbClr val="E53619"/>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63507" name="Line 19"/>
            <p:cNvSpPr>
              <a:spLocks noChangeShapeType="1"/>
            </p:cNvSpPr>
            <p:nvPr/>
          </p:nvSpPr>
          <p:spPr bwMode="auto">
            <a:xfrm>
              <a:off x="2381" y="2251"/>
              <a:ext cx="0" cy="272"/>
            </a:xfrm>
            <a:prstGeom prst="line">
              <a:avLst/>
            </a:prstGeom>
            <a:noFill/>
            <a:ln w="38100">
              <a:solidFill>
                <a:srgbClr val="E53619"/>
              </a:solidFill>
              <a:round/>
              <a:headEnd/>
              <a:tailEnd type="triangle" w="med" len="med"/>
            </a:ln>
            <a:extLst>
              <a:ext uri="{909E8E84-426E-40DD-AFC4-6F175D3DCCD1}">
                <a14:hiddenFill xmlns:a14="http://schemas.microsoft.com/office/drawing/2010/main">
                  <a:noFill/>
                </a14:hiddenFill>
              </a:ext>
            </a:extLst>
          </p:spPr>
          <p:txBody>
            <a:bodyPr/>
            <a:lstStyle/>
            <a:p>
              <a:endParaRPr lang="es-CO"/>
            </a:p>
          </p:txBody>
        </p:sp>
        <p:sp>
          <p:nvSpPr>
            <p:cNvPr id="63508" name="Line 20"/>
            <p:cNvSpPr>
              <a:spLocks noChangeShapeType="1"/>
            </p:cNvSpPr>
            <p:nvPr/>
          </p:nvSpPr>
          <p:spPr bwMode="auto">
            <a:xfrm>
              <a:off x="2744" y="2750"/>
              <a:ext cx="272" cy="0"/>
            </a:xfrm>
            <a:prstGeom prst="line">
              <a:avLst/>
            </a:prstGeom>
            <a:noFill/>
            <a:ln w="38100">
              <a:solidFill>
                <a:srgbClr val="E53619"/>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63509" name="Line 21"/>
            <p:cNvSpPr>
              <a:spLocks noChangeShapeType="1"/>
            </p:cNvSpPr>
            <p:nvPr/>
          </p:nvSpPr>
          <p:spPr bwMode="auto">
            <a:xfrm>
              <a:off x="3016" y="2750"/>
              <a:ext cx="0" cy="272"/>
            </a:xfrm>
            <a:prstGeom prst="line">
              <a:avLst/>
            </a:prstGeom>
            <a:noFill/>
            <a:ln w="38100">
              <a:solidFill>
                <a:srgbClr val="E53619"/>
              </a:solidFill>
              <a:round/>
              <a:headEnd/>
              <a:tailEnd type="triangle" w="med" len="med"/>
            </a:ln>
            <a:extLst>
              <a:ext uri="{909E8E84-426E-40DD-AFC4-6F175D3DCCD1}">
                <a14:hiddenFill xmlns:a14="http://schemas.microsoft.com/office/drawing/2010/main">
                  <a:noFill/>
                </a14:hiddenFill>
              </a:ext>
            </a:extLst>
          </p:spPr>
          <p:txBody>
            <a:bodyPr/>
            <a:lstStyle/>
            <a:p>
              <a:endParaRPr lang="es-CO"/>
            </a:p>
          </p:txBody>
        </p:sp>
        <p:sp>
          <p:nvSpPr>
            <p:cNvPr id="63510" name="Line 22"/>
            <p:cNvSpPr>
              <a:spLocks noChangeShapeType="1"/>
            </p:cNvSpPr>
            <p:nvPr/>
          </p:nvSpPr>
          <p:spPr bwMode="auto">
            <a:xfrm>
              <a:off x="3379" y="3249"/>
              <a:ext cx="272" cy="0"/>
            </a:xfrm>
            <a:prstGeom prst="line">
              <a:avLst/>
            </a:prstGeom>
            <a:noFill/>
            <a:ln w="38100">
              <a:solidFill>
                <a:srgbClr val="E53619"/>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63511" name="Line 23"/>
            <p:cNvSpPr>
              <a:spLocks noChangeShapeType="1"/>
            </p:cNvSpPr>
            <p:nvPr/>
          </p:nvSpPr>
          <p:spPr bwMode="auto">
            <a:xfrm>
              <a:off x="3651" y="3249"/>
              <a:ext cx="0" cy="272"/>
            </a:xfrm>
            <a:prstGeom prst="line">
              <a:avLst/>
            </a:prstGeom>
            <a:noFill/>
            <a:ln w="38100">
              <a:solidFill>
                <a:srgbClr val="E53619"/>
              </a:solidFill>
              <a:round/>
              <a:headEnd/>
              <a:tailEnd type="triangle" w="med" len="med"/>
            </a:ln>
            <a:extLst>
              <a:ext uri="{909E8E84-426E-40DD-AFC4-6F175D3DCCD1}">
                <a14:hiddenFill xmlns:a14="http://schemas.microsoft.com/office/drawing/2010/main">
                  <a:noFill/>
                </a14:hiddenFill>
              </a:ext>
            </a:extLst>
          </p:spPr>
          <p:txBody>
            <a:bodyPr/>
            <a:lstStyle/>
            <a:p>
              <a:endParaRPr lang="es-CO"/>
            </a:p>
          </p:txBody>
        </p:sp>
      </p:grpSp>
    </p:spTree>
    <p:extLst>
      <p:ext uri="{BB962C8B-B14F-4D97-AF65-F5344CB8AC3E}">
        <p14:creationId xmlns:p14="http://schemas.microsoft.com/office/powerpoint/2010/main" val="2229355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1992313" y="188914"/>
            <a:ext cx="8280400" cy="935037"/>
          </a:xfrm>
        </p:spPr>
        <p:txBody>
          <a:bodyPr/>
          <a:lstStyle/>
          <a:p>
            <a:pPr eaLnBrk="1" hangingPunct="1"/>
            <a:r>
              <a:rPr lang="es-MX" altLang="es-CO" sz="3200"/>
              <a:t>Diseño de algoritmos (XXI)</a:t>
            </a:r>
            <a:r>
              <a:rPr lang="es-MX" altLang="es-CO"/>
              <a:t> </a:t>
            </a:r>
            <a:endParaRPr lang="it-IT" altLang="es-CO"/>
          </a:p>
        </p:txBody>
      </p:sp>
      <p:sp>
        <p:nvSpPr>
          <p:cNvPr id="36867" name="Rectangle 3"/>
          <p:cNvSpPr>
            <a:spLocks noChangeArrowheads="1"/>
          </p:cNvSpPr>
          <p:nvPr/>
        </p:nvSpPr>
        <p:spPr bwMode="auto">
          <a:xfrm>
            <a:off x="1703389" y="1125539"/>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36868" name="Text Box 4"/>
          <p:cNvSpPr txBox="1">
            <a:spLocks noChangeArrowheads="1"/>
          </p:cNvSpPr>
          <p:nvPr/>
        </p:nvSpPr>
        <p:spPr bwMode="auto">
          <a:xfrm>
            <a:off x="1703389" y="1268413"/>
            <a:ext cx="878522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800" b="1"/>
              <a:t>Representación gráfica del algoritmo:     diagramas de Nassi-Schneiderman (N-S) (III)</a:t>
            </a:r>
            <a:endParaRPr lang="it-IT" altLang="es-CO" sz="2800" b="1"/>
          </a:p>
        </p:txBody>
      </p:sp>
      <p:sp>
        <p:nvSpPr>
          <p:cNvPr id="36869" name="Text Box 21"/>
          <p:cNvSpPr txBox="1">
            <a:spLocks noChangeArrowheads="1"/>
          </p:cNvSpPr>
          <p:nvPr/>
        </p:nvSpPr>
        <p:spPr bwMode="auto">
          <a:xfrm>
            <a:off x="1703388" y="2276475"/>
            <a:ext cx="86407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400">
                <a:solidFill>
                  <a:srgbClr val="CE3016"/>
                </a:solidFill>
              </a:rPr>
              <a:t>Representación de la estructura de control secuencial</a:t>
            </a:r>
            <a:endParaRPr lang="it-IT" altLang="es-CO" sz="2400">
              <a:solidFill>
                <a:srgbClr val="CE3016"/>
              </a:solidFill>
            </a:endParaRPr>
          </a:p>
        </p:txBody>
      </p:sp>
      <p:sp>
        <p:nvSpPr>
          <p:cNvPr id="36870" name="Text Box 24"/>
          <p:cNvSpPr txBox="1">
            <a:spLocks noChangeArrowheads="1"/>
          </p:cNvSpPr>
          <p:nvPr/>
        </p:nvSpPr>
        <p:spPr bwMode="auto">
          <a:xfrm>
            <a:off x="1847850" y="2924176"/>
            <a:ext cx="3600450" cy="3597275"/>
          </a:xfrm>
          <a:prstGeom prst="rect">
            <a:avLst/>
          </a:prstGeom>
          <a:solidFill>
            <a:srgbClr val="F3E2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b="1"/>
              <a:t>Declaración de variables</a:t>
            </a:r>
            <a:endParaRPr lang="es-MX" altLang="es-CO" sz="2000"/>
          </a:p>
          <a:p>
            <a:pPr eaLnBrk="1" hangingPunct="1">
              <a:spcBef>
                <a:spcPct val="50000"/>
              </a:spcBef>
            </a:pPr>
            <a:r>
              <a:rPr lang="es-MX" altLang="es-CO" sz="2000" b="1">
                <a:solidFill>
                  <a:srgbClr val="CE3016"/>
                </a:solidFill>
              </a:rPr>
              <a:t>tipo : nombre_variable</a:t>
            </a:r>
          </a:p>
          <a:p>
            <a:pPr eaLnBrk="1" hangingPunct="1">
              <a:spcBef>
                <a:spcPct val="50000"/>
              </a:spcBef>
            </a:pPr>
            <a:r>
              <a:rPr lang="es-MX" altLang="es-CO" sz="2000"/>
              <a:t>Ejemplos: </a:t>
            </a:r>
          </a:p>
          <a:p>
            <a:pPr eaLnBrk="1" hangingPunct="1">
              <a:spcBef>
                <a:spcPct val="50000"/>
              </a:spcBef>
            </a:pPr>
            <a:r>
              <a:rPr lang="es-MX" altLang="es-CO" sz="2000" b="1"/>
              <a:t>entero</a:t>
            </a:r>
            <a:r>
              <a:rPr lang="es-MX" altLang="es-CO" sz="2000"/>
              <a:t>: edad</a:t>
            </a:r>
          </a:p>
          <a:p>
            <a:pPr eaLnBrk="1" hangingPunct="1">
              <a:spcBef>
                <a:spcPct val="50000"/>
              </a:spcBef>
            </a:pPr>
            <a:r>
              <a:rPr lang="es-MX" altLang="es-CO" sz="2000" b="1"/>
              <a:t>real</a:t>
            </a:r>
            <a:r>
              <a:rPr lang="es-MX" altLang="es-CO" sz="2000"/>
              <a:t>: edadPromedio,</a:t>
            </a:r>
          </a:p>
          <a:p>
            <a:pPr eaLnBrk="1" hangingPunct="1">
              <a:spcBef>
                <a:spcPct val="50000"/>
              </a:spcBef>
            </a:pPr>
            <a:r>
              <a:rPr lang="es-MX" altLang="es-CO" sz="2000"/>
              <a:t>        pesoPromedio</a:t>
            </a:r>
          </a:p>
          <a:p>
            <a:pPr eaLnBrk="1" hangingPunct="1">
              <a:spcBef>
                <a:spcPct val="50000"/>
              </a:spcBef>
            </a:pPr>
            <a:r>
              <a:rPr lang="es-MX" altLang="es-CO" sz="2000" b="1"/>
              <a:t>caracter</a:t>
            </a:r>
            <a:r>
              <a:rPr lang="es-MX" altLang="es-CO" sz="2000"/>
              <a:t>: sexo</a:t>
            </a:r>
          </a:p>
          <a:p>
            <a:pPr eaLnBrk="1" hangingPunct="1">
              <a:spcBef>
                <a:spcPct val="50000"/>
              </a:spcBef>
            </a:pPr>
            <a:r>
              <a:rPr lang="es-MX" altLang="es-CO" sz="2000" b="1"/>
              <a:t>cadena</a:t>
            </a:r>
            <a:r>
              <a:rPr lang="es-MX" altLang="es-CO" sz="2000"/>
              <a:t>: deporte</a:t>
            </a:r>
            <a:endParaRPr lang="it-IT" altLang="es-CO" sz="2000"/>
          </a:p>
        </p:txBody>
      </p:sp>
      <p:sp>
        <p:nvSpPr>
          <p:cNvPr id="36871" name="Text Box 25"/>
          <p:cNvSpPr txBox="1">
            <a:spLocks noChangeArrowheads="1"/>
          </p:cNvSpPr>
          <p:nvPr/>
        </p:nvSpPr>
        <p:spPr bwMode="auto">
          <a:xfrm>
            <a:off x="5951539" y="3141664"/>
            <a:ext cx="4321175" cy="3140075"/>
          </a:xfrm>
          <a:prstGeom prst="rect">
            <a:avLst/>
          </a:prstGeom>
          <a:solidFill>
            <a:srgbClr val="F3E2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2000" b="1"/>
              <a:t>Asignación</a:t>
            </a:r>
            <a:endParaRPr lang="es-MX" altLang="es-CO" sz="2000"/>
          </a:p>
          <a:p>
            <a:pPr eaLnBrk="1" hangingPunct="1">
              <a:spcBef>
                <a:spcPct val="50000"/>
              </a:spcBef>
            </a:pPr>
            <a:r>
              <a:rPr lang="es-MX" altLang="es-CO" sz="2000" b="1">
                <a:solidFill>
                  <a:srgbClr val="CE3016"/>
                </a:solidFill>
              </a:rPr>
              <a:t>Variable = expresion</a:t>
            </a:r>
          </a:p>
          <a:p>
            <a:pPr eaLnBrk="1" hangingPunct="1">
              <a:spcBef>
                <a:spcPct val="50000"/>
              </a:spcBef>
            </a:pPr>
            <a:r>
              <a:rPr lang="es-MX" altLang="es-CO" sz="2000"/>
              <a:t>Ejemplos: </a:t>
            </a:r>
          </a:p>
          <a:p>
            <a:pPr eaLnBrk="1" hangingPunct="1">
              <a:spcBef>
                <a:spcPct val="50000"/>
              </a:spcBef>
            </a:pPr>
            <a:r>
              <a:rPr lang="es-MX" altLang="es-CO" sz="2000"/>
              <a:t>edadPromedio = sumaEdad/N</a:t>
            </a:r>
          </a:p>
          <a:p>
            <a:pPr eaLnBrk="1" hangingPunct="1">
              <a:spcBef>
                <a:spcPct val="50000"/>
              </a:spcBef>
            </a:pPr>
            <a:r>
              <a:rPr lang="es-MX" altLang="es-CO" sz="2000"/>
              <a:t>pesoPromedio = sumaPeso/N</a:t>
            </a:r>
          </a:p>
          <a:p>
            <a:pPr eaLnBrk="1" hangingPunct="1">
              <a:spcBef>
                <a:spcPct val="50000"/>
              </a:spcBef>
            </a:pPr>
            <a:r>
              <a:rPr lang="es-MX" altLang="es-CO" sz="2000"/>
              <a:t>sexo = ‘M’</a:t>
            </a:r>
          </a:p>
          <a:p>
            <a:pPr eaLnBrk="1" hangingPunct="1">
              <a:spcBef>
                <a:spcPct val="50000"/>
              </a:spcBef>
            </a:pPr>
            <a:r>
              <a:rPr lang="es-MX" altLang="es-CO" sz="2000"/>
              <a:t>Deporte = “atletismo”</a:t>
            </a:r>
          </a:p>
        </p:txBody>
      </p:sp>
    </p:spTree>
    <p:extLst>
      <p:ext uri="{BB962C8B-B14F-4D97-AF65-F5344CB8AC3E}">
        <p14:creationId xmlns:p14="http://schemas.microsoft.com/office/powerpoint/2010/main" val="34202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992313" y="188914"/>
            <a:ext cx="8280400" cy="935037"/>
          </a:xfrm>
        </p:spPr>
        <p:txBody>
          <a:bodyPr/>
          <a:lstStyle/>
          <a:p>
            <a:pPr eaLnBrk="1" hangingPunct="1"/>
            <a:r>
              <a:rPr lang="es-MX" altLang="es-CO" sz="3200"/>
              <a:t>Diseño de algoritmos (XXII)</a:t>
            </a:r>
            <a:r>
              <a:rPr lang="es-MX" altLang="es-CO"/>
              <a:t> </a:t>
            </a:r>
            <a:endParaRPr lang="it-IT" altLang="es-CO"/>
          </a:p>
        </p:txBody>
      </p:sp>
      <p:sp>
        <p:nvSpPr>
          <p:cNvPr id="37891" name="Rectangle 3"/>
          <p:cNvSpPr>
            <a:spLocks noChangeArrowheads="1"/>
          </p:cNvSpPr>
          <p:nvPr/>
        </p:nvSpPr>
        <p:spPr bwMode="auto">
          <a:xfrm>
            <a:off x="1703389" y="1125539"/>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37892" name="Text Box 4"/>
          <p:cNvSpPr txBox="1">
            <a:spLocks noChangeArrowheads="1"/>
          </p:cNvSpPr>
          <p:nvPr/>
        </p:nvSpPr>
        <p:spPr bwMode="auto">
          <a:xfrm>
            <a:off x="1703389" y="1268413"/>
            <a:ext cx="878522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800" b="1"/>
              <a:t>Representación gráfica del algoritmo:     diagramas de Nassi-Schneiderman (N-S) (IV)</a:t>
            </a:r>
            <a:endParaRPr lang="it-IT" altLang="es-CO" sz="2800" b="1"/>
          </a:p>
        </p:txBody>
      </p:sp>
      <p:sp>
        <p:nvSpPr>
          <p:cNvPr id="37893" name="Text Box 5"/>
          <p:cNvSpPr txBox="1">
            <a:spLocks noChangeArrowheads="1"/>
          </p:cNvSpPr>
          <p:nvPr/>
        </p:nvSpPr>
        <p:spPr bwMode="auto">
          <a:xfrm>
            <a:off x="1703388" y="2276475"/>
            <a:ext cx="86407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400">
                <a:solidFill>
                  <a:srgbClr val="CE3016"/>
                </a:solidFill>
              </a:rPr>
              <a:t>Representación de la estructura de control secuencial</a:t>
            </a:r>
            <a:endParaRPr lang="it-IT" altLang="es-CO" sz="2400">
              <a:solidFill>
                <a:srgbClr val="CE3016"/>
              </a:solidFill>
            </a:endParaRPr>
          </a:p>
        </p:txBody>
      </p:sp>
      <p:sp>
        <p:nvSpPr>
          <p:cNvPr id="37894" name="Text Box 6"/>
          <p:cNvSpPr txBox="1">
            <a:spLocks noChangeArrowheads="1"/>
          </p:cNvSpPr>
          <p:nvPr/>
        </p:nvSpPr>
        <p:spPr bwMode="auto">
          <a:xfrm>
            <a:off x="1847851" y="2924175"/>
            <a:ext cx="6911975" cy="1785104"/>
          </a:xfrm>
          <a:prstGeom prst="rect">
            <a:avLst/>
          </a:prstGeom>
          <a:solidFill>
            <a:srgbClr val="F3E2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70000"/>
              </a:lnSpc>
              <a:spcBef>
                <a:spcPct val="50000"/>
              </a:spcBef>
            </a:pPr>
            <a:r>
              <a:rPr lang="es-MX" altLang="es-CO" sz="2000" b="1"/>
              <a:t>Instrucción leer</a:t>
            </a:r>
            <a:endParaRPr lang="es-MX" altLang="es-CO" sz="2000"/>
          </a:p>
          <a:p>
            <a:pPr eaLnBrk="1" hangingPunct="1">
              <a:lnSpc>
                <a:spcPct val="70000"/>
              </a:lnSpc>
              <a:spcBef>
                <a:spcPct val="50000"/>
              </a:spcBef>
            </a:pPr>
            <a:r>
              <a:rPr lang="es-MX" altLang="es-CO" sz="2000" b="1">
                <a:solidFill>
                  <a:srgbClr val="CE3016"/>
                </a:solidFill>
              </a:rPr>
              <a:t>leer &lt;lista de identificadores de variables&gt;</a:t>
            </a:r>
          </a:p>
          <a:p>
            <a:pPr eaLnBrk="1" hangingPunct="1">
              <a:lnSpc>
                <a:spcPct val="70000"/>
              </a:lnSpc>
              <a:spcBef>
                <a:spcPct val="50000"/>
              </a:spcBef>
            </a:pPr>
            <a:r>
              <a:rPr lang="es-MX" altLang="es-CO" sz="2000"/>
              <a:t>Ejemplos: </a:t>
            </a:r>
          </a:p>
          <a:p>
            <a:pPr eaLnBrk="1" hangingPunct="1">
              <a:lnSpc>
                <a:spcPct val="70000"/>
              </a:lnSpc>
              <a:spcBef>
                <a:spcPct val="50000"/>
              </a:spcBef>
            </a:pPr>
            <a:r>
              <a:rPr lang="es-MX" altLang="es-CO" sz="2000" b="1"/>
              <a:t>leer</a:t>
            </a:r>
            <a:r>
              <a:rPr lang="es-MX" altLang="es-CO" sz="2000"/>
              <a:t> edad, peso</a:t>
            </a:r>
          </a:p>
          <a:p>
            <a:pPr eaLnBrk="1" hangingPunct="1">
              <a:lnSpc>
                <a:spcPct val="70000"/>
              </a:lnSpc>
              <a:spcBef>
                <a:spcPct val="50000"/>
              </a:spcBef>
            </a:pPr>
            <a:r>
              <a:rPr lang="es-MX" altLang="es-CO" sz="2000" b="1"/>
              <a:t>leer</a:t>
            </a:r>
            <a:r>
              <a:rPr lang="es-MX" altLang="es-CO" sz="2000"/>
              <a:t> deporte        </a:t>
            </a:r>
            <a:endParaRPr lang="it-IT" altLang="es-CO" sz="2000"/>
          </a:p>
        </p:txBody>
      </p:sp>
      <p:sp>
        <p:nvSpPr>
          <p:cNvPr id="37895" name="Text Box 8"/>
          <p:cNvSpPr txBox="1">
            <a:spLocks noChangeArrowheads="1"/>
          </p:cNvSpPr>
          <p:nvPr/>
        </p:nvSpPr>
        <p:spPr bwMode="auto">
          <a:xfrm>
            <a:off x="1847851" y="4868863"/>
            <a:ext cx="6911975" cy="1785104"/>
          </a:xfrm>
          <a:prstGeom prst="rect">
            <a:avLst/>
          </a:prstGeom>
          <a:solidFill>
            <a:srgbClr val="F3E2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70000"/>
              </a:lnSpc>
              <a:spcBef>
                <a:spcPct val="50000"/>
              </a:spcBef>
            </a:pPr>
            <a:r>
              <a:rPr lang="es-MX" altLang="es-CO" sz="2000" b="1"/>
              <a:t>Instrucción escribir</a:t>
            </a:r>
            <a:endParaRPr lang="es-MX" altLang="es-CO" sz="2000"/>
          </a:p>
          <a:p>
            <a:pPr eaLnBrk="1" hangingPunct="1">
              <a:lnSpc>
                <a:spcPct val="70000"/>
              </a:lnSpc>
              <a:spcBef>
                <a:spcPct val="50000"/>
              </a:spcBef>
            </a:pPr>
            <a:r>
              <a:rPr lang="es-MX" altLang="es-CO" sz="2000" b="1">
                <a:solidFill>
                  <a:srgbClr val="CE3016"/>
                </a:solidFill>
              </a:rPr>
              <a:t>escribir &lt;lista de variables y constantes&gt;</a:t>
            </a:r>
          </a:p>
          <a:p>
            <a:pPr eaLnBrk="1" hangingPunct="1">
              <a:lnSpc>
                <a:spcPct val="70000"/>
              </a:lnSpc>
              <a:spcBef>
                <a:spcPct val="50000"/>
              </a:spcBef>
            </a:pPr>
            <a:r>
              <a:rPr lang="es-MX" altLang="es-CO" sz="2000"/>
              <a:t>Ejemplos: </a:t>
            </a:r>
          </a:p>
          <a:p>
            <a:pPr eaLnBrk="1" hangingPunct="1">
              <a:lnSpc>
                <a:spcPct val="70000"/>
              </a:lnSpc>
              <a:spcBef>
                <a:spcPct val="50000"/>
              </a:spcBef>
            </a:pPr>
            <a:r>
              <a:rPr lang="es-MX" altLang="es-CO" sz="2000" b="1"/>
              <a:t>escribir</a:t>
            </a:r>
            <a:r>
              <a:rPr lang="es-MX" altLang="es-CO" sz="2000"/>
              <a:t> edadPromedio, pesoPromedio</a:t>
            </a:r>
          </a:p>
          <a:p>
            <a:pPr eaLnBrk="1" hangingPunct="1">
              <a:lnSpc>
                <a:spcPct val="70000"/>
              </a:lnSpc>
              <a:spcBef>
                <a:spcPct val="50000"/>
              </a:spcBef>
            </a:pPr>
            <a:r>
              <a:rPr lang="es-MX" altLang="es-CO" sz="2000" b="1"/>
              <a:t>escribir</a:t>
            </a:r>
            <a:r>
              <a:rPr lang="es-MX" altLang="es-CO" sz="2000"/>
              <a:t> deporte        </a:t>
            </a:r>
            <a:endParaRPr lang="it-IT" altLang="es-CO" sz="2000"/>
          </a:p>
        </p:txBody>
      </p:sp>
    </p:spTree>
    <p:extLst>
      <p:ext uri="{BB962C8B-B14F-4D97-AF65-F5344CB8AC3E}">
        <p14:creationId xmlns:p14="http://schemas.microsoft.com/office/powerpoint/2010/main" val="1869795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1992313" y="188914"/>
            <a:ext cx="8280400" cy="935037"/>
          </a:xfrm>
        </p:spPr>
        <p:txBody>
          <a:bodyPr/>
          <a:lstStyle/>
          <a:p>
            <a:pPr eaLnBrk="1" hangingPunct="1"/>
            <a:r>
              <a:rPr lang="es-MX" altLang="es-CO" sz="3200"/>
              <a:t>Diseño de algoritmos (XXIII)</a:t>
            </a:r>
            <a:r>
              <a:rPr lang="es-MX" altLang="es-CO"/>
              <a:t> </a:t>
            </a:r>
            <a:endParaRPr lang="it-IT" altLang="es-CO"/>
          </a:p>
        </p:txBody>
      </p:sp>
      <p:sp>
        <p:nvSpPr>
          <p:cNvPr id="38915" name="Rectangle 3"/>
          <p:cNvSpPr>
            <a:spLocks noChangeArrowheads="1"/>
          </p:cNvSpPr>
          <p:nvPr/>
        </p:nvSpPr>
        <p:spPr bwMode="auto">
          <a:xfrm>
            <a:off x="1703389" y="1125539"/>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38916" name="Text Box 4"/>
          <p:cNvSpPr txBox="1">
            <a:spLocks noChangeArrowheads="1"/>
          </p:cNvSpPr>
          <p:nvPr/>
        </p:nvSpPr>
        <p:spPr bwMode="auto">
          <a:xfrm>
            <a:off x="1703389" y="1268413"/>
            <a:ext cx="878522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800" b="1"/>
              <a:t>Representación gráfica del algoritmo:     diagramas de Nassi-Schneiderman (N-S) (V)</a:t>
            </a:r>
            <a:endParaRPr lang="it-IT" altLang="es-CO" sz="2800" b="1"/>
          </a:p>
        </p:txBody>
      </p:sp>
      <p:grpSp>
        <p:nvGrpSpPr>
          <p:cNvPr id="38917" name="Group 30"/>
          <p:cNvGrpSpPr>
            <a:grpSpLocks/>
          </p:cNvGrpSpPr>
          <p:nvPr/>
        </p:nvGrpSpPr>
        <p:grpSpPr bwMode="auto">
          <a:xfrm>
            <a:off x="6600826" y="2636838"/>
            <a:ext cx="3744913" cy="4032250"/>
            <a:chOff x="3198" y="1661"/>
            <a:chExt cx="2359" cy="2540"/>
          </a:xfrm>
        </p:grpSpPr>
        <p:sp>
          <p:nvSpPr>
            <p:cNvPr id="38922" name="Rectangle 9"/>
            <p:cNvSpPr>
              <a:spLocks noChangeArrowheads="1"/>
            </p:cNvSpPr>
            <p:nvPr/>
          </p:nvSpPr>
          <p:spPr bwMode="auto">
            <a:xfrm>
              <a:off x="3198" y="1661"/>
              <a:ext cx="2358" cy="2540"/>
            </a:xfrm>
            <a:prstGeom prst="rect">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38923" name="Line 10"/>
            <p:cNvSpPr>
              <a:spLocks noChangeShapeType="1"/>
            </p:cNvSpPr>
            <p:nvPr/>
          </p:nvSpPr>
          <p:spPr bwMode="auto">
            <a:xfrm>
              <a:off x="3198" y="1978"/>
              <a:ext cx="235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38924" name="Line 11"/>
            <p:cNvSpPr>
              <a:spLocks noChangeShapeType="1"/>
            </p:cNvSpPr>
            <p:nvPr/>
          </p:nvSpPr>
          <p:spPr bwMode="auto">
            <a:xfrm>
              <a:off x="3198" y="2296"/>
              <a:ext cx="235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38925" name="Line 12"/>
            <p:cNvSpPr>
              <a:spLocks noChangeShapeType="1"/>
            </p:cNvSpPr>
            <p:nvPr/>
          </p:nvSpPr>
          <p:spPr bwMode="auto">
            <a:xfrm>
              <a:off x="3198" y="2614"/>
              <a:ext cx="235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38926" name="Line 13"/>
            <p:cNvSpPr>
              <a:spLocks noChangeShapeType="1"/>
            </p:cNvSpPr>
            <p:nvPr/>
          </p:nvSpPr>
          <p:spPr bwMode="auto">
            <a:xfrm>
              <a:off x="3198" y="2931"/>
              <a:ext cx="235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38927" name="Line 14"/>
            <p:cNvSpPr>
              <a:spLocks noChangeShapeType="1"/>
            </p:cNvSpPr>
            <p:nvPr/>
          </p:nvSpPr>
          <p:spPr bwMode="auto">
            <a:xfrm>
              <a:off x="3198" y="3249"/>
              <a:ext cx="235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38928" name="Text Box 15"/>
            <p:cNvSpPr txBox="1">
              <a:spLocks noChangeArrowheads="1"/>
            </p:cNvSpPr>
            <p:nvPr/>
          </p:nvSpPr>
          <p:spPr bwMode="auto">
            <a:xfrm>
              <a:off x="3198" y="1706"/>
              <a:ext cx="235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b="1"/>
                <a:t>Inicio</a:t>
              </a:r>
              <a:endParaRPr lang="it-IT" altLang="es-CO" b="1"/>
            </a:p>
          </p:txBody>
        </p:sp>
        <p:sp>
          <p:nvSpPr>
            <p:cNvPr id="38929" name="Text Box 16"/>
            <p:cNvSpPr txBox="1">
              <a:spLocks noChangeArrowheads="1"/>
            </p:cNvSpPr>
            <p:nvPr/>
          </p:nvSpPr>
          <p:spPr bwMode="auto">
            <a:xfrm>
              <a:off x="3198" y="3294"/>
              <a:ext cx="235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b="1"/>
                <a:t>   Escribir “área: ”, ar</a:t>
              </a:r>
              <a:endParaRPr lang="it-IT" altLang="es-CO" b="1"/>
            </a:p>
          </p:txBody>
        </p:sp>
        <p:sp>
          <p:nvSpPr>
            <p:cNvPr id="38930" name="Text Box 17"/>
            <p:cNvSpPr txBox="1">
              <a:spLocks noChangeArrowheads="1"/>
            </p:cNvSpPr>
            <p:nvPr/>
          </p:nvSpPr>
          <p:spPr bwMode="auto">
            <a:xfrm>
              <a:off x="3198" y="2024"/>
              <a:ext cx="235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b="1"/>
                <a:t>   real: b, a, ar, pe </a:t>
              </a:r>
              <a:endParaRPr lang="it-IT" altLang="es-CO" b="1"/>
            </a:p>
          </p:txBody>
        </p:sp>
        <p:sp>
          <p:nvSpPr>
            <p:cNvPr id="38931" name="Text Box 18"/>
            <p:cNvSpPr txBox="1">
              <a:spLocks noChangeArrowheads="1"/>
            </p:cNvSpPr>
            <p:nvPr/>
          </p:nvSpPr>
          <p:spPr bwMode="auto">
            <a:xfrm>
              <a:off x="3198" y="2341"/>
              <a:ext cx="235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b="1"/>
                <a:t>   Leer b, a</a:t>
              </a:r>
              <a:endParaRPr lang="it-IT" altLang="es-CO" b="1"/>
            </a:p>
          </p:txBody>
        </p:sp>
        <p:sp>
          <p:nvSpPr>
            <p:cNvPr id="38932" name="Text Box 19"/>
            <p:cNvSpPr txBox="1">
              <a:spLocks noChangeArrowheads="1"/>
            </p:cNvSpPr>
            <p:nvPr/>
          </p:nvSpPr>
          <p:spPr bwMode="auto">
            <a:xfrm>
              <a:off x="3198" y="2659"/>
              <a:ext cx="235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b="1"/>
                <a:t>   ar = b*a </a:t>
              </a:r>
              <a:endParaRPr lang="it-IT" altLang="es-CO" b="1"/>
            </a:p>
          </p:txBody>
        </p:sp>
        <p:sp>
          <p:nvSpPr>
            <p:cNvPr id="38933" name="Text Box 20"/>
            <p:cNvSpPr txBox="1">
              <a:spLocks noChangeArrowheads="1"/>
            </p:cNvSpPr>
            <p:nvPr/>
          </p:nvSpPr>
          <p:spPr bwMode="auto">
            <a:xfrm>
              <a:off x="3198" y="2976"/>
              <a:ext cx="235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b="1"/>
                <a:t>   pe = 2(b + a)</a:t>
              </a:r>
              <a:endParaRPr lang="it-IT" altLang="es-CO" b="1"/>
            </a:p>
          </p:txBody>
        </p:sp>
        <p:sp>
          <p:nvSpPr>
            <p:cNvPr id="38934" name="Line 21"/>
            <p:cNvSpPr>
              <a:spLocks noChangeShapeType="1"/>
            </p:cNvSpPr>
            <p:nvPr/>
          </p:nvSpPr>
          <p:spPr bwMode="auto">
            <a:xfrm>
              <a:off x="3198" y="3566"/>
              <a:ext cx="2359"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38935" name="Text Box 22"/>
            <p:cNvSpPr txBox="1">
              <a:spLocks noChangeArrowheads="1"/>
            </p:cNvSpPr>
            <p:nvPr/>
          </p:nvSpPr>
          <p:spPr bwMode="auto">
            <a:xfrm>
              <a:off x="3198" y="3611"/>
              <a:ext cx="235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b="1"/>
                <a:t>   Escribir “perímetro: ”, pe</a:t>
              </a:r>
              <a:endParaRPr lang="it-IT" altLang="es-CO" b="1"/>
            </a:p>
          </p:txBody>
        </p:sp>
        <p:sp>
          <p:nvSpPr>
            <p:cNvPr id="38936" name="Line 23"/>
            <p:cNvSpPr>
              <a:spLocks noChangeShapeType="1"/>
            </p:cNvSpPr>
            <p:nvPr/>
          </p:nvSpPr>
          <p:spPr bwMode="auto">
            <a:xfrm>
              <a:off x="3198" y="3884"/>
              <a:ext cx="2359"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38937" name="Text Box 24"/>
            <p:cNvSpPr txBox="1">
              <a:spLocks noChangeArrowheads="1"/>
            </p:cNvSpPr>
            <p:nvPr/>
          </p:nvSpPr>
          <p:spPr bwMode="auto">
            <a:xfrm>
              <a:off x="3198" y="3929"/>
              <a:ext cx="235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b="1"/>
                <a:t>Fin</a:t>
              </a:r>
              <a:endParaRPr lang="it-IT" altLang="es-CO" b="1"/>
            </a:p>
          </p:txBody>
        </p:sp>
      </p:grpSp>
      <p:sp>
        <p:nvSpPr>
          <p:cNvPr id="38918" name="Rectangle 26"/>
          <p:cNvSpPr>
            <a:spLocks noGrp="1" noChangeArrowheads="1"/>
          </p:cNvSpPr>
          <p:nvPr>
            <p:ph type="body" idx="1"/>
          </p:nvPr>
        </p:nvSpPr>
        <p:spPr>
          <a:xfrm>
            <a:off x="1774825" y="2997200"/>
            <a:ext cx="3816350" cy="2808288"/>
          </a:xfrm>
          <a:solidFill>
            <a:srgbClr val="F9E1A5"/>
          </a:solidFill>
        </p:spPr>
        <p:txBody>
          <a:bodyPr>
            <a:normAutofit lnSpcReduction="10000"/>
          </a:bodyPr>
          <a:lstStyle/>
          <a:p>
            <a:pPr marL="609600" indent="-609600">
              <a:lnSpc>
                <a:spcPct val="80000"/>
              </a:lnSpc>
              <a:buFontTx/>
              <a:buAutoNum type="arabicPeriod"/>
            </a:pPr>
            <a:r>
              <a:rPr lang="es-MX" altLang="es-CO" sz="2000"/>
              <a:t>Inicio</a:t>
            </a:r>
          </a:p>
          <a:p>
            <a:pPr marL="609600" indent="-609600">
              <a:lnSpc>
                <a:spcPct val="80000"/>
              </a:lnSpc>
              <a:buFontTx/>
              <a:buAutoNum type="arabicPeriod"/>
            </a:pPr>
            <a:r>
              <a:rPr lang="es-MX" altLang="es-CO" sz="2000"/>
              <a:t>   Leer base y altura (b, a)</a:t>
            </a:r>
          </a:p>
          <a:p>
            <a:pPr marL="609600" indent="-609600">
              <a:lnSpc>
                <a:spcPct val="80000"/>
              </a:lnSpc>
              <a:buFontTx/>
              <a:buAutoNum type="arabicPeriod"/>
            </a:pPr>
            <a:r>
              <a:rPr lang="es-MX" altLang="es-CO" sz="2000"/>
              <a:t>   ar </a:t>
            </a:r>
            <a:r>
              <a:rPr lang="es-MX" altLang="es-CO" sz="2000" b="1"/>
              <a:t>←</a:t>
            </a:r>
            <a:r>
              <a:rPr lang="es-MX" altLang="es-CO" sz="2000"/>
              <a:t> b*a</a:t>
            </a:r>
          </a:p>
          <a:p>
            <a:pPr marL="609600" indent="-609600">
              <a:lnSpc>
                <a:spcPct val="80000"/>
              </a:lnSpc>
              <a:buFontTx/>
              <a:buAutoNum type="arabicPeriod"/>
            </a:pPr>
            <a:r>
              <a:rPr lang="es-MX" altLang="es-CO" sz="2000"/>
              <a:t>   pe </a:t>
            </a:r>
            <a:r>
              <a:rPr lang="es-MX" altLang="es-CO" sz="2000" b="1"/>
              <a:t>←</a:t>
            </a:r>
            <a:r>
              <a:rPr lang="es-MX" altLang="es-CO" sz="2000"/>
              <a:t> 2*(b + a) </a:t>
            </a:r>
          </a:p>
          <a:p>
            <a:pPr marL="609600" indent="-609600">
              <a:lnSpc>
                <a:spcPct val="80000"/>
              </a:lnSpc>
              <a:buFontTx/>
              <a:buAutoNum type="arabicPeriod"/>
            </a:pPr>
            <a:r>
              <a:rPr lang="es-MX" altLang="es-CO" sz="2000"/>
              <a:t>   Escribir “Área: ”, ar</a:t>
            </a:r>
          </a:p>
          <a:p>
            <a:pPr marL="609600" indent="-609600">
              <a:lnSpc>
                <a:spcPct val="80000"/>
              </a:lnSpc>
              <a:buFontTx/>
              <a:buAutoNum type="arabicPeriod"/>
            </a:pPr>
            <a:r>
              <a:rPr lang="es-MX" altLang="es-CO" sz="2000"/>
              <a:t>   Escribir “Perímetro: ”, pe</a:t>
            </a:r>
          </a:p>
          <a:p>
            <a:pPr marL="609600" indent="-609600">
              <a:lnSpc>
                <a:spcPct val="80000"/>
              </a:lnSpc>
              <a:buFontTx/>
              <a:buAutoNum type="arabicPeriod"/>
            </a:pPr>
            <a:r>
              <a:rPr lang="es-MX" altLang="es-CO" sz="2000"/>
              <a:t>Fin </a:t>
            </a:r>
            <a:endParaRPr lang="it-IT" altLang="es-CO" sz="2000"/>
          </a:p>
        </p:txBody>
      </p:sp>
      <p:sp>
        <p:nvSpPr>
          <p:cNvPr id="38919" name="AutoShape 27"/>
          <p:cNvSpPr>
            <a:spLocks noChangeArrowheads="1"/>
          </p:cNvSpPr>
          <p:nvPr/>
        </p:nvSpPr>
        <p:spPr bwMode="auto">
          <a:xfrm>
            <a:off x="5735639" y="4005263"/>
            <a:ext cx="719137" cy="647700"/>
          </a:xfrm>
          <a:prstGeom prst="rightArrow">
            <a:avLst>
              <a:gd name="adj1" fmla="val 50000"/>
              <a:gd name="adj2" fmla="val 27757"/>
            </a:avLst>
          </a:prstGeom>
          <a:solidFill>
            <a:srgbClr val="CE3016"/>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38920" name="Text Box 28"/>
          <p:cNvSpPr txBox="1">
            <a:spLocks noChangeArrowheads="1"/>
          </p:cNvSpPr>
          <p:nvPr/>
        </p:nvSpPr>
        <p:spPr bwMode="auto">
          <a:xfrm>
            <a:off x="6600826" y="2205038"/>
            <a:ext cx="37433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b="1">
                <a:solidFill>
                  <a:srgbClr val="CE3016"/>
                </a:solidFill>
              </a:rPr>
              <a:t>Diagrama N-S</a:t>
            </a:r>
            <a:endParaRPr lang="it-IT" altLang="es-CO" b="1">
              <a:solidFill>
                <a:srgbClr val="CE3016"/>
              </a:solidFill>
            </a:endParaRPr>
          </a:p>
        </p:txBody>
      </p:sp>
      <p:sp>
        <p:nvSpPr>
          <p:cNvPr id="38921" name="Text Box 29"/>
          <p:cNvSpPr txBox="1">
            <a:spLocks noChangeArrowheads="1"/>
          </p:cNvSpPr>
          <p:nvPr/>
        </p:nvSpPr>
        <p:spPr bwMode="auto">
          <a:xfrm>
            <a:off x="1774826" y="2276475"/>
            <a:ext cx="374332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b="1">
                <a:solidFill>
                  <a:srgbClr val="CE3016"/>
                </a:solidFill>
              </a:rPr>
              <a:t>Algoritmo para calcular el área y perímetro de un rectángulo</a:t>
            </a:r>
            <a:endParaRPr lang="it-IT" altLang="es-CO" b="1">
              <a:solidFill>
                <a:srgbClr val="CE3016"/>
              </a:solidFill>
            </a:endParaRPr>
          </a:p>
        </p:txBody>
      </p:sp>
    </p:spTree>
    <p:extLst>
      <p:ext uri="{BB962C8B-B14F-4D97-AF65-F5344CB8AC3E}">
        <p14:creationId xmlns:p14="http://schemas.microsoft.com/office/powerpoint/2010/main" val="3151910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1992313" y="188914"/>
            <a:ext cx="8280400" cy="935037"/>
          </a:xfrm>
        </p:spPr>
        <p:txBody>
          <a:bodyPr/>
          <a:lstStyle/>
          <a:p>
            <a:pPr eaLnBrk="1" hangingPunct="1"/>
            <a:r>
              <a:rPr lang="es-MX" altLang="es-CO" sz="3200"/>
              <a:t>Diseño de algoritmos (XXIV)</a:t>
            </a:r>
            <a:r>
              <a:rPr lang="es-MX" altLang="es-CO"/>
              <a:t> </a:t>
            </a:r>
            <a:endParaRPr lang="it-IT" altLang="es-CO"/>
          </a:p>
        </p:txBody>
      </p:sp>
      <p:sp>
        <p:nvSpPr>
          <p:cNvPr id="39939" name="Rectangle 3"/>
          <p:cNvSpPr>
            <a:spLocks noChangeArrowheads="1"/>
          </p:cNvSpPr>
          <p:nvPr/>
        </p:nvSpPr>
        <p:spPr bwMode="auto">
          <a:xfrm>
            <a:off x="1703389" y="1125539"/>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39940" name="Text Box 4"/>
          <p:cNvSpPr txBox="1">
            <a:spLocks noChangeArrowheads="1"/>
          </p:cNvSpPr>
          <p:nvPr/>
        </p:nvSpPr>
        <p:spPr bwMode="auto">
          <a:xfrm>
            <a:off x="1703389" y="1268413"/>
            <a:ext cx="878522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800" b="1"/>
              <a:t>Representación gráfica del algoritmo:     diagramas de Nassi-Schneiderman (N-S) (VI)</a:t>
            </a:r>
            <a:endParaRPr lang="it-IT" altLang="es-CO" sz="2800" b="1"/>
          </a:p>
        </p:txBody>
      </p:sp>
      <p:sp>
        <p:nvSpPr>
          <p:cNvPr id="39941" name="Text Box 5"/>
          <p:cNvSpPr txBox="1">
            <a:spLocks noChangeArrowheads="1"/>
          </p:cNvSpPr>
          <p:nvPr/>
        </p:nvSpPr>
        <p:spPr bwMode="auto">
          <a:xfrm>
            <a:off x="1703388" y="2133600"/>
            <a:ext cx="86407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400">
                <a:solidFill>
                  <a:srgbClr val="CE3016"/>
                </a:solidFill>
              </a:rPr>
              <a:t>Representación de la estructura de control condicional</a:t>
            </a:r>
            <a:endParaRPr lang="it-IT" altLang="es-CO" sz="2400">
              <a:solidFill>
                <a:srgbClr val="CE3016"/>
              </a:solidFill>
            </a:endParaRPr>
          </a:p>
        </p:txBody>
      </p:sp>
      <p:sp>
        <p:nvSpPr>
          <p:cNvPr id="39942" name="Rectangle 26"/>
          <p:cNvSpPr>
            <a:spLocks noChangeArrowheads="1"/>
          </p:cNvSpPr>
          <p:nvPr/>
        </p:nvSpPr>
        <p:spPr bwMode="auto">
          <a:xfrm>
            <a:off x="7032626" y="2997201"/>
            <a:ext cx="3313113" cy="1584325"/>
          </a:xfrm>
          <a:prstGeom prst="rect">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39943" name="Line 27"/>
          <p:cNvSpPr>
            <a:spLocks noChangeShapeType="1"/>
          </p:cNvSpPr>
          <p:nvPr/>
        </p:nvSpPr>
        <p:spPr bwMode="auto">
          <a:xfrm>
            <a:off x="7032626" y="3933825"/>
            <a:ext cx="33131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39944" name="Line 28"/>
          <p:cNvSpPr>
            <a:spLocks noChangeShapeType="1"/>
          </p:cNvSpPr>
          <p:nvPr/>
        </p:nvSpPr>
        <p:spPr bwMode="auto">
          <a:xfrm flipH="1">
            <a:off x="8688389" y="3933825"/>
            <a:ext cx="1587" cy="6477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39945" name="Line 29"/>
          <p:cNvSpPr>
            <a:spLocks noChangeShapeType="1"/>
          </p:cNvSpPr>
          <p:nvPr/>
        </p:nvSpPr>
        <p:spPr bwMode="auto">
          <a:xfrm flipH="1" flipV="1">
            <a:off x="7032625" y="2997201"/>
            <a:ext cx="1657350" cy="936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39946" name="Line 30"/>
          <p:cNvSpPr>
            <a:spLocks noChangeShapeType="1"/>
          </p:cNvSpPr>
          <p:nvPr/>
        </p:nvSpPr>
        <p:spPr bwMode="auto">
          <a:xfrm flipV="1">
            <a:off x="8689976" y="2997201"/>
            <a:ext cx="1655763" cy="936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39947" name="Text Box 31"/>
          <p:cNvSpPr txBox="1">
            <a:spLocks noChangeArrowheads="1"/>
          </p:cNvSpPr>
          <p:nvPr/>
        </p:nvSpPr>
        <p:spPr bwMode="auto">
          <a:xfrm>
            <a:off x="8040689" y="3141663"/>
            <a:ext cx="12969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t>condición</a:t>
            </a:r>
            <a:endParaRPr lang="it-IT" altLang="es-CO" sz="1400" b="1"/>
          </a:p>
        </p:txBody>
      </p:sp>
      <p:sp>
        <p:nvSpPr>
          <p:cNvPr id="39948" name="Text Box 32"/>
          <p:cNvSpPr txBox="1">
            <a:spLocks noChangeArrowheads="1"/>
          </p:cNvSpPr>
          <p:nvPr/>
        </p:nvSpPr>
        <p:spPr bwMode="auto">
          <a:xfrm>
            <a:off x="7248525" y="3429000"/>
            <a:ext cx="4333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400" b="1"/>
              <a:t>Sí</a:t>
            </a:r>
            <a:endParaRPr lang="it-IT" altLang="es-CO" sz="1400" b="1"/>
          </a:p>
        </p:txBody>
      </p:sp>
      <p:sp>
        <p:nvSpPr>
          <p:cNvPr id="39949" name="Text Box 33"/>
          <p:cNvSpPr txBox="1">
            <a:spLocks noChangeArrowheads="1"/>
          </p:cNvSpPr>
          <p:nvPr/>
        </p:nvSpPr>
        <p:spPr bwMode="auto">
          <a:xfrm>
            <a:off x="9769475" y="3429000"/>
            <a:ext cx="4333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400" b="1"/>
              <a:t>No</a:t>
            </a:r>
            <a:endParaRPr lang="it-IT" altLang="es-CO" sz="1400" b="1"/>
          </a:p>
        </p:txBody>
      </p:sp>
      <p:sp>
        <p:nvSpPr>
          <p:cNvPr id="39950" name="Text Box 34"/>
          <p:cNvSpPr txBox="1">
            <a:spLocks noChangeArrowheads="1"/>
          </p:cNvSpPr>
          <p:nvPr/>
        </p:nvSpPr>
        <p:spPr bwMode="auto">
          <a:xfrm>
            <a:off x="7175500" y="4076700"/>
            <a:ext cx="12969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t>&lt;acciones&gt;</a:t>
            </a:r>
            <a:endParaRPr lang="it-IT" altLang="es-CO" sz="1400" b="1"/>
          </a:p>
        </p:txBody>
      </p:sp>
      <p:sp>
        <p:nvSpPr>
          <p:cNvPr id="39951" name="Text Box 35"/>
          <p:cNvSpPr txBox="1">
            <a:spLocks noChangeArrowheads="1"/>
          </p:cNvSpPr>
          <p:nvPr/>
        </p:nvSpPr>
        <p:spPr bwMode="auto">
          <a:xfrm>
            <a:off x="8832850" y="4076700"/>
            <a:ext cx="12969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t>&lt;acciones&gt;</a:t>
            </a:r>
            <a:endParaRPr lang="it-IT" altLang="es-CO" sz="1400" b="1"/>
          </a:p>
        </p:txBody>
      </p:sp>
      <p:sp>
        <p:nvSpPr>
          <p:cNvPr id="39952" name="AutoShape 37"/>
          <p:cNvSpPr>
            <a:spLocks noChangeArrowheads="1"/>
          </p:cNvSpPr>
          <p:nvPr/>
        </p:nvSpPr>
        <p:spPr bwMode="auto">
          <a:xfrm>
            <a:off x="6024564" y="3500438"/>
            <a:ext cx="719137" cy="647700"/>
          </a:xfrm>
          <a:prstGeom prst="rightArrow">
            <a:avLst>
              <a:gd name="adj1" fmla="val 50000"/>
              <a:gd name="adj2" fmla="val 27757"/>
            </a:avLst>
          </a:prstGeom>
          <a:solidFill>
            <a:srgbClr val="CE3016"/>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39953" name="Text Box 38"/>
          <p:cNvSpPr txBox="1">
            <a:spLocks noChangeArrowheads="1"/>
          </p:cNvSpPr>
          <p:nvPr/>
        </p:nvSpPr>
        <p:spPr bwMode="auto">
          <a:xfrm>
            <a:off x="2136775" y="2565401"/>
            <a:ext cx="32400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b="1">
                <a:solidFill>
                  <a:srgbClr val="CE3016"/>
                </a:solidFill>
              </a:rPr>
              <a:t>Algoritmo</a:t>
            </a:r>
            <a:endParaRPr lang="it-IT" altLang="es-CO" b="1">
              <a:solidFill>
                <a:srgbClr val="CE3016"/>
              </a:solidFill>
            </a:endParaRPr>
          </a:p>
        </p:txBody>
      </p:sp>
      <p:sp>
        <p:nvSpPr>
          <p:cNvPr id="39954" name="Text Box 40"/>
          <p:cNvSpPr txBox="1">
            <a:spLocks noChangeArrowheads="1"/>
          </p:cNvSpPr>
          <p:nvPr/>
        </p:nvSpPr>
        <p:spPr bwMode="auto">
          <a:xfrm>
            <a:off x="7032625" y="2565401"/>
            <a:ext cx="32400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b="1">
                <a:solidFill>
                  <a:srgbClr val="CE3016"/>
                </a:solidFill>
              </a:rPr>
              <a:t>Diagrama N-S</a:t>
            </a:r>
            <a:endParaRPr lang="it-IT" altLang="es-CO" b="1">
              <a:solidFill>
                <a:srgbClr val="CE3016"/>
              </a:solidFill>
            </a:endParaRPr>
          </a:p>
        </p:txBody>
      </p:sp>
      <p:sp>
        <p:nvSpPr>
          <p:cNvPr id="39955" name="Text Box 41"/>
          <p:cNvSpPr txBox="1">
            <a:spLocks noChangeArrowheads="1"/>
          </p:cNvSpPr>
          <p:nvPr/>
        </p:nvSpPr>
        <p:spPr bwMode="auto">
          <a:xfrm>
            <a:off x="1847851" y="2997201"/>
            <a:ext cx="3960813" cy="1527175"/>
          </a:xfrm>
          <a:prstGeom prst="rect">
            <a:avLst/>
          </a:prstGeom>
          <a:solidFill>
            <a:srgbClr val="F7F993"/>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80000"/>
              </a:lnSpc>
              <a:spcBef>
                <a:spcPct val="50000"/>
              </a:spcBef>
            </a:pPr>
            <a:r>
              <a:rPr lang="es-MX" altLang="es-CO" sz="2000" b="1"/>
              <a:t>si</a:t>
            </a:r>
            <a:r>
              <a:rPr lang="es-MX" altLang="es-CO" sz="2000"/>
              <a:t> &lt;condición&gt; </a:t>
            </a:r>
            <a:r>
              <a:rPr lang="es-MX" altLang="es-CO" sz="2000" b="1"/>
              <a:t>entonces</a:t>
            </a:r>
          </a:p>
          <a:p>
            <a:pPr eaLnBrk="1" hangingPunct="1">
              <a:lnSpc>
                <a:spcPct val="80000"/>
              </a:lnSpc>
              <a:spcBef>
                <a:spcPct val="50000"/>
              </a:spcBef>
            </a:pPr>
            <a:r>
              <a:rPr lang="es-MX" altLang="es-CO" sz="2000"/>
              <a:t>  &lt;acción 1&gt;</a:t>
            </a:r>
          </a:p>
          <a:p>
            <a:pPr eaLnBrk="1" hangingPunct="1">
              <a:lnSpc>
                <a:spcPct val="80000"/>
              </a:lnSpc>
              <a:spcBef>
                <a:spcPct val="50000"/>
              </a:spcBef>
            </a:pPr>
            <a:r>
              <a:rPr lang="es-MX" altLang="es-CO" sz="2000" b="1"/>
              <a:t>si_no</a:t>
            </a:r>
          </a:p>
          <a:p>
            <a:pPr eaLnBrk="1" hangingPunct="1">
              <a:lnSpc>
                <a:spcPct val="80000"/>
              </a:lnSpc>
              <a:spcBef>
                <a:spcPct val="50000"/>
              </a:spcBef>
            </a:pPr>
            <a:r>
              <a:rPr lang="es-MX" altLang="es-CO" sz="2000"/>
              <a:t>  &lt;acción 2&gt;</a:t>
            </a:r>
            <a:endParaRPr lang="it-IT" altLang="es-CO" sz="2000"/>
          </a:p>
        </p:txBody>
      </p:sp>
      <p:grpSp>
        <p:nvGrpSpPr>
          <p:cNvPr id="39956" name="Group 58"/>
          <p:cNvGrpSpPr>
            <a:grpSpLocks/>
          </p:cNvGrpSpPr>
          <p:nvPr/>
        </p:nvGrpSpPr>
        <p:grpSpPr bwMode="auto">
          <a:xfrm>
            <a:off x="3575051" y="4868864"/>
            <a:ext cx="4754563" cy="1800225"/>
            <a:chOff x="1292" y="3067"/>
            <a:chExt cx="2995" cy="1134"/>
          </a:xfrm>
        </p:grpSpPr>
        <p:sp>
          <p:nvSpPr>
            <p:cNvPr id="39957" name="Rectangle 44"/>
            <p:cNvSpPr>
              <a:spLocks noChangeArrowheads="1"/>
            </p:cNvSpPr>
            <p:nvPr/>
          </p:nvSpPr>
          <p:spPr bwMode="auto">
            <a:xfrm>
              <a:off x="2200" y="3067"/>
              <a:ext cx="2087" cy="1134"/>
            </a:xfrm>
            <a:prstGeom prst="rect">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39958" name="Line 45"/>
            <p:cNvSpPr>
              <a:spLocks noChangeShapeType="1"/>
            </p:cNvSpPr>
            <p:nvPr/>
          </p:nvSpPr>
          <p:spPr bwMode="auto">
            <a:xfrm>
              <a:off x="2200" y="3657"/>
              <a:ext cx="208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39959" name="Line 46"/>
            <p:cNvSpPr>
              <a:spLocks noChangeShapeType="1"/>
            </p:cNvSpPr>
            <p:nvPr/>
          </p:nvSpPr>
          <p:spPr bwMode="auto">
            <a:xfrm>
              <a:off x="2744" y="3657"/>
              <a:ext cx="0" cy="5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39960" name="Line 47"/>
            <p:cNvSpPr>
              <a:spLocks noChangeShapeType="1"/>
            </p:cNvSpPr>
            <p:nvPr/>
          </p:nvSpPr>
          <p:spPr bwMode="auto">
            <a:xfrm flipH="1" flipV="1">
              <a:off x="2200" y="3067"/>
              <a:ext cx="544" cy="59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39961" name="Line 48"/>
            <p:cNvSpPr>
              <a:spLocks noChangeShapeType="1"/>
            </p:cNvSpPr>
            <p:nvPr/>
          </p:nvSpPr>
          <p:spPr bwMode="auto">
            <a:xfrm flipV="1">
              <a:off x="2744" y="3067"/>
              <a:ext cx="1543" cy="59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39962" name="Text Box 49"/>
            <p:cNvSpPr txBox="1">
              <a:spLocks noChangeArrowheads="1"/>
            </p:cNvSpPr>
            <p:nvPr/>
          </p:nvSpPr>
          <p:spPr bwMode="auto">
            <a:xfrm>
              <a:off x="2608" y="3158"/>
              <a:ext cx="81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t>selector</a:t>
              </a:r>
              <a:endParaRPr lang="it-IT" altLang="es-CO" sz="1400" b="1"/>
            </a:p>
          </p:txBody>
        </p:sp>
        <p:sp>
          <p:nvSpPr>
            <p:cNvPr id="39963" name="Text Box 50"/>
            <p:cNvSpPr txBox="1">
              <a:spLocks noChangeArrowheads="1"/>
            </p:cNvSpPr>
            <p:nvPr/>
          </p:nvSpPr>
          <p:spPr bwMode="auto">
            <a:xfrm>
              <a:off x="2245" y="3475"/>
              <a:ext cx="40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t>otro</a:t>
              </a:r>
              <a:endParaRPr lang="it-IT" altLang="es-CO" sz="1400" b="1"/>
            </a:p>
          </p:txBody>
        </p:sp>
        <p:sp>
          <p:nvSpPr>
            <p:cNvPr id="39964" name="Text Box 51"/>
            <p:cNvSpPr txBox="1">
              <a:spLocks noChangeArrowheads="1"/>
            </p:cNvSpPr>
            <p:nvPr/>
          </p:nvSpPr>
          <p:spPr bwMode="auto">
            <a:xfrm>
              <a:off x="2744" y="3475"/>
              <a:ext cx="154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400" b="1"/>
                <a:t>     1      2      3   . . .         n </a:t>
              </a:r>
              <a:endParaRPr lang="it-IT" altLang="es-CO" sz="1400" b="1"/>
            </a:p>
          </p:txBody>
        </p:sp>
        <p:sp>
          <p:nvSpPr>
            <p:cNvPr id="39965" name="Text Box 52"/>
            <p:cNvSpPr txBox="1">
              <a:spLocks noChangeArrowheads="1"/>
            </p:cNvSpPr>
            <p:nvPr/>
          </p:nvSpPr>
          <p:spPr bwMode="auto">
            <a:xfrm>
              <a:off x="1292" y="3385"/>
              <a:ext cx="817" cy="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solidFill>
                    <a:srgbClr val="CC0000"/>
                  </a:solidFill>
                </a:rPr>
                <a:t>Estructura de control condicional CASE</a:t>
              </a:r>
              <a:endParaRPr lang="it-IT" altLang="es-CO" sz="1400" b="1">
                <a:solidFill>
                  <a:srgbClr val="CC0000"/>
                </a:solidFill>
              </a:endParaRPr>
            </a:p>
          </p:txBody>
        </p:sp>
        <p:sp>
          <p:nvSpPr>
            <p:cNvPr id="39966" name="Line 54"/>
            <p:cNvSpPr>
              <a:spLocks noChangeShapeType="1"/>
            </p:cNvSpPr>
            <p:nvPr/>
          </p:nvSpPr>
          <p:spPr bwMode="auto">
            <a:xfrm>
              <a:off x="3032" y="3555"/>
              <a:ext cx="29" cy="64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39967" name="Line 55"/>
            <p:cNvSpPr>
              <a:spLocks noChangeShapeType="1"/>
            </p:cNvSpPr>
            <p:nvPr/>
          </p:nvSpPr>
          <p:spPr bwMode="auto">
            <a:xfrm>
              <a:off x="3350" y="3420"/>
              <a:ext cx="29" cy="78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39968" name="Line 56"/>
            <p:cNvSpPr>
              <a:spLocks noChangeShapeType="1"/>
            </p:cNvSpPr>
            <p:nvPr/>
          </p:nvSpPr>
          <p:spPr bwMode="auto">
            <a:xfrm>
              <a:off x="3667" y="3330"/>
              <a:ext cx="29" cy="87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39969" name="Line 57"/>
            <p:cNvSpPr>
              <a:spLocks noChangeShapeType="1"/>
            </p:cNvSpPr>
            <p:nvPr/>
          </p:nvSpPr>
          <p:spPr bwMode="auto">
            <a:xfrm flipH="1">
              <a:off x="3969" y="3195"/>
              <a:ext cx="36" cy="100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grpSp>
    </p:spTree>
    <p:extLst>
      <p:ext uri="{BB962C8B-B14F-4D97-AF65-F5344CB8AC3E}">
        <p14:creationId xmlns:p14="http://schemas.microsoft.com/office/powerpoint/2010/main" val="32967320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1992313" y="188914"/>
            <a:ext cx="8280400" cy="935037"/>
          </a:xfrm>
        </p:spPr>
        <p:txBody>
          <a:bodyPr/>
          <a:lstStyle/>
          <a:p>
            <a:pPr eaLnBrk="1" hangingPunct="1"/>
            <a:r>
              <a:rPr lang="es-MX" altLang="es-CO" sz="3200"/>
              <a:t>Diseño de algoritmos (XXV)</a:t>
            </a:r>
            <a:r>
              <a:rPr lang="es-MX" altLang="es-CO"/>
              <a:t> </a:t>
            </a:r>
            <a:endParaRPr lang="it-IT" altLang="es-CO"/>
          </a:p>
        </p:txBody>
      </p:sp>
      <p:sp>
        <p:nvSpPr>
          <p:cNvPr id="40963" name="Rectangle 3"/>
          <p:cNvSpPr>
            <a:spLocks noChangeArrowheads="1"/>
          </p:cNvSpPr>
          <p:nvPr/>
        </p:nvSpPr>
        <p:spPr bwMode="auto">
          <a:xfrm>
            <a:off x="1703389" y="1125539"/>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40964" name="Text Box 4"/>
          <p:cNvSpPr txBox="1">
            <a:spLocks noChangeArrowheads="1"/>
          </p:cNvSpPr>
          <p:nvPr/>
        </p:nvSpPr>
        <p:spPr bwMode="auto">
          <a:xfrm>
            <a:off x="1703389" y="1268413"/>
            <a:ext cx="878522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800" b="1"/>
              <a:t>Representación gráfica del algoritmo:     diagramas de Nassi-Schneiderman (N-S) (VII)</a:t>
            </a:r>
            <a:endParaRPr lang="it-IT" altLang="es-CO" sz="2800" b="1"/>
          </a:p>
        </p:txBody>
      </p:sp>
      <p:sp>
        <p:nvSpPr>
          <p:cNvPr id="40965" name="Text Box 5"/>
          <p:cNvSpPr txBox="1">
            <a:spLocks noChangeArrowheads="1"/>
          </p:cNvSpPr>
          <p:nvPr/>
        </p:nvSpPr>
        <p:spPr bwMode="auto">
          <a:xfrm>
            <a:off x="1703388" y="2276475"/>
            <a:ext cx="86407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400">
                <a:solidFill>
                  <a:srgbClr val="CE3016"/>
                </a:solidFill>
              </a:rPr>
              <a:t>Representación de la estructura de control condicional</a:t>
            </a:r>
            <a:endParaRPr lang="it-IT" altLang="es-CO" sz="2400">
              <a:solidFill>
                <a:srgbClr val="CE3016"/>
              </a:solidFill>
            </a:endParaRPr>
          </a:p>
        </p:txBody>
      </p:sp>
      <p:grpSp>
        <p:nvGrpSpPr>
          <p:cNvPr id="40966" name="Group 42"/>
          <p:cNvGrpSpPr>
            <a:grpSpLocks/>
          </p:cNvGrpSpPr>
          <p:nvPr/>
        </p:nvGrpSpPr>
        <p:grpSpPr bwMode="auto">
          <a:xfrm>
            <a:off x="1774825" y="3068639"/>
            <a:ext cx="8642350" cy="2376487"/>
            <a:chOff x="158" y="1933"/>
            <a:chExt cx="5444" cy="1497"/>
          </a:xfrm>
        </p:grpSpPr>
        <p:sp>
          <p:nvSpPr>
            <p:cNvPr id="40967" name="Rectangle 24"/>
            <p:cNvSpPr>
              <a:spLocks noChangeArrowheads="1"/>
            </p:cNvSpPr>
            <p:nvPr/>
          </p:nvSpPr>
          <p:spPr bwMode="auto">
            <a:xfrm>
              <a:off x="3515" y="2296"/>
              <a:ext cx="2087" cy="1134"/>
            </a:xfrm>
            <a:prstGeom prst="rect">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40968" name="Line 25"/>
            <p:cNvSpPr>
              <a:spLocks noChangeShapeType="1"/>
            </p:cNvSpPr>
            <p:nvPr/>
          </p:nvSpPr>
          <p:spPr bwMode="auto">
            <a:xfrm>
              <a:off x="3515" y="2886"/>
              <a:ext cx="208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40969" name="Line 26"/>
            <p:cNvSpPr>
              <a:spLocks noChangeShapeType="1"/>
            </p:cNvSpPr>
            <p:nvPr/>
          </p:nvSpPr>
          <p:spPr bwMode="auto">
            <a:xfrm>
              <a:off x="4559" y="2886"/>
              <a:ext cx="0" cy="5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40970" name="Line 27"/>
            <p:cNvSpPr>
              <a:spLocks noChangeShapeType="1"/>
            </p:cNvSpPr>
            <p:nvPr/>
          </p:nvSpPr>
          <p:spPr bwMode="auto">
            <a:xfrm flipH="1" flipV="1">
              <a:off x="3515" y="2296"/>
              <a:ext cx="1044" cy="59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40971" name="Line 28"/>
            <p:cNvSpPr>
              <a:spLocks noChangeShapeType="1"/>
            </p:cNvSpPr>
            <p:nvPr/>
          </p:nvSpPr>
          <p:spPr bwMode="auto">
            <a:xfrm flipV="1">
              <a:off x="4559" y="2296"/>
              <a:ext cx="1043" cy="59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40972" name="Text Box 29"/>
            <p:cNvSpPr txBox="1">
              <a:spLocks noChangeArrowheads="1"/>
            </p:cNvSpPr>
            <p:nvPr/>
          </p:nvSpPr>
          <p:spPr bwMode="auto">
            <a:xfrm>
              <a:off x="4150" y="2387"/>
              <a:ext cx="81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t>S = ‘M’</a:t>
              </a:r>
              <a:endParaRPr lang="it-IT" altLang="es-CO" sz="1400" b="1"/>
            </a:p>
          </p:txBody>
        </p:sp>
        <p:sp>
          <p:nvSpPr>
            <p:cNvPr id="40973" name="Text Box 30"/>
            <p:cNvSpPr txBox="1">
              <a:spLocks noChangeArrowheads="1"/>
            </p:cNvSpPr>
            <p:nvPr/>
          </p:nvSpPr>
          <p:spPr bwMode="auto">
            <a:xfrm>
              <a:off x="3651" y="2568"/>
              <a:ext cx="27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400" b="1"/>
                <a:t>Sí</a:t>
              </a:r>
              <a:endParaRPr lang="it-IT" altLang="es-CO" sz="1400" b="1"/>
            </a:p>
          </p:txBody>
        </p:sp>
        <p:sp>
          <p:nvSpPr>
            <p:cNvPr id="40974" name="Text Box 31"/>
            <p:cNvSpPr txBox="1">
              <a:spLocks noChangeArrowheads="1"/>
            </p:cNvSpPr>
            <p:nvPr/>
          </p:nvSpPr>
          <p:spPr bwMode="auto">
            <a:xfrm>
              <a:off x="5239" y="2568"/>
              <a:ext cx="27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400" b="1"/>
                <a:t>No</a:t>
              </a:r>
              <a:endParaRPr lang="it-IT" altLang="es-CO" sz="1400" b="1"/>
            </a:p>
          </p:txBody>
        </p:sp>
        <p:sp>
          <p:nvSpPr>
            <p:cNvPr id="40975" name="Text Box 32"/>
            <p:cNvSpPr txBox="1">
              <a:spLocks noChangeArrowheads="1"/>
            </p:cNvSpPr>
            <p:nvPr/>
          </p:nvSpPr>
          <p:spPr bwMode="auto">
            <a:xfrm>
              <a:off x="3606" y="3067"/>
              <a:ext cx="81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t>CM = CM + 1</a:t>
              </a:r>
              <a:endParaRPr lang="it-IT" altLang="es-CO" sz="1400" b="1"/>
            </a:p>
          </p:txBody>
        </p:sp>
        <p:sp>
          <p:nvSpPr>
            <p:cNvPr id="40976" name="Text Box 33"/>
            <p:cNvSpPr txBox="1">
              <a:spLocks noChangeArrowheads="1"/>
            </p:cNvSpPr>
            <p:nvPr/>
          </p:nvSpPr>
          <p:spPr bwMode="auto">
            <a:xfrm>
              <a:off x="4649" y="3067"/>
              <a:ext cx="81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1400" b="1"/>
                <a:t>CF = CF + 1</a:t>
              </a:r>
              <a:endParaRPr lang="it-IT" altLang="es-CO" sz="1400" b="1"/>
            </a:p>
          </p:txBody>
        </p:sp>
        <p:sp>
          <p:nvSpPr>
            <p:cNvPr id="40977" name="Text Box 37"/>
            <p:cNvSpPr txBox="1">
              <a:spLocks noChangeArrowheads="1"/>
            </p:cNvSpPr>
            <p:nvPr/>
          </p:nvSpPr>
          <p:spPr bwMode="auto">
            <a:xfrm>
              <a:off x="158" y="2478"/>
              <a:ext cx="2767" cy="750"/>
            </a:xfrm>
            <a:prstGeom prst="rect">
              <a:avLst/>
            </a:prstGeom>
            <a:solidFill>
              <a:srgbClr val="F3E2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s-MX" altLang="es-CO" b="1"/>
                <a:t>Leer sexo de la persona (S)</a:t>
              </a:r>
            </a:p>
            <a:p>
              <a:pPr eaLnBrk="1" hangingPunct="1"/>
              <a:r>
                <a:rPr lang="es-MX" altLang="es-CO" b="1"/>
                <a:t>SI S =‘M’, entonces CM ← CM + 1 </a:t>
              </a:r>
            </a:p>
            <a:p>
              <a:pPr eaLnBrk="1" hangingPunct="1"/>
              <a:r>
                <a:rPr lang="es-MX" altLang="es-CO" b="1"/>
                <a:t>SI S = ‘F’, entonces CF ← CF + 1</a:t>
              </a:r>
            </a:p>
            <a:p>
              <a:pPr eaLnBrk="1" hangingPunct="1"/>
              <a:r>
                <a:rPr lang="es-MX" altLang="es-CO" b="1"/>
                <a:t>Incrementar el contador: TP ← TP + 1</a:t>
              </a:r>
              <a:endParaRPr lang="it-IT" altLang="es-CO" b="1"/>
            </a:p>
          </p:txBody>
        </p:sp>
        <p:sp>
          <p:nvSpPr>
            <p:cNvPr id="40978" name="Text Box 38"/>
            <p:cNvSpPr txBox="1">
              <a:spLocks noChangeArrowheads="1"/>
            </p:cNvSpPr>
            <p:nvPr/>
          </p:nvSpPr>
          <p:spPr bwMode="auto">
            <a:xfrm>
              <a:off x="2789" y="2614"/>
              <a:ext cx="227"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3600">
                  <a:sym typeface="Symbol" panose="05050102010706020507" pitchFamily="18" charset="2"/>
                </a:rPr>
                <a:t></a:t>
              </a:r>
            </a:p>
          </p:txBody>
        </p:sp>
        <p:sp>
          <p:nvSpPr>
            <p:cNvPr id="40979" name="AutoShape 39"/>
            <p:cNvSpPr>
              <a:spLocks noChangeArrowheads="1"/>
            </p:cNvSpPr>
            <p:nvPr/>
          </p:nvSpPr>
          <p:spPr bwMode="auto">
            <a:xfrm>
              <a:off x="3016" y="2659"/>
              <a:ext cx="453" cy="408"/>
            </a:xfrm>
            <a:prstGeom prst="rightArrow">
              <a:avLst>
                <a:gd name="adj1" fmla="val 50000"/>
                <a:gd name="adj2" fmla="val 27757"/>
              </a:avLst>
            </a:prstGeom>
            <a:solidFill>
              <a:srgbClr val="CE3016"/>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40980" name="Text Box 40"/>
            <p:cNvSpPr txBox="1">
              <a:spLocks noChangeArrowheads="1"/>
            </p:cNvSpPr>
            <p:nvPr/>
          </p:nvSpPr>
          <p:spPr bwMode="auto">
            <a:xfrm>
              <a:off x="567" y="2069"/>
              <a:ext cx="204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b="1">
                  <a:solidFill>
                    <a:srgbClr val="CE3016"/>
                  </a:solidFill>
                </a:rPr>
                <a:t>Algoritmo</a:t>
              </a:r>
              <a:endParaRPr lang="it-IT" altLang="es-CO" b="1">
                <a:solidFill>
                  <a:srgbClr val="CE3016"/>
                </a:solidFill>
              </a:endParaRPr>
            </a:p>
          </p:txBody>
        </p:sp>
        <p:sp>
          <p:nvSpPr>
            <p:cNvPr id="40981" name="Text Box 41"/>
            <p:cNvSpPr txBox="1">
              <a:spLocks noChangeArrowheads="1"/>
            </p:cNvSpPr>
            <p:nvPr/>
          </p:nvSpPr>
          <p:spPr bwMode="auto">
            <a:xfrm>
              <a:off x="3424" y="1933"/>
              <a:ext cx="204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b="1">
                  <a:solidFill>
                    <a:srgbClr val="CE3016"/>
                  </a:solidFill>
                </a:rPr>
                <a:t>Diagrama N-S</a:t>
              </a:r>
              <a:endParaRPr lang="it-IT" altLang="es-CO" b="1">
                <a:solidFill>
                  <a:srgbClr val="CE3016"/>
                </a:solidFill>
              </a:endParaRPr>
            </a:p>
          </p:txBody>
        </p:sp>
      </p:grpSp>
    </p:spTree>
    <p:extLst>
      <p:ext uri="{BB962C8B-B14F-4D97-AF65-F5344CB8AC3E}">
        <p14:creationId xmlns:p14="http://schemas.microsoft.com/office/powerpoint/2010/main" val="32907826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992313" y="188914"/>
            <a:ext cx="8280400" cy="935037"/>
          </a:xfrm>
        </p:spPr>
        <p:txBody>
          <a:bodyPr/>
          <a:lstStyle/>
          <a:p>
            <a:pPr eaLnBrk="1" hangingPunct="1"/>
            <a:r>
              <a:rPr lang="es-MX" altLang="es-CO" sz="3200"/>
              <a:t>Diseño de algoritmos (XXVI)</a:t>
            </a:r>
            <a:r>
              <a:rPr lang="es-MX" altLang="es-CO"/>
              <a:t> </a:t>
            </a:r>
            <a:endParaRPr lang="it-IT" altLang="es-CO"/>
          </a:p>
        </p:txBody>
      </p:sp>
      <p:sp>
        <p:nvSpPr>
          <p:cNvPr id="41987" name="Rectangle 3"/>
          <p:cNvSpPr>
            <a:spLocks noChangeArrowheads="1"/>
          </p:cNvSpPr>
          <p:nvPr/>
        </p:nvSpPr>
        <p:spPr bwMode="auto">
          <a:xfrm>
            <a:off x="1703389" y="1125539"/>
            <a:ext cx="8785225" cy="73025"/>
          </a:xfrm>
          <a:prstGeom prst="rect">
            <a:avLst/>
          </a:prstGeom>
          <a:solidFill>
            <a:srgbClr val="F70544"/>
          </a:solidFill>
          <a:ln w="9525">
            <a:solidFill>
              <a:srgbClr val="F70544"/>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41988" name="Text Box 4"/>
          <p:cNvSpPr txBox="1">
            <a:spLocks noChangeArrowheads="1"/>
          </p:cNvSpPr>
          <p:nvPr/>
        </p:nvSpPr>
        <p:spPr bwMode="auto">
          <a:xfrm>
            <a:off x="1703389" y="1268413"/>
            <a:ext cx="878522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800" b="1"/>
              <a:t>Representación gráfica del algoritmo:     diagramas de Nassi-Schneiderman (N-S) (VIII)</a:t>
            </a:r>
            <a:endParaRPr lang="it-IT" altLang="es-CO" sz="2800" b="1"/>
          </a:p>
        </p:txBody>
      </p:sp>
      <p:sp>
        <p:nvSpPr>
          <p:cNvPr id="41989" name="Text Box 5"/>
          <p:cNvSpPr txBox="1">
            <a:spLocks noChangeArrowheads="1"/>
          </p:cNvSpPr>
          <p:nvPr/>
        </p:nvSpPr>
        <p:spPr bwMode="auto">
          <a:xfrm>
            <a:off x="1703388" y="2276475"/>
            <a:ext cx="86407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sz="2400">
                <a:solidFill>
                  <a:srgbClr val="CE3016"/>
                </a:solidFill>
              </a:rPr>
              <a:t>Representación de la estructura de control de iteración</a:t>
            </a:r>
            <a:endParaRPr lang="it-IT" altLang="es-CO" sz="2400">
              <a:solidFill>
                <a:srgbClr val="CE3016"/>
              </a:solidFill>
            </a:endParaRPr>
          </a:p>
        </p:txBody>
      </p:sp>
      <p:sp>
        <p:nvSpPr>
          <p:cNvPr id="41990" name="Text Box 28"/>
          <p:cNvSpPr txBox="1">
            <a:spLocks noChangeArrowheads="1"/>
          </p:cNvSpPr>
          <p:nvPr/>
        </p:nvSpPr>
        <p:spPr bwMode="auto">
          <a:xfrm>
            <a:off x="1847850" y="2781300"/>
            <a:ext cx="4103688"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b="1">
                <a:solidFill>
                  <a:srgbClr val="CE3016"/>
                </a:solidFill>
              </a:rPr>
              <a:t>Representación en el diagrama N-S de la estructura MIENTRAS</a:t>
            </a:r>
            <a:endParaRPr lang="it-IT" altLang="es-CO" b="1">
              <a:solidFill>
                <a:srgbClr val="CE3016"/>
              </a:solidFill>
            </a:endParaRPr>
          </a:p>
        </p:txBody>
      </p:sp>
      <p:sp>
        <p:nvSpPr>
          <p:cNvPr id="41991" name="Text Box 29"/>
          <p:cNvSpPr txBox="1">
            <a:spLocks noChangeArrowheads="1"/>
          </p:cNvSpPr>
          <p:nvPr/>
        </p:nvSpPr>
        <p:spPr bwMode="auto">
          <a:xfrm>
            <a:off x="6240464" y="2781300"/>
            <a:ext cx="410368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MX" altLang="es-CO" b="1">
                <a:solidFill>
                  <a:srgbClr val="CE3016"/>
                </a:solidFill>
              </a:rPr>
              <a:t>Representación en el diagrama N-S de la estructura REPITE-HASTA</a:t>
            </a:r>
            <a:endParaRPr lang="it-IT" altLang="es-CO" b="1">
              <a:solidFill>
                <a:srgbClr val="CE3016"/>
              </a:solidFill>
            </a:endParaRPr>
          </a:p>
        </p:txBody>
      </p:sp>
      <p:grpSp>
        <p:nvGrpSpPr>
          <p:cNvPr id="41992" name="Group 36"/>
          <p:cNvGrpSpPr>
            <a:grpSpLocks/>
          </p:cNvGrpSpPr>
          <p:nvPr/>
        </p:nvGrpSpPr>
        <p:grpSpPr bwMode="auto">
          <a:xfrm>
            <a:off x="1919288" y="3573464"/>
            <a:ext cx="8462962" cy="2447925"/>
            <a:chOff x="249" y="2251"/>
            <a:chExt cx="5331" cy="1542"/>
          </a:xfrm>
        </p:grpSpPr>
        <p:sp>
          <p:nvSpPr>
            <p:cNvPr id="41993" name="Rectangle 22"/>
            <p:cNvSpPr>
              <a:spLocks noChangeArrowheads="1"/>
            </p:cNvSpPr>
            <p:nvPr/>
          </p:nvSpPr>
          <p:spPr bwMode="auto">
            <a:xfrm>
              <a:off x="249" y="2251"/>
              <a:ext cx="2177" cy="1542"/>
            </a:xfrm>
            <a:prstGeom prst="rect">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41994" name="Rectangle 23"/>
            <p:cNvSpPr>
              <a:spLocks noChangeArrowheads="1"/>
            </p:cNvSpPr>
            <p:nvPr/>
          </p:nvSpPr>
          <p:spPr bwMode="auto">
            <a:xfrm>
              <a:off x="657" y="2750"/>
              <a:ext cx="1769" cy="1043"/>
            </a:xfrm>
            <a:prstGeom prst="rect">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41995" name="Text Box 25"/>
            <p:cNvSpPr txBox="1">
              <a:spLocks noChangeArrowheads="1"/>
            </p:cNvSpPr>
            <p:nvPr/>
          </p:nvSpPr>
          <p:spPr bwMode="auto">
            <a:xfrm>
              <a:off x="249" y="2251"/>
              <a:ext cx="217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600" b="1"/>
                <a:t>Mientras                   (condición)</a:t>
              </a:r>
              <a:endParaRPr lang="it-IT" altLang="es-CO" sz="1600" b="1"/>
            </a:p>
          </p:txBody>
        </p:sp>
        <p:sp>
          <p:nvSpPr>
            <p:cNvPr id="41996" name="Text Box 27"/>
            <p:cNvSpPr txBox="1">
              <a:spLocks noChangeArrowheads="1"/>
            </p:cNvSpPr>
            <p:nvPr/>
          </p:nvSpPr>
          <p:spPr bwMode="auto">
            <a:xfrm>
              <a:off x="657" y="2931"/>
              <a:ext cx="204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600" b="1"/>
                <a:t>&lt;acciones que se repiten&gt;</a:t>
              </a:r>
              <a:endParaRPr lang="it-IT" altLang="es-CO" sz="1600" b="1"/>
            </a:p>
          </p:txBody>
        </p:sp>
        <p:sp>
          <p:nvSpPr>
            <p:cNvPr id="41997" name="Rectangle 30"/>
            <p:cNvSpPr>
              <a:spLocks noChangeArrowheads="1"/>
            </p:cNvSpPr>
            <p:nvPr/>
          </p:nvSpPr>
          <p:spPr bwMode="auto">
            <a:xfrm>
              <a:off x="2699" y="2251"/>
              <a:ext cx="2857" cy="1542"/>
            </a:xfrm>
            <a:prstGeom prst="rect">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41998" name="Rectangle 31"/>
            <p:cNvSpPr>
              <a:spLocks noChangeArrowheads="1"/>
            </p:cNvSpPr>
            <p:nvPr/>
          </p:nvSpPr>
          <p:spPr bwMode="auto">
            <a:xfrm>
              <a:off x="3469" y="2251"/>
              <a:ext cx="2087" cy="1088"/>
            </a:xfrm>
            <a:prstGeom prst="rect">
              <a:avLst/>
            </a:prstGeom>
            <a:solidFill>
              <a:srgbClr val="F3E299"/>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CO"/>
            </a:p>
          </p:txBody>
        </p:sp>
        <p:sp>
          <p:nvSpPr>
            <p:cNvPr id="41999" name="Text Box 33"/>
            <p:cNvSpPr txBox="1">
              <a:spLocks noChangeArrowheads="1"/>
            </p:cNvSpPr>
            <p:nvPr/>
          </p:nvSpPr>
          <p:spPr bwMode="auto">
            <a:xfrm>
              <a:off x="2520" y="3521"/>
              <a:ext cx="3060"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400" b="1"/>
                <a:t>			HASTA  (condición)</a:t>
              </a:r>
              <a:endParaRPr lang="it-IT" altLang="es-CO" sz="1400" b="1"/>
            </a:p>
          </p:txBody>
        </p:sp>
        <p:sp>
          <p:nvSpPr>
            <p:cNvPr id="42000" name="Text Box 34"/>
            <p:cNvSpPr txBox="1">
              <a:spLocks noChangeArrowheads="1"/>
            </p:cNvSpPr>
            <p:nvPr/>
          </p:nvSpPr>
          <p:spPr bwMode="auto">
            <a:xfrm>
              <a:off x="3469" y="2931"/>
              <a:ext cx="204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CO" sz="1600" b="1"/>
                <a:t>&lt;acciones que se repiten&gt;</a:t>
              </a:r>
              <a:endParaRPr lang="it-IT" altLang="es-CO" sz="1600" b="1"/>
            </a:p>
          </p:txBody>
        </p:sp>
      </p:grpSp>
    </p:spTree>
    <p:extLst>
      <p:ext uri="{BB962C8B-B14F-4D97-AF65-F5344CB8AC3E}">
        <p14:creationId xmlns:p14="http://schemas.microsoft.com/office/powerpoint/2010/main" val="3424192771"/>
      </p:ext>
    </p:extLst>
  </p:cSld>
  <p:clrMapOvr>
    <a:masterClrMapping/>
  </p:clrMapOvr>
</p:sld>
</file>

<file path=ppt/theme/theme1.xml><?xml version="1.0" encoding="utf-8"?>
<a:theme xmlns:a="http://schemas.openxmlformats.org/drawingml/2006/main" name="Espiral">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43</TotalTime>
  <Words>2286</Words>
  <Application>Microsoft Office PowerPoint</Application>
  <PresentationFormat>Panorámica</PresentationFormat>
  <Paragraphs>278</Paragraphs>
  <Slides>34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34</vt:i4>
      </vt:variant>
    </vt:vector>
  </HeadingPairs>
  <TitlesOfParts>
    <vt:vector size="38" baseType="lpstr">
      <vt:lpstr>Arial</vt:lpstr>
      <vt:lpstr>Century Gothic</vt:lpstr>
      <vt:lpstr>Wingdings 3</vt:lpstr>
      <vt:lpstr>Espiral</vt:lpstr>
      <vt:lpstr>Diseño de algoritmos</vt:lpstr>
      <vt:lpstr>Diseño de algoritmos (XIX) </vt:lpstr>
      <vt:lpstr>Diseño de algoritmos (XX) </vt:lpstr>
      <vt:lpstr>Diseño de algoritmos (XXI) </vt:lpstr>
      <vt:lpstr>Diseño de algoritmos (XXII) </vt:lpstr>
      <vt:lpstr>Diseño de algoritmos (XXIII) </vt:lpstr>
      <vt:lpstr>Diseño de algoritmos (XXIV) </vt:lpstr>
      <vt:lpstr>Diseño de algoritmos (XXV) </vt:lpstr>
      <vt:lpstr>Diseño de algoritmos (XXVI) </vt:lpstr>
      <vt:lpstr>Diseño de algoritmos (XXVII) </vt:lpstr>
      <vt:lpstr>Diseño de algoritmos (XXVIII) </vt:lpstr>
      <vt:lpstr>Diseño de algoritmos (XXIX) </vt:lpstr>
      <vt:lpstr>De los algoritmos a los programas</vt:lpstr>
      <vt:lpstr>Presentación de PowerPoint</vt:lpstr>
      <vt:lpstr>Presentación de PowerPoint</vt:lpstr>
      <vt:lpstr>Presentación de PowerPoint</vt:lpstr>
      <vt:lpstr>Presentación de PowerPoint</vt:lpstr>
      <vt:lpstr>Lenguajes de programación: niveles, sintaxis y semántica (IV)</vt:lpstr>
      <vt:lpstr>Lenguajes de programación: niveles, sintaxis y semántica (V)</vt:lpstr>
      <vt:lpstr>Lenguajes de programación: niveles, sintaxis y semántica (VI)</vt:lpstr>
      <vt:lpstr>Lenguajes de programación: niveles, sintaxis y semántica (VII)</vt:lpstr>
      <vt:lpstr>Lenguajes de programación: niveles, sintaxis y semántica (VIII)</vt:lpstr>
      <vt:lpstr>Lenguajes de programación: niveles, sintaxis y semántica (IX)</vt:lpstr>
      <vt:lpstr>Lenguajes de programación: niveles, sintaxis y semántica (X)</vt:lpstr>
      <vt:lpstr>Lenguajes de programación: niveles, sintaxis y semántica (XI)</vt:lpstr>
      <vt:lpstr>Lenguajes de programación: traductores de lenguajes (I)</vt:lpstr>
      <vt:lpstr>Lenguajes de programación: traductores de lenguajes (II)</vt:lpstr>
      <vt:lpstr>Lenguajes de programación: traductores de lenguajes (III)</vt:lpstr>
      <vt:lpstr>Lenguajes de programación: traductores de lenguajes (IV)</vt:lpstr>
      <vt:lpstr>Paradigmas de programación (I)</vt:lpstr>
      <vt:lpstr>Paradigmas de programación (II)</vt:lpstr>
      <vt:lpstr>Paradigmas de programación (III)</vt:lpstr>
      <vt:lpstr>Paradigmas de programación (IV)</vt:lpstr>
      <vt:lpstr>Estrategias de construcción de programas (I)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Diseño de algoritmos</dc:title>
  <dc:creator>Ernesto</dc:creator>
  <cp:lastModifiedBy>Jose Guillermo Guarnizo Marin</cp:lastModifiedBy>
  <cp:revision>6</cp:revision>
  <dcterms:created xsi:type="dcterms:W3CDTF">2020-05-24T23:45:58Z</dcterms:created>
  <dcterms:modified xsi:type="dcterms:W3CDTF">2023-04-12T16:05:57Z</dcterms:modified>
</cp:coreProperties>
</file>