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2" r:id="rId25"/>
    <p:sldId id="283" r:id="rId26"/>
    <p:sldId id="284" r:id="rId27"/>
    <p:sldId id="267" r:id="rId2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9BC08-929D-44E4-9AD8-890FC220EA25}" type="datetimeFigureOut">
              <a:rPr lang="es-MX" smtClean="0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C1281-723C-4BB4-A980-A9566FF40FB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8640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>
                <a:cs typeface="Arial" pitchFamily="34" charset="0"/>
              </a:rPr>
              <a:t>DIAGNOSTICO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8280920" cy="460851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En América latina la información disponible sobre amenaza naturales y vulnerabilidad sigue siendo deficiente y escasamente concuerda con las necesidades de los evaluadores del riesgo y tomadores de decisiones.</a:t>
            </a:r>
          </a:p>
          <a:p>
            <a:pPr algn="just"/>
            <a:endParaRPr lang="es-MX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la mayor incidencia de los desastres principales en América Latina proviene de las inundaciones, ciclones, deslizamientos, terremotos y sequías.</a:t>
            </a:r>
          </a:p>
          <a:p>
            <a:pPr algn="just"/>
            <a:endParaRPr lang="es-MX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Los daños causados por los procesos naturales se ven agravados por factores </a:t>
            </a:r>
            <a:r>
              <a:rPr lang="es-MX" dirty="0" err="1" smtClean="0">
                <a:solidFill>
                  <a:schemeClr val="tx1"/>
                </a:solidFill>
                <a:cs typeface="Arial" pitchFamily="34" charset="0"/>
              </a:rPr>
              <a:t>antropogénicos</a:t>
            </a: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b="1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COMITÉ NACIONAL PARA EL CONOCIMIENTO DEL RIESGO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Se  encarga de asesorar y planificar la implementación permanente del proceso de conocimiento del riesgo. Esta encabezado por: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 la UNGRD,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Departamento Nacional de Planeación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Departamento Nacional de Estadística,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Instituto Geográfico Agustín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Codazzi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Instituto Colombiano de Geología y Minería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Ideam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-Dirección General Marítima,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-Asociación de Corporaciones Autónomas Regionales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-Federación Nacional de Departamentos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-Federación Colombiana de Municipios.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b="1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COMITÉ NACIONAL PARA LA  REDUCCION DEL RIESGO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ES" sz="2000" dirty="0" smtClean="0">
                <a:cs typeface="Arial" pitchFamily="34" charset="0"/>
              </a:rPr>
              <a:t>Asesora y planifica la implementación del proceso de reducción del riesgo de desastres,  integrado por</a:t>
            </a:r>
          </a:p>
          <a:p>
            <a:pPr algn="just">
              <a:buNone/>
            </a:pPr>
            <a:endParaRPr lang="es-ES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-Director de la UNGRD, quien lo preside; 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-Directores del Departamento Nacional de Planeación, 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-Consejo Colombiano de Seguridad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-Asociación de Corporaciones Autónomas,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-Presidente de la Federación Colombiana de Municipios,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-Federación de Aseguradores Colombianos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-Representantes de universidades públicas y privadas que en sus programas tengan manejo, administración y gestión del riesgo.</a:t>
            </a:r>
            <a:endParaRPr lang="es-MX" sz="2000" dirty="0" smtClean="0"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COMITÉ NACIONAL PARA EL MANEJO DE DESASTRES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s-ES" sz="2400" dirty="0" smtClean="0">
                <a:cs typeface="Arial" pitchFamily="34" charset="0"/>
              </a:rPr>
              <a:t>Encargado de asesorar y planificar la implementación del proceso de manejo de desastres. Este comité está encabezado por:</a:t>
            </a:r>
          </a:p>
          <a:p>
            <a:pPr algn="just">
              <a:buNone/>
            </a:pPr>
            <a:endParaRPr lang="es-ES" sz="24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-Director de la UNGRD, 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-Director del Departamento Nacional de Planeación 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-Comandantes o directores del Ejercito Nacional, la Armada Nacional, la Fuerza  Aérea Colombiana, la Policía Nacional, la Defensa Civil, la Cruz Roja Colombiana y la Junta Nacional de Bomberos.</a:t>
            </a:r>
            <a:endParaRPr lang="es-MX" sz="2400" dirty="0" smtClean="0">
              <a:cs typeface="Arial" pitchFamily="34" charset="0"/>
            </a:endParaRPr>
          </a:p>
          <a:p>
            <a:pPr algn="just"/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600" b="1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CONSEJOS DEPARTAMENTALES, DISTRITALES Y MUNICIPALES PARA LA GESTION DEL RIESGO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MX" sz="2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Instancias de coordinación, asesoría, planeación y seguimiento quienes deben garantizar la efectividad y articulación de los procesos de la Gestión del Riesgo en la entidad territorial que a cada uno le corresponde.</a:t>
            </a:r>
          </a:p>
          <a:p>
            <a:pPr algn="just">
              <a:buNone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El trabajo de cooperación de todas las entidades que hacen parte del sistema no se hace de manera independiente, sino que apunta a la integralidad de las comunidades y sus habitantes, haciéndolos responsables de acciones que permitan la seguridad de todos y cada uno.</a:t>
            </a:r>
            <a:endParaRPr lang="es-MX" sz="2900" dirty="0" smtClean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/>
              <a:t>Subcuentas (5) 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Conocimiento del Riesgo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Reducción del Riesgo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Manejo de Desastres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Recuperación y 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Protección Financiera.</a:t>
            </a:r>
            <a:endParaRPr lang="es-MX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DECLARATORIA DE DESASTRE, CALAMIDAD PÚBLICA Y NORMALIDAD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El Presidente de la República declarará mediante decreto la existencia de las situaciones de desastre y pondrá en vigor las normas pertinentes propias del régimen especial para situaciones de desastre.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Los gobernadores y alcaldes podrán declarar la situación de calamidad pública en su respectiva jurisdicción.</a:t>
            </a:r>
          </a:p>
          <a:p>
            <a:pPr algn="just">
              <a:buNone/>
            </a:pPr>
            <a:endParaRPr lang="es-MX" sz="2400" dirty="0" smtClean="0"/>
          </a:p>
          <a:p>
            <a:pPr algn="just">
              <a:buNone/>
            </a:pPr>
            <a:r>
              <a:rPr lang="es-MX" sz="2400" dirty="0" smtClean="0"/>
              <a:t>    Elaborarán planes de acción específico para la rehabilitación y reconstrucción de las áreas afectadas, que será de obligatorio cumplimiento.</a:t>
            </a:r>
            <a:endParaRPr lang="es-MX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PREVENCIÓN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   </a:t>
            </a:r>
            <a:r>
              <a:rPr lang="es-MX" sz="2000" dirty="0" smtClean="0">
                <a:cs typeface="Arial" pitchFamily="34" charset="0"/>
              </a:rPr>
              <a:t>Conjunto  de medidas que tiene como finalidad evitar los daños que pudieran causar los fenómenos naturales extremos o los daños causados por actividades humanas.</a:t>
            </a:r>
          </a:p>
          <a:p>
            <a:pPr algn="just">
              <a:buNone/>
            </a:pPr>
            <a:endParaRPr lang="es-MX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MX" sz="2000" dirty="0" smtClean="0">
                <a:cs typeface="Arial" pitchFamily="34" charset="0"/>
              </a:rPr>
              <a:t>     No es posible eliminar el riesgo de terremotos, huracanes, erupciones volcánicas y tsunamis</a:t>
            </a:r>
          </a:p>
          <a:p>
            <a:pPr algn="just">
              <a:buNone/>
            </a:pPr>
            <a:endParaRPr lang="es-MX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MX" sz="2000" dirty="0" smtClean="0">
                <a:cs typeface="Arial" pitchFamily="34" charset="0"/>
              </a:rPr>
              <a:t>     Las medidas de prevención se dirigen a convivir con estos con estos fenómenos, procurando  disminuir el impacto negativo, en perdidas de vidas humanas y daños a la actividad económica</a:t>
            </a:r>
            <a:endParaRPr lang="es-MX" sz="20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Parámetros para la identificación y caracterización del peligro 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2400" dirty="0" smtClean="0"/>
              <a:t>MAGNITUD. Valor (numérico) de acuerdo a la escala para cada peligro. Ejemplo: Escala de Richter, etc.</a:t>
            </a:r>
          </a:p>
          <a:p>
            <a:endParaRPr lang="es-MX" sz="2400" dirty="0" smtClean="0"/>
          </a:p>
          <a:p>
            <a:pPr algn="just"/>
            <a:r>
              <a:rPr lang="es-MX" sz="2400" dirty="0" smtClean="0"/>
              <a:t>INTENSIDAD. Nivel de afectación o daño (escalas o porcentajes de perdidas).</a:t>
            </a:r>
          </a:p>
          <a:p>
            <a:endParaRPr lang="es-MX" sz="2400" dirty="0" smtClean="0"/>
          </a:p>
          <a:p>
            <a:r>
              <a:rPr lang="es-MX" sz="2400" dirty="0" smtClean="0"/>
              <a:t>FRECUENCIA. Número de veces de aparición dentro de un periodo (f=1/T).</a:t>
            </a:r>
          </a:p>
          <a:p>
            <a:endParaRPr lang="es-MX" sz="2400" dirty="0" smtClean="0"/>
          </a:p>
          <a:p>
            <a:pPr algn="just"/>
            <a:r>
              <a:rPr lang="es-MX" sz="2400" dirty="0" smtClean="0"/>
              <a:t>PERIODO DE RETORNO. Tiempo en el cual se esperaría la aparición del evento (basado en datos o estadísticas)  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DETERMINACIÓN DE LOS NIVELES DE VULNERABILIDAD 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dirty="0" smtClean="0"/>
              <a:t>VULNERABILIDAD MUY ALTA </a:t>
            </a:r>
          </a:p>
          <a:p>
            <a:r>
              <a:rPr lang="es-MX" sz="2800" dirty="0" smtClean="0"/>
              <a:t>VULNERABILIDAD ALTA </a:t>
            </a:r>
          </a:p>
          <a:p>
            <a:r>
              <a:rPr lang="es-MX" sz="2800" dirty="0" smtClean="0"/>
              <a:t>VULNERABILIDAD MEDIA</a:t>
            </a:r>
          </a:p>
          <a:p>
            <a:r>
              <a:rPr lang="es-MX" sz="2800" dirty="0" smtClean="0"/>
              <a:t>VULNERBILIDAD BAJA 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Niveles de frecuencia de ocurrencia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7628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NIVEL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PROBABILIDAD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DESCRIPCIÓN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 muy alta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Puede ocurrir en la mayoría de las circunstancias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alta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Puede ocurrir en periodos de tiempo largos según las circunstancias</a:t>
                      </a:r>
                    </a:p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media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Puede ocurrir en periodos de tiempo </a:t>
                      </a:r>
                      <a:r>
                        <a:rPr lang="es-MX" smtClean="0"/>
                        <a:t>largos segun </a:t>
                      </a:r>
                      <a:r>
                        <a:rPr lang="es-MX" dirty="0" smtClean="0"/>
                        <a:t>las circunstancias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 bajo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Puede ocurrir en circunstancias excepcionales 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600" dirty="0" smtClean="0">
                <a:cs typeface="Arial" pitchFamily="34" charset="0"/>
              </a:rPr>
              <a:t>DIAGNOSTICO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El sobrepastoreo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Alteración de los lechos fluviales,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Agricultura no tecnificada en laderas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La expansión urbana e infraestructura caóticas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Inadecuada utilización del espacio, entre otras</a:t>
            </a:r>
          </a:p>
          <a:p>
            <a:pPr>
              <a:buFontTx/>
              <a:buChar char="-"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CALIFICACION DE RIESGO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340770"/>
          <a:ext cx="8229600" cy="4782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06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759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PROBALIDAD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CONSECUENCIAS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8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631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INSIGNIFICANTE - 1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MENOR - 2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MODERADA - 3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MAYOR - 4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CATASTROFICA - 5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631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Muy alta. Casi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certero 81 - 100% valor 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(25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83278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Alta - Probable 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61 - 80%            valor 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(4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(12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631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Medio - Posible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41- 60%     valor 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(6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(15)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631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Bajo- Improbable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21 - 40% valor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MX" sz="2800" dirty="0" smtClean="0"/>
              <a:t>PARAMETROS DE EVALUACIÓN PARA SISMOS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b="1" dirty="0" smtClean="0"/>
              <a:t>Hipocentro</a:t>
            </a:r>
          </a:p>
          <a:p>
            <a:r>
              <a:rPr lang="es-MX" sz="2400" b="1" dirty="0" smtClean="0"/>
              <a:t>Epicentro</a:t>
            </a:r>
          </a:p>
          <a:p>
            <a:pPr algn="just"/>
            <a:r>
              <a:rPr lang="es-MX" sz="2400" b="1" dirty="0" smtClean="0"/>
              <a:t>Magnitud:</a:t>
            </a:r>
            <a:r>
              <a:rPr lang="es-MX" sz="2400" dirty="0" smtClean="0"/>
              <a:t> valor numérico que depende de la energía producida por el foco sísmico en forma de ondas.</a:t>
            </a:r>
          </a:p>
          <a:p>
            <a:pPr algn="just"/>
            <a:r>
              <a:rPr lang="es-MX" sz="2400" b="1" dirty="0" smtClean="0"/>
              <a:t>Intensidad</a:t>
            </a:r>
            <a:r>
              <a:rPr lang="es-MX" sz="2400" dirty="0" smtClean="0"/>
              <a:t>. Evalúa los efectos producidos (daños y pérdida) por el sismo en un área geográfica determinada.</a:t>
            </a:r>
          </a:p>
          <a:p>
            <a:r>
              <a:rPr lang="es-MX" sz="2400" b="1" dirty="0" smtClean="0"/>
              <a:t>Profundidad.</a:t>
            </a:r>
            <a:r>
              <a:rPr lang="es-MX" sz="2400" dirty="0" smtClean="0"/>
              <a:t> </a:t>
            </a:r>
          </a:p>
          <a:p>
            <a:pPr>
              <a:buNone/>
            </a:pPr>
            <a:r>
              <a:rPr lang="es-MX" sz="2400" dirty="0" smtClean="0"/>
              <a:t>Superficial – hasta 70 km de profundidad</a:t>
            </a:r>
          </a:p>
          <a:p>
            <a:pPr>
              <a:buNone/>
            </a:pPr>
            <a:r>
              <a:rPr lang="es-MX" sz="2400" dirty="0" smtClean="0"/>
              <a:t>Intermedios – entre 70 km y 300km</a:t>
            </a:r>
          </a:p>
          <a:p>
            <a:pPr>
              <a:buNone/>
            </a:pPr>
            <a:r>
              <a:rPr lang="es-MX" sz="2400" dirty="0" smtClean="0"/>
              <a:t>Profundos – más de 300 km  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Matriz de Riesgo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/>
              <a:t>RIESGO MUY ALTO NO MITIGABLE. Las personas están en peligro tanto dentro como fuera de sus casas. Existen grandes probabilidades de destrucción repentina de edificios y/o casas. Los eventos se manifiestan con una intensidad relativamente débil, pero con una frecuencia elevada o con intensidad fuerte. En este caso, las personas están en peligro afuera de los edificios. </a:t>
            </a:r>
          </a:p>
          <a:p>
            <a:pPr algn="just">
              <a:lnSpc>
                <a:spcPct val="120000"/>
              </a:lnSpc>
            </a:pPr>
            <a:endParaRPr lang="es-MX" dirty="0" smtClean="0"/>
          </a:p>
          <a:p>
            <a:pPr algn="just">
              <a:lnSpc>
                <a:spcPct val="120000"/>
              </a:lnSpc>
            </a:pPr>
            <a:r>
              <a:rPr lang="es-MX" dirty="0" smtClean="0"/>
              <a:t>Zona de prohibición, no apta para la instalación, expansión o densificación de asentamientos humanos. Áreas ya edificadas deben ser reasentadas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Matriz de 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/>
              <a:t>RIESGO ALTO. Las personas están en peligro afuera de los edificios, pero no o casi no adentro. Se debe contar con daños en los edificios, pero no destrucción repentina de éstos, siempre y cuando su modo de construcción haya sido adaptado a las condiciones del lugar. </a:t>
            </a:r>
          </a:p>
          <a:p>
            <a:pPr algn="just">
              <a:lnSpc>
                <a:spcPct val="120000"/>
              </a:lnSpc>
            </a:pPr>
            <a:endParaRPr lang="es-MX" dirty="0" smtClean="0"/>
          </a:p>
          <a:p>
            <a:pPr algn="just">
              <a:lnSpc>
                <a:spcPct val="120000"/>
              </a:lnSpc>
            </a:pPr>
            <a:r>
              <a:rPr lang="es-MX" dirty="0" smtClean="0"/>
              <a:t>Zona de reglamentación, en la cual se puede permitir de manera restringida, la expansión y densificación de asentamientos humanos, siempre y cuando existan y se respeten reglas de ocupación del suelo y normas de construcción apropiadas. Construcciones existentes que no cumplan con las reglas y normas deben ser reforzadas, protegidas o desalojadas y reubicadas. 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600" dirty="0" smtClean="0"/>
              <a:t>Matriz de Riesgo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sz="3000" dirty="0" smtClean="0"/>
              <a:t>RIESGO MEDIO. El peligro para las personas es regular. Los edificios pueden sufrir daños moderados o leves, pero puede haber fuertes daños al interior de los mismos.</a:t>
            </a:r>
          </a:p>
          <a:p>
            <a:pPr algn="just"/>
            <a:endParaRPr lang="es-MX" sz="3000" dirty="0" smtClean="0"/>
          </a:p>
          <a:p>
            <a:pPr algn="just"/>
            <a:r>
              <a:rPr lang="es-MX" sz="3000" dirty="0" smtClean="0"/>
              <a:t>Zona de sensibilización, apta para asentamientos humanos, en la cual la población debe ser sensibilizada ante la ocurrencia de este tipo de peligro, a nivel moderado y poco probable, para el conocimiento y aplicación de reglas de comportamiento apropiadas ante el peligro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Matriz de 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RIESGO BAJO. El peligro para las personas y sus intereses económicos son de baja magnitud, con probabilidades de ocurrencia mínimas. 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Zona de sensibilización, apta para asentamientos humanos, en la cual los usuarios del suelo deben ser sensibilizados ante la existencia de peligros muy poco probables, para que conozcan y apliquen reglas de comportamiento apropiadas ante la ocurrencia de dichos peligros. 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MEDIDAS DE PREVENCIÓN Y REDUCCIÓN DE DESASTRES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/>
              <a:t>Medidas estructurales. Estas medidas representan una intervención física mediante el desarrollo o refuerzo de obras de ingeniería para reducir o evitar los posibles impactos de las amenazas para lograr de esa manera la resistencia y la </a:t>
            </a:r>
            <a:r>
              <a:rPr lang="es-MX" dirty="0" err="1" smtClean="0"/>
              <a:t>resiliencia</a:t>
            </a:r>
            <a:r>
              <a:rPr lang="es-MX" dirty="0" smtClean="0"/>
              <a:t> de las estructuras o de los sistemas, y de esa manera proteger a la población y sus bienes.</a:t>
            </a:r>
          </a:p>
          <a:p>
            <a:pPr algn="just">
              <a:lnSpc>
                <a:spcPct val="120000"/>
              </a:lnSpc>
            </a:pPr>
            <a:endParaRPr lang="es-MX" dirty="0" smtClean="0"/>
          </a:p>
          <a:p>
            <a:pPr algn="just">
              <a:lnSpc>
                <a:spcPct val="120000"/>
              </a:lnSpc>
            </a:pPr>
            <a:r>
              <a:rPr lang="es-MX" dirty="0" smtClean="0"/>
              <a:t>Medidas no estructurales. Cualquier medida que no suponga una construcción física y que utiliza el conocimiento, las prácticas o los acuerdos existentes para reducir el riesgo y sus impactos, especialmente a través de políticas y leyes, una mayor concientización pública, la capacitación y la educación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>
                <a:cs typeface="Arial" pitchFamily="34" charset="0"/>
              </a:rPr>
              <a:t>DIAGNOSTICO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En los últimos años, la vulnerabilidad ambiental y ante las amenazas ha aumentado dramáticamente en América Latina y el Caribe, como consecuencia.</a:t>
            </a:r>
          </a:p>
          <a:p>
            <a:pPr algn="just">
              <a:buNone/>
            </a:pPr>
            <a:endParaRPr lang="es-MX" dirty="0" smtClean="0">
              <a:cs typeface="Arial" pitchFamily="34" charset="0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s-MX" dirty="0" smtClean="0">
                <a:cs typeface="Arial" pitchFamily="34" charset="0"/>
              </a:rPr>
              <a:t>Degradación ambiental</a:t>
            </a:r>
          </a:p>
          <a:p>
            <a:pPr>
              <a:buFontTx/>
              <a:buChar char="-"/>
            </a:pPr>
            <a:r>
              <a:rPr lang="es-MX" dirty="0" smtClean="0">
                <a:cs typeface="Arial" pitchFamily="34" charset="0"/>
              </a:rPr>
              <a:t>Expansión urbana, rápida y desordenada</a:t>
            </a:r>
          </a:p>
          <a:p>
            <a:pPr>
              <a:buNone/>
            </a:pPr>
            <a:r>
              <a:rPr lang="es-MX" dirty="0" smtClean="0">
                <a:cs typeface="Arial" pitchFamily="34" charset="0"/>
              </a:rPr>
              <a:t>-    El aumento de la pobreza y la marginalidad,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MX" dirty="0" smtClean="0">
                <a:cs typeface="Arial" pitchFamily="34" charset="0"/>
              </a:rPr>
              <a:t>Desarrollo de la infraestructura y la producción de bienes y servicios sin tomar en cuenta las medidas preventivas adecuadas (diseño, ubicación, control de calidad de la construcción y mantenimiento).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>
                <a:cs typeface="Arial" pitchFamily="34" charset="0"/>
              </a:rPr>
              <a:t>DIAGNOSTICO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Falta de conocimientos sobre el riesgo incurrido al ubicar sus viviendas en los lugares que hoy ocupan.</a:t>
            </a:r>
          </a:p>
          <a:p>
            <a:pPr algn="just"/>
            <a:endParaRPr lang="es-MX" dirty="0" smtClean="0">
              <a:cs typeface="Arial" pitchFamily="34" charset="0"/>
            </a:endParaRPr>
          </a:p>
          <a:p>
            <a:pPr algn="just"/>
            <a:r>
              <a:rPr lang="es-MX" dirty="0" smtClean="0">
                <a:cs typeface="Arial" pitchFamily="34" charset="0"/>
              </a:rPr>
              <a:t>Aplicación de prácticas inadecuadas de diseño y construcción</a:t>
            </a:r>
          </a:p>
          <a:p>
            <a:pPr algn="just"/>
            <a:endParaRPr lang="es-MX" dirty="0" smtClean="0"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Modificaciones improvisadas y el alto nivel de deterioro de las edificaciones y de la infraestructura en general.</a:t>
            </a:r>
          </a:p>
          <a:p>
            <a:pPr algn="just">
              <a:buNone/>
            </a:pPr>
            <a:endParaRPr lang="es-MX" dirty="0" smtClean="0">
              <a:cs typeface="Arial" pitchFamily="34" charset="0"/>
            </a:endParaRPr>
          </a:p>
          <a:p>
            <a:pPr algn="just"/>
            <a:r>
              <a:rPr lang="es-MX" dirty="0" smtClean="0">
                <a:cs typeface="Arial" pitchFamily="34" charset="0"/>
              </a:rPr>
              <a:t>Falta de una cultura de mantenimiento.</a:t>
            </a:r>
          </a:p>
          <a:p>
            <a:pPr algn="just">
              <a:buNone/>
            </a:pPr>
            <a:endParaRPr lang="es-MX" dirty="0" smtClean="0"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conocimiento insuficiente sobre el problema del riesgo y las posibilidades de modificar sus condiciones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3100" dirty="0" smtClean="0"/>
              <a:t>SISTEMA NACIONAL DE GESTION DEL RIESGO DE DESASTRES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4" name="3 Marcador de contenido" descr="http://portal.gestiondelriesgo.gov.co/PublishingImages/El_Sistema/imagenes/organigrama-sistema-nacional-grd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96752"/>
            <a:ext cx="813690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SISTEMA NACIONAL DE GESTION DEL RIESGO DE DESASTRES</a:t>
            </a:r>
            <a:r>
              <a:rPr lang="es-MX" sz="3100" dirty="0" smtClean="0"/>
              <a:t/>
            </a:r>
            <a:br>
              <a:rPr lang="es-MX" sz="3100" dirty="0" smtClean="0"/>
            </a:br>
            <a:endParaRPr lang="es-MX" sz="31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Creado a partir de la Ley 1523 de 2012 por sanción presidencial.</a:t>
            </a:r>
          </a:p>
          <a:p>
            <a:pPr algn="just">
              <a:buNone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Es el conjunto de entidades nacionales públicas, privadas y comunitarias que, articuladas con las políticas, normas y recursos, tiene como objetivo llevar a cabo el proceso social de la gestión del riesgo. </a:t>
            </a:r>
          </a:p>
          <a:p>
            <a:pPr algn="just">
              <a:buNone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propósito de ofrecer protección a la población en todo el territorio nacional en busca de mejorar la calidad de vida, la seguridad  y el bienestar de todas las comunidades colombianas.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s-MX" sz="2000" dirty="0" smtClean="0"/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>SISTEMA NACIONAL DE GESTION DEL RIESGO DE DESASTRES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000" dirty="0" smtClean="0">
                <a:cs typeface="Arial" pitchFamily="34" charset="0"/>
              </a:rPr>
              <a:t>La responsabilidad en la Gestión del Riesgo recae sobre todos y cada uno de los habitantes del territorio colombiano. 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   Las entidades pertenecientes al sistema ejecutarán los procesos de Gestión del Riesgo, entendidos como:</a:t>
            </a:r>
          </a:p>
          <a:p>
            <a:pPr algn="just">
              <a:buNone/>
            </a:pPr>
            <a:endParaRPr lang="es-ES" sz="2000" dirty="0" smtClean="0"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s-ES" sz="2000" dirty="0" smtClean="0">
                <a:cs typeface="Arial" pitchFamily="34" charset="0"/>
              </a:rPr>
              <a:t>Conocimiento del Riesgo</a:t>
            </a:r>
          </a:p>
          <a:p>
            <a:pPr algn="just">
              <a:buFontTx/>
              <a:buChar char="-"/>
            </a:pPr>
            <a:r>
              <a:rPr lang="es-ES" sz="2000" dirty="0" smtClean="0">
                <a:cs typeface="Arial" pitchFamily="34" charset="0"/>
              </a:rPr>
              <a:t>Reducción del Riesgo y Manejo de Desastres.</a:t>
            </a:r>
          </a:p>
          <a:p>
            <a:pPr algn="just">
              <a:buNone/>
            </a:pPr>
            <a:endParaRPr lang="es-ES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*  El Sistema Nacional de Gestión del Riesgo de Desastres está compuesto por 6 instancias de orientación y coordinación, quienes optimizan el desempeño y la gestión de las distintas entidades en la ejecución de acciones. Estas son:</a:t>
            </a:r>
            <a:endParaRPr lang="es-MX" sz="2000" dirty="0" smtClean="0">
              <a:cs typeface="Arial" pitchFamily="34" charset="0"/>
            </a:endParaRPr>
          </a:p>
          <a:p>
            <a:pPr algn="just">
              <a:buFontTx/>
              <a:buChar char="-"/>
            </a:pP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CONSEJO NACIONAL PARA LA GESTION DEL  RIESGO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s-ES" sz="2400" dirty="0" smtClean="0">
                <a:cs typeface="Arial" pitchFamily="34" charset="0"/>
              </a:rPr>
              <a:t>Es la instancia superior encargada de orientar a todo el Sistema Nacional  encabezado por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Presidente de la República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Ministros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Departamento Nacional de Planeación 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Director de la Unidad Nacional para la Gestión del Riesgo de Desastres (UNGRD).</a:t>
            </a:r>
          </a:p>
          <a:p>
            <a:pPr algn="just">
              <a:buNone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>UNIDAD NACIONAL PARA LA GESTION DEL RIESGO DE DESASTRE  (UNGRD).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400" dirty="0" smtClean="0">
                <a:cs typeface="Arial" pitchFamily="34" charset="0"/>
              </a:rPr>
              <a:t>Se encarga de la coordinación de todo el Sistema Nacional y es quien dirige la implementación de la Gestión del Riesgo, atendiendo las políticas y el cumplimiento de la normatividad interna, además de las funciones establecidas en el  Decreto – Ley 4147 de 2011.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1751</Words>
  <Application>Microsoft Office PowerPoint</Application>
  <PresentationFormat>Presentación en pantalla (4:3)</PresentationFormat>
  <Paragraphs>203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DIAGNOSTICO</vt:lpstr>
      <vt:lpstr>DIAGNOSTICO</vt:lpstr>
      <vt:lpstr>DIAGNOSTICO</vt:lpstr>
      <vt:lpstr>DIAGNOSTICO</vt:lpstr>
      <vt:lpstr> SISTEMA NACIONAL DE GESTION DEL RIESGO DE DESASTRES </vt:lpstr>
      <vt:lpstr> SISTEMA NACIONAL DE GESTION DEL RIESGO DE DESASTRES </vt:lpstr>
      <vt:lpstr> SISTEMA NACIONAL DE GESTION DEL RIESGO DE DESASTRES </vt:lpstr>
      <vt:lpstr>   CONSEJO NACIONAL PARA LA GESTION DEL  RIESGO  </vt:lpstr>
      <vt:lpstr> UNIDAD NACIONAL PARA LA GESTION DEL RIESGO DE DESASTRE  (UNGRD). </vt:lpstr>
      <vt:lpstr> COMITÉ NACIONAL PARA EL CONOCIMIENTO DEL RIESGO </vt:lpstr>
      <vt:lpstr> COMITÉ NACIONAL PARA LA  REDUCCION DEL RIESGO </vt:lpstr>
      <vt:lpstr>COMITÉ NACIONAL PARA EL MANEJO DE DESASTRES</vt:lpstr>
      <vt:lpstr> CONSEJOS DEPARTAMENTALES, DISTRITALES Y MUNICIPALES PARA LA GESTION DEL RIESGO </vt:lpstr>
      <vt:lpstr>Diapositiva 14</vt:lpstr>
      <vt:lpstr>DECLARATORIA DE DESASTRE, CALAMIDAD PÚBLICA Y NORMALIDAD</vt:lpstr>
      <vt:lpstr>PREVENCIÓN</vt:lpstr>
      <vt:lpstr>Parámetros para la identificación y caracterización del peligro </vt:lpstr>
      <vt:lpstr>DETERMINACIÓN DE LOS NIVELES DE VULNERABILIDAD </vt:lpstr>
      <vt:lpstr>Niveles de frecuencia de ocurrencia</vt:lpstr>
      <vt:lpstr>CALIFICACION DE RIESGO</vt:lpstr>
      <vt:lpstr>PARAMETROS DE EVALUACIÓN PARA SISMOS</vt:lpstr>
      <vt:lpstr>Matriz de Riesgo</vt:lpstr>
      <vt:lpstr>Matriz de Riesgo</vt:lpstr>
      <vt:lpstr>Matriz de Riesgo</vt:lpstr>
      <vt:lpstr>Matriz de Riesgo</vt:lpstr>
      <vt:lpstr>MEDIDAS DE PREVENCIÓN Y REDUCCIÓN DE DESASTRES</vt:lpstr>
      <vt:lpstr>Diapositiva 27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DIAGNOSTICO</dc:title>
  <dc:creator>carmen mosquera</dc:creator>
  <cp:lastModifiedBy>carmen mosquera</cp:lastModifiedBy>
  <cp:revision>3</cp:revision>
  <dcterms:created xsi:type="dcterms:W3CDTF">2020-08-09T21:08:45Z</dcterms:created>
  <dcterms:modified xsi:type="dcterms:W3CDTF">2020-08-13T22:04:20Z</dcterms:modified>
</cp:coreProperties>
</file>