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3"/>
  </p:notesMasterIdLst>
  <p:sldIdLst>
    <p:sldId id="256" r:id="rId3"/>
    <p:sldId id="259" r:id="rId4"/>
    <p:sldId id="295" r:id="rId5"/>
    <p:sldId id="292" r:id="rId6"/>
    <p:sldId id="262" r:id="rId7"/>
    <p:sldId id="294" r:id="rId8"/>
    <p:sldId id="260" r:id="rId9"/>
    <p:sldId id="283" r:id="rId10"/>
    <p:sldId id="266" r:id="rId11"/>
    <p:sldId id="267" r:id="rId12"/>
    <p:sldId id="268" r:id="rId13"/>
    <p:sldId id="293" r:id="rId14"/>
    <p:sldId id="270" r:id="rId15"/>
    <p:sldId id="271" r:id="rId16"/>
    <p:sldId id="272" r:id="rId17"/>
    <p:sldId id="273" r:id="rId18"/>
    <p:sldId id="298" r:id="rId19"/>
    <p:sldId id="299" r:id="rId20"/>
    <p:sldId id="274" r:id="rId21"/>
    <p:sldId id="275" r:id="rId22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Roboto Thin" panose="020B0604020202020204" charset="0"/>
      <p:regular r:id="rId36"/>
      <p:bold r:id="rId37"/>
      <p:italic r:id="rId38"/>
      <p:boldItalic r:id="rId39"/>
    </p:embeddedFont>
    <p:embeddedFont>
      <p:font typeface="Roboto" panose="020B0604020202020204" charset="0"/>
      <p:regular r:id="rId40"/>
      <p:bold r:id="rId41"/>
      <p:italic r:id="rId42"/>
      <p:boldItalic r:id="rId43"/>
    </p:embeddedFont>
    <p:embeddedFont>
      <p:font typeface="Impact" panose="020B0806030902050204" pitchFamily="3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666699"/>
    <a:srgbClr val="FB97AC"/>
    <a:srgbClr val="FF9900"/>
    <a:srgbClr val="339933"/>
    <a:srgbClr val="FF66CC"/>
    <a:srgbClr val="339966"/>
    <a:srgbClr val="00FF00"/>
    <a:srgbClr val="3399FF"/>
    <a:srgbClr val="B2B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C5A547-A77E-400E-A178-3C47CE0F8BE0}">
  <a:tblStyle styleId="{2FC5A547-A77E-400E-A178-3C47CE0F8BE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B8340-6C3C-4426-AAC2-59644B74DC28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EC365938-08C3-4554-9860-5156EA5A329A}">
      <dgm:prSet phldrT="[Texto]"/>
      <dgm:spPr>
        <a:solidFill>
          <a:srgbClr val="666699"/>
        </a:solidFill>
      </dgm:spPr>
      <dgm:t>
        <a:bodyPr/>
        <a:lstStyle/>
        <a:p>
          <a:r>
            <a:rPr lang="es-ES" dirty="0" smtClean="0"/>
            <a:t>Procesos de Trabajo</a:t>
          </a:r>
          <a:endParaRPr lang="es-ES" dirty="0"/>
        </a:p>
      </dgm:t>
    </dgm:pt>
    <dgm:pt modelId="{118CCA38-A5DD-4BE7-BF0B-675093B66623}" type="parTrans" cxnId="{BB04CA6A-6180-44CF-9869-18F6A927E5E3}">
      <dgm:prSet/>
      <dgm:spPr/>
      <dgm:t>
        <a:bodyPr/>
        <a:lstStyle/>
        <a:p>
          <a:endParaRPr lang="es-ES"/>
        </a:p>
      </dgm:t>
    </dgm:pt>
    <dgm:pt modelId="{BA1359EC-5858-42B2-A496-F250483C524B}" type="sibTrans" cxnId="{BB04CA6A-6180-44CF-9869-18F6A927E5E3}">
      <dgm:prSet/>
      <dgm:spPr>
        <a:solidFill>
          <a:srgbClr val="002060"/>
        </a:solidFill>
      </dgm:spPr>
      <dgm:t>
        <a:bodyPr/>
        <a:lstStyle/>
        <a:p>
          <a:endParaRPr lang="es-ES"/>
        </a:p>
      </dgm:t>
    </dgm:pt>
    <dgm:pt modelId="{D4BD3E44-E013-4A6C-BB69-4FC6B9A01DFE}">
      <dgm:prSet phldrT="[Texto]"/>
      <dgm:spPr>
        <a:solidFill>
          <a:srgbClr val="FF9900"/>
        </a:solidFill>
      </dgm:spPr>
      <dgm:t>
        <a:bodyPr/>
        <a:lstStyle/>
        <a:p>
          <a:r>
            <a:rPr lang="es-ES" dirty="0" smtClean="0"/>
            <a:t>Política de Trabajo</a:t>
          </a:r>
          <a:endParaRPr lang="es-ES" dirty="0"/>
        </a:p>
      </dgm:t>
    </dgm:pt>
    <dgm:pt modelId="{F09C81A2-A166-4AAC-98BD-BC04EBE2A026}" type="parTrans" cxnId="{A018B60E-3C51-4A56-8246-DE95872C130A}">
      <dgm:prSet/>
      <dgm:spPr/>
      <dgm:t>
        <a:bodyPr/>
        <a:lstStyle/>
        <a:p>
          <a:endParaRPr lang="es-ES"/>
        </a:p>
      </dgm:t>
    </dgm:pt>
    <dgm:pt modelId="{2EA2623A-0BBA-4D18-BE36-762B04C7B8D9}" type="sibTrans" cxnId="{A018B60E-3C51-4A56-8246-DE95872C130A}">
      <dgm:prSet/>
      <dgm:spPr>
        <a:solidFill>
          <a:srgbClr val="002060"/>
        </a:solidFill>
      </dgm:spPr>
      <dgm:t>
        <a:bodyPr/>
        <a:lstStyle/>
        <a:p>
          <a:endParaRPr lang="es-ES" dirty="0"/>
        </a:p>
      </dgm:t>
    </dgm:pt>
    <dgm:pt modelId="{53A1CE7E-8360-4C7C-9C88-CDFF1198FD1E}">
      <dgm:prSet phldrT="[Texto]"/>
      <dgm:spPr>
        <a:solidFill>
          <a:srgbClr val="336699"/>
        </a:solidFill>
      </dgm:spPr>
      <dgm:t>
        <a:bodyPr/>
        <a:lstStyle/>
        <a:p>
          <a:r>
            <a:rPr lang="es-ES" dirty="0" smtClean="0"/>
            <a:t>objetivos</a:t>
          </a:r>
          <a:endParaRPr lang="es-ES" dirty="0"/>
        </a:p>
      </dgm:t>
    </dgm:pt>
    <dgm:pt modelId="{6589646D-F890-46A5-B4FC-DC05024A1AE0}" type="parTrans" cxnId="{05ABE3D6-02C9-49D3-96C4-0BA8647FFF23}">
      <dgm:prSet/>
      <dgm:spPr/>
      <dgm:t>
        <a:bodyPr/>
        <a:lstStyle/>
        <a:p>
          <a:endParaRPr lang="es-ES"/>
        </a:p>
      </dgm:t>
    </dgm:pt>
    <dgm:pt modelId="{FFA7FFFB-AD58-42B2-A904-E46D0D122F2A}" type="sibTrans" cxnId="{05ABE3D6-02C9-49D3-96C4-0BA8647FFF23}">
      <dgm:prSet/>
      <dgm:spPr/>
      <dgm:t>
        <a:bodyPr/>
        <a:lstStyle/>
        <a:p>
          <a:endParaRPr lang="es-ES"/>
        </a:p>
      </dgm:t>
    </dgm:pt>
    <dgm:pt modelId="{E69C69FC-319B-4F74-ACE1-5441E984F335}" type="pres">
      <dgm:prSet presAssocID="{4B1B8340-6C3C-4426-AAC2-59644B74DC28}" presName="Name0" presStyleCnt="0">
        <dgm:presLayoutVars>
          <dgm:dir/>
          <dgm:resizeHandles val="exact"/>
        </dgm:presLayoutVars>
      </dgm:prSet>
      <dgm:spPr/>
    </dgm:pt>
    <dgm:pt modelId="{B4C21BDA-40D9-467E-96FA-4F02C55D5241}" type="pres">
      <dgm:prSet presAssocID="{4B1B8340-6C3C-4426-AAC2-59644B74DC28}" presName="vNodes" presStyleCnt="0"/>
      <dgm:spPr/>
    </dgm:pt>
    <dgm:pt modelId="{4687B75F-D164-4D20-9953-31B3A7B32A2A}" type="pres">
      <dgm:prSet presAssocID="{EC365938-08C3-4554-9860-5156EA5A329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D5BC80-0BE6-4EC2-B267-2614B8164F41}" type="pres">
      <dgm:prSet presAssocID="{BA1359EC-5858-42B2-A496-F250483C524B}" presName="spacerT" presStyleCnt="0"/>
      <dgm:spPr/>
    </dgm:pt>
    <dgm:pt modelId="{8B053121-8958-4E78-BC14-BEA2D7418D2A}" type="pres">
      <dgm:prSet presAssocID="{BA1359EC-5858-42B2-A496-F250483C524B}" presName="sibTrans" presStyleLbl="sibTrans2D1" presStyleIdx="0" presStyleCnt="2"/>
      <dgm:spPr/>
      <dgm:t>
        <a:bodyPr/>
        <a:lstStyle/>
        <a:p>
          <a:endParaRPr lang="es-ES"/>
        </a:p>
      </dgm:t>
    </dgm:pt>
    <dgm:pt modelId="{1D5FA75A-959D-4245-B836-AFB52D463212}" type="pres">
      <dgm:prSet presAssocID="{BA1359EC-5858-42B2-A496-F250483C524B}" presName="spacerB" presStyleCnt="0"/>
      <dgm:spPr/>
    </dgm:pt>
    <dgm:pt modelId="{B6D99541-BB4F-4860-B8EE-8910FF357F3C}" type="pres">
      <dgm:prSet presAssocID="{D4BD3E44-E013-4A6C-BB69-4FC6B9A01D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6A5212-372E-4ABE-85A0-2AD0D8D0B3F8}" type="pres">
      <dgm:prSet presAssocID="{4B1B8340-6C3C-4426-AAC2-59644B74DC28}" presName="sibTransLast" presStyleLbl="sibTrans2D1" presStyleIdx="1" presStyleCnt="2" custScaleX="127921" custScaleY="91435" custLinFactNeighborX="-22488" custLinFactNeighborY="-4946"/>
      <dgm:spPr/>
      <dgm:t>
        <a:bodyPr/>
        <a:lstStyle/>
        <a:p>
          <a:endParaRPr lang="es-ES"/>
        </a:p>
      </dgm:t>
    </dgm:pt>
    <dgm:pt modelId="{448805FE-59CA-4CD5-B97F-3DF060AFE9E8}" type="pres">
      <dgm:prSet presAssocID="{4B1B8340-6C3C-4426-AAC2-59644B74DC28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4B41D0BE-9961-49A0-BE9C-4374EFA2889C}" type="pres">
      <dgm:prSet presAssocID="{4B1B8340-6C3C-4426-AAC2-59644B74DC2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2984B3-027D-4F28-8C50-F7BC3C06F379}" type="presOf" srcId="{53A1CE7E-8360-4C7C-9C88-CDFF1198FD1E}" destId="{4B41D0BE-9961-49A0-BE9C-4374EFA2889C}" srcOrd="0" destOrd="0" presId="urn:microsoft.com/office/officeart/2005/8/layout/equation2"/>
    <dgm:cxn modelId="{6EF93D8D-304A-4DC0-9505-4441B4FF24AC}" type="presOf" srcId="{2EA2623A-0BBA-4D18-BE36-762B04C7B8D9}" destId="{796A5212-372E-4ABE-85A0-2AD0D8D0B3F8}" srcOrd="0" destOrd="0" presId="urn:microsoft.com/office/officeart/2005/8/layout/equation2"/>
    <dgm:cxn modelId="{009C4326-472B-41A4-ADFC-6B9B925A7E88}" type="presOf" srcId="{2EA2623A-0BBA-4D18-BE36-762B04C7B8D9}" destId="{448805FE-59CA-4CD5-B97F-3DF060AFE9E8}" srcOrd="1" destOrd="0" presId="urn:microsoft.com/office/officeart/2005/8/layout/equation2"/>
    <dgm:cxn modelId="{BC28683C-C743-49AA-A9B5-DD3C2D1BCEB8}" type="presOf" srcId="{BA1359EC-5858-42B2-A496-F250483C524B}" destId="{8B053121-8958-4E78-BC14-BEA2D7418D2A}" srcOrd="0" destOrd="0" presId="urn:microsoft.com/office/officeart/2005/8/layout/equation2"/>
    <dgm:cxn modelId="{A018B60E-3C51-4A56-8246-DE95872C130A}" srcId="{4B1B8340-6C3C-4426-AAC2-59644B74DC28}" destId="{D4BD3E44-E013-4A6C-BB69-4FC6B9A01DFE}" srcOrd="1" destOrd="0" parTransId="{F09C81A2-A166-4AAC-98BD-BC04EBE2A026}" sibTransId="{2EA2623A-0BBA-4D18-BE36-762B04C7B8D9}"/>
    <dgm:cxn modelId="{05ABE3D6-02C9-49D3-96C4-0BA8647FFF23}" srcId="{4B1B8340-6C3C-4426-AAC2-59644B74DC28}" destId="{53A1CE7E-8360-4C7C-9C88-CDFF1198FD1E}" srcOrd="2" destOrd="0" parTransId="{6589646D-F890-46A5-B4FC-DC05024A1AE0}" sibTransId="{FFA7FFFB-AD58-42B2-A904-E46D0D122F2A}"/>
    <dgm:cxn modelId="{867A0D9C-420E-4C03-807B-19EDE3581F36}" type="presOf" srcId="{D4BD3E44-E013-4A6C-BB69-4FC6B9A01DFE}" destId="{B6D99541-BB4F-4860-B8EE-8910FF357F3C}" srcOrd="0" destOrd="0" presId="urn:microsoft.com/office/officeart/2005/8/layout/equation2"/>
    <dgm:cxn modelId="{BE5E41DB-3982-4E40-9C20-D0368A8760AC}" type="presOf" srcId="{4B1B8340-6C3C-4426-AAC2-59644B74DC28}" destId="{E69C69FC-319B-4F74-ACE1-5441E984F335}" srcOrd="0" destOrd="0" presId="urn:microsoft.com/office/officeart/2005/8/layout/equation2"/>
    <dgm:cxn modelId="{BB04CA6A-6180-44CF-9869-18F6A927E5E3}" srcId="{4B1B8340-6C3C-4426-AAC2-59644B74DC28}" destId="{EC365938-08C3-4554-9860-5156EA5A329A}" srcOrd="0" destOrd="0" parTransId="{118CCA38-A5DD-4BE7-BF0B-675093B66623}" sibTransId="{BA1359EC-5858-42B2-A496-F250483C524B}"/>
    <dgm:cxn modelId="{0E1AECFD-9B0F-4737-B215-E342F2B8E74C}" type="presOf" srcId="{EC365938-08C3-4554-9860-5156EA5A329A}" destId="{4687B75F-D164-4D20-9953-31B3A7B32A2A}" srcOrd="0" destOrd="0" presId="urn:microsoft.com/office/officeart/2005/8/layout/equation2"/>
    <dgm:cxn modelId="{9CC5D23F-1CD7-4CBC-8125-985D8BE053FB}" type="presParOf" srcId="{E69C69FC-319B-4F74-ACE1-5441E984F335}" destId="{B4C21BDA-40D9-467E-96FA-4F02C55D5241}" srcOrd="0" destOrd="0" presId="urn:microsoft.com/office/officeart/2005/8/layout/equation2"/>
    <dgm:cxn modelId="{5E41C87F-00A2-4226-AA39-B177C28A2AE4}" type="presParOf" srcId="{B4C21BDA-40D9-467E-96FA-4F02C55D5241}" destId="{4687B75F-D164-4D20-9953-31B3A7B32A2A}" srcOrd="0" destOrd="0" presId="urn:microsoft.com/office/officeart/2005/8/layout/equation2"/>
    <dgm:cxn modelId="{9CA58D27-02E5-4A1C-85A1-AE8F3A22024F}" type="presParOf" srcId="{B4C21BDA-40D9-467E-96FA-4F02C55D5241}" destId="{75D5BC80-0BE6-4EC2-B267-2614B8164F41}" srcOrd="1" destOrd="0" presId="urn:microsoft.com/office/officeart/2005/8/layout/equation2"/>
    <dgm:cxn modelId="{E7299C6B-4CAA-4A5E-9DB5-AE21915D1850}" type="presParOf" srcId="{B4C21BDA-40D9-467E-96FA-4F02C55D5241}" destId="{8B053121-8958-4E78-BC14-BEA2D7418D2A}" srcOrd="2" destOrd="0" presId="urn:microsoft.com/office/officeart/2005/8/layout/equation2"/>
    <dgm:cxn modelId="{3572580A-57EB-4786-9DB5-21FF4C137D86}" type="presParOf" srcId="{B4C21BDA-40D9-467E-96FA-4F02C55D5241}" destId="{1D5FA75A-959D-4245-B836-AFB52D463212}" srcOrd="3" destOrd="0" presId="urn:microsoft.com/office/officeart/2005/8/layout/equation2"/>
    <dgm:cxn modelId="{55BA6995-CF95-4B03-8EFB-283920624D75}" type="presParOf" srcId="{B4C21BDA-40D9-467E-96FA-4F02C55D5241}" destId="{B6D99541-BB4F-4860-B8EE-8910FF357F3C}" srcOrd="4" destOrd="0" presId="urn:microsoft.com/office/officeart/2005/8/layout/equation2"/>
    <dgm:cxn modelId="{43EE0E94-DF1A-4F21-8F36-E3A45FEE52E2}" type="presParOf" srcId="{E69C69FC-319B-4F74-ACE1-5441E984F335}" destId="{796A5212-372E-4ABE-85A0-2AD0D8D0B3F8}" srcOrd="1" destOrd="0" presId="urn:microsoft.com/office/officeart/2005/8/layout/equation2"/>
    <dgm:cxn modelId="{3AEC08BB-C56E-417F-8ED3-0581124873D1}" type="presParOf" srcId="{796A5212-372E-4ABE-85A0-2AD0D8D0B3F8}" destId="{448805FE-59CA-4CD5-B97F-3DF060AFE9E8}" srcOrd="0" destOrd="0" presId="urn:microsoft.com/office/officeart/2005/8/layout/equation2"/>
    <dgm:cxn modelId="{D4C90F9C-F4AE-4B15-B824-190F04E90572}" type="presParOf" srcId="{E69C69FC-319B-4F74-ACE1-5441E984F335}" destId="{4B41D0BE-9961-49A0-BE9C-4374EFA2889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7B75F-D164-4D20-9953-31B3A7B32A2A}">
      <dsp:nvSpPr>
        <dsp:cNvPr id="0" name=""/>
        <dsp:cNvSpPr/>
      </dsp:nvSpPr>
      <dsp:spPr>
        <a:xfrm>
          <a:off x="3482" y="582310"/>
          <a:ext cx="1236315" cy="1236315"/>
        </a:xfrm>
        <a:prstGeom prst="ellipse">
          <a:avLst/>
        </a:prstGeom>
        <a:solidFill>
          <a:srgbClr val="66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Procesos de Trabajo</a:t>
          </a:r>
          <a:endParaRPr lang="es-ES" sz="1500" kern="1200" dirty="0"/>
        </a:p>
      </dsp:txBody>
      <dsp:txXfrm>
        <a:off x="184536" y="763364"/>
        <a:ext cx="874207" cy="874207"/>
      </dsp:txXfrm>
    </dsp:sp>
    <dsp:sp modelId="{8B053121-8958-4E78-BC14-BEA2D7418D2A}">
      <dsp:nvSpPr>
        <dsp:cNvPr id="0" name=""/>
        <dsp:cNvSpPr/>
      </dsp:nvSpPr>
      <dsp:spPr>
        <a:xfrm>
          <a:off x="263108" y="1919014"/>
          <a:ext cx="717062" cy="717062"/>
        </a:xfrm>
        <a:prstGeom prst="mathPlus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358155" y="2193219"/>
        <a:ext cx="526968" cy="168652"/>
      </dsp:txXfrm>
    </dsp:sp>
    <dsp:sp modelId="{B6D99541-BB4F-4860-B8EE-8910FF357F3C}">
      <dsp:nvSpPr>
        <dsp:cNvPr id="0" name=""/>
        <dsp:cNvSpPr/>
      </dsp:nvSpPr>
      <dsp:spPr>
        <a:xfrm>
          <a:off x="3482" y="2736466"/>
          <a:ext cx="1236315" cy="1236315"/>
        </a:xfrm>
        <a:prstGeom prst="ellipse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Política de Trabajo</a:t>
          </a:r>
          <a:endParaRPr lang="es-ES" sz="1500" kern="1200" dirty="0"/>
        </a:p>
      </dsp:txBody>
      <dsp:txXfrm>
        <a:off x="184536" y="2917520"/>
        <a:ext cx="874207" cy="874207"/>
      </dsp:txXfrm>
    </dsp:sp>
    <dsp:sp modelId="{796A5212-372E-4ABE-85A0-2AD0D8D0B3F8}">
      <dsp:nvSpPr>
        <dsp:cNvPr id="0" name=""/>
        <dsp:cNvSpPr/>
      </dsp:nvSpPr>
      <dsp:spPr>
        <a:xfrm>
          <a:off x="1281948" y="2044539"/>
          <a:ext cx="502919" cy="420518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281948" y="2128643"/>
        <a:ext cx="376764" cy="252310"/>
      </dsp:txXfrm>
    </dsp:sp>
    <dsp:sp modelId="{4B41D0BE-9961-49A0-BE9C-4374EFA2889C}">
      <dsp:nvSpPr>
        <dsp:cNvPr id="0" name=""/>
        <dsp:cNvSpPr/>
      </dsp:nvSpPr>
      <dsp:spPr>
        <a:xfrm>
          <a:off x="1981586" y="1041230"/>
          <a:ext cx="2472630" cy="2472630"/>
        </a:xfrm>
        <a:prstGeom prst="ellipse">
          <a:avLst/>
        </a:prstGeom>
        <a:solidFill>
          <a:srgbClr val="33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objetivos</a:t>
          </a:r>
          <a:endParaRPr lang="es-ES" sz="3300" kern="1200" dirty="0"/>
        </a:p>
      </dsp:txBody>
      <dsp:txXfrm>
        <a:off x="2343694" y="1403338"/>
        <a:ext cx="1748414" cy="1748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b2368d56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db2368d56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474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db2368d56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db2368d56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7b938c9a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d7b938c9a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806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3113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7b85f4de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d7b85f4de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716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7b85f4de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d7b85f4de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50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7b938c9a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d7b938c9a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7b938c9a0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d7b938c9a0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89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b2368d5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db2368d5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02894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29717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080"/>
              <a:buChar char="○"/>
              <a:defRPr/>
            </a:lvl5pPr>
            <a:lvl6pPr marL="2743200" lvl="5" indent="-29717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7pPr>
            <a:lvl8pPr marL="3657600" lvl="7" indent="-29717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080"/>
              <a:buChar char="○"/>
              <a:defRPr/>
            </a:lvl8pPr>
            <a:lvl9pPr marL="4114800" lvl="8" indent="-29717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02894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297179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080"/>
              <a:buChar char="○"/>
              <a:defRPr/>
            </a:lvl5pPr>
            <a:lvl6pPr marL="2743200" lvl="5" indent="-297179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7pPr>
            <a:lvl8pPr marL="3657600" lvl="7" indent="-297179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080"/>
              <a:buChar char="○"/>
              <a:defRPr/>
            </a:lvl8pPr>
            <a:lvl9pPr marL="4114800" lvl="8" indent="-297179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Verdana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49368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197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967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530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8382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37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76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2818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2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894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s-CO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48668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2" r:id="rId9"/>
    <p:sldLayoutId id="214748367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fuil_7q1l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713625" y="5764375"/>
            <a:ext cx="3162900" cy="13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1400" b="1" dirty="0">
              <a:solidFill>
                <a:srgbClr val="073763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18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18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18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18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18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18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18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18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18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18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s-CO" sz="1800" i="1" dirty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AUTOR:</a:t>
            </a:r>
            <a:endParaRPr sz="1800" i="1" dirty="0">
              <a:solidFill>
                <a:schemeClr val="accent3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s-CO" sz="1800" i="1" dirty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ING. RICARDO SALGUERO</a:t>
            </a:r>
            <a:endParaRPr sz="1800" i="1" dirty="0">
              <a:solidFill>
                <a:schemeClr val="accent3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s-CO" sz="1800" i="1" dirty="0">
                <a:solidFill>
                  <a:schemeClr val="accent3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MSc. ADMINISTRACIÓN</a:t>
            </a:r>
            <a:endParaRPr sz="1800" i="1" dirty="0">
              <a:solidFill>
                <a:schemeClr val="accent3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1400" b="1" dirty="0">
              <a:solidFill>
                <a:srgbClr val="274E1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14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496" y="2226915"/>
            <a:ext cx="3163001" cy="3163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797" y="2777730"/>
            <a:ext cx="4505051" cy="2061369"/>
          </a:xfrm>
        </p:spPr>
        <p:txBody>
          <a:bodyPr/>
          <a:lstStyle/>
          <a:p>
            <a:pPr algn="ctr">
              <a:buSzPts val="2800"/>
            </a:pPr>
            <a:r>
              <a:rPr lang="es-MX" sz="4000" dirty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</a:rPr>
              <a:t>ADMINISTRACIÓN </a:t>
            </a:r>
            <a:r>
              <a:rPr lang="es-MX" sz="4000" dirty="0" smtClean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</a:rPr>
              <a:t/>
            </a:r>
            <a:br>
              <a:rPr lang="es-MX" sz="4000" dirty="0" smtClean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</a:rPr>
            </a:br>
            <a:r>
              <a:rPr lang="es-MX" sz="4000" dirty="0" smtClean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</a:rPr>
              <a:t>DE </a:t>
            </a:r>
            <a:r>
              <a:rPr lang="es-MX" sz="4000" dirty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</a:rPr>
              <a:t>LA </a:t>
            </a:r>
            <a:r>
              <a:rPr lang="es-MX" sz="4000" dirty="0" smtClean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</a:rPr>
              <a:t/>
            </a:r>
            <a:br>
              <a:rPr lang="es-MX" sz="4000" dirty="0" smtClean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</a:rPr>
            </a:br>
            <a:r>
              <a:rPr lang="es-MX" sz="4000" dirty="0" smtClean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</a:rPr>
              <a:t>CALIDAD TOTAL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Impact"/>
              <a:ea typeface="Impact"/>
              <a:cs typeface="Impac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97" y="229823"/>
            <a:ext cx="864065" cy="717337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4796431" y="70807"/>
            <a:ext cx="3378066" cy="10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800"/>
            </a:pP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</a:rPr>
              <a:t>INGENIERIA INDUSTRIAL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Impact"/>
              <a:ea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760175" y="146725"/>
            <a:ext cx="80148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500" dirty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ENFOQUE Y EVOLUCIÓN DEL CONCEPTO DE LA CALIDAD TOTAL</a:t>
            </a:r>
            <a:endParaRPr sz="2500" dirty="0">
              <a:solidFill>
                <a:schemeClr val="accent3">
                  <a:lumMod val="50000"/>
                </a:schemeClr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74E1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203" name="Google Shape;203;p25"/>
          <p:cNvGraphicFramePr/>
          <p:nvPr/>
        </p:nvGraphicFramePr>
        <p:xfrm>
          <a:off x="312438" y="1002325"/>
          <a:ext cx="8600300" cy="5635350"/>
        </p:xfrm>
        <a:graphic>
          <a:graphicData uri="http://schemas.openxmlformats.org/drawingml/2006/table">
            <a:tbl>
              <a:tblPr>
                <a:noFill/>
                <a:tableStyleId>{2FC5A547-A77E-400E-A178-3C47CE0F8BE0}</a:tableStyleId>
              </a:tblPr>
              <a:tblGrid>
                <a:gridCol w="342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u="none" strike="noStrike" cap="none">
                          <a:solidFill>
                            <a:srgbClr val="0C343D"/>
                          </a:solidFill>
                        </a:rPr>
                        <a:t>AUTOR</a:t>
                      </a:r>
                      <a:endParaRPr sz="1400" b="1" u="none" strike="noStrike" cap="none">
                        <a:solidFill>
                          <a:srgbClr val="0C343D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u="none" strike="noStrike" cap="none">
                          <a:solidFill>
                            <a:srgbClr val="0C343D"/>
                          </a:solidFill>
                        </a:rPr>
                        <a:t>APORTE</a:t>
                      </a:r>
                      <a:endParaRPr sz="1400" b="1" u="none" strike="noStrike" cap="none">
                        <a:solidFill>
                          <a:srgbClr val="0C343D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>
                          <a:solidFill>
                            <a:srgbClr val="0C343D"/>
                          </a:solidFill>
                        </a:rPr>
                        <a:t>WILLIAM EDWARD DEMING</a:t>
                      </a:r>
                      <a:endParaRPr sz="1700" b="1" u="none" strike="noStrike" cap="none"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>
                          <a:solidFill>
                            <a:srgbClr val="0C343D"/>
                          </a:solidFill>
                        </a:rPr>
                        <a:t>(1900 –1993)</a:t>
                      </a:r>
                      <a:endParaRPr sz="1700" b="1" u="none" strike="noStrike" cap="none"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500" b="1">
                          <a:solidFill>
                            <a:srgbClr val="0C343D"/>
                          </a:solidFill>
                        </a:rPr>
                        <a:t>Estadístico Estadounidense</a:t>
                      </a:r>
                      <a:endParaRPr sz="1500" b="1">
                        <a:solidFill>
                          <a:srgbClr val="0C343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500">
                          <a:solidFill>
                            <a:srgbClr val="0C343D"/>
                          </a:solidFill>
                        </a:rPr>
                        <a:t>Gurú de la Calidad Total en Japón</a:t>
                      </a:r>
                      <a:endParaRPr sz="1500">
                        <a:solidFill>
                          <a:srgbClr val="0C343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500">
                          <a:solidFill>
                            <a:srgbClr val="0C343D"/>
                          </a:solidFill>
                        </a:rPr>
                        <a:t> Su mayor contribución a la </a:t>
                      </a:r>
                      <a:endParaRPr sz="1500">
                        <a:solidFill>
                          <a:srgbClr val="0C343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500">
                          <a:solidFill>
                            <a:srgbClr val="0C343D"/>
                          </a:solidFill>
                        </a:rPr>
                        <a:t>Gestión de la Calidad fue </a:t>
                      </a:r>
                      <a:endParaRPr sz="1500">
                        <a:solidFill>
                          <a:srgbClr val="0C343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500">
                          <a:solidFill>
                            <a:srgbClr val="0C343D"/>
                          </a:solidFill>
                        </a:rPr>
                        <a:t>el Control Estadístico de la Calidad. </a:t>
                      </a:r>
                      <a:endParaRPr sz="1200">
                        <a:solidFill>
                          <a:srgbClr val="0C343D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00">
                        <a:solidFill>
                          <a:srgbClr val="0C343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>
                          <a:solidFill>
                            <a:srgbClr val="0C343D"/>
                          </a:solidFill>
                        </a:rPr>
                        <a:t>Los 14 catorce puntos o Círculos de Calidad </a:t>
                      </a:r>
                      <a:endParaRPr sz="1700" b="1">
                        <a:solidFill>
                          <a:srgbClr val="0C343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>
                          <a:solidFill>
                            <a:srgbClr val="0C343D"/>
                          </a:solidFill>
                        </a:rPr>
                        <a:t>de Deming y la divulgación del </a:t>
                      </a:r>
                      <a:endParaRPr sz="1700" b="1">
                        <a:solidFill>
                          <a:srgbClr val="0C343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>
                          <a:solidFill>
                            <a:srgbClr val="0C343D"/>
                          </a:solidFill>
                        </a:rPr>
                        <a:t>ciclo PDCA de Shewhart</a:t>
                      </a:r>
                      <a:endParaRPr sz="1700" b="1">
                        <a:solidFill>
                          <a:srgbClr val="0C343D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700">
                        <a:solidFill>
                          <a:srgbClr val="0C343D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4" name="Google Shape;2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425" y="1654147"/>
            <a:ext cx="1695450" cy="2017825"/>
          </a:xfrm>
          <a:prstGeom prst="rect">
            <a:avLst/>
          </a:prstGeom>
          <a:noFill/>
          <a:ln w="762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3025" y="2577950"/>
            <a:ext cx="4841900" cy="3851875"/>
          </a:xfrm>
          <a:prstGeom prst="rect">
            <a:avLst/>
          </a:prstGeom>
          <a:noFill/>
          <a:ln w="762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Google Shape;211;p26"/>
          <p:cNvGraphicFramePr/>
          <p:nvPr>
            <p:extLst>
              <p:ext uri="{D42A27DB-BD31-4B8C-83A1-F6EECF244321}">
                <p14:modId xmlns:p14="http://schemas.microsoft.com/office/powerpoint/2010/main" val="1600691301"/>
              </p:ext>
            </p:extLst>
          </p:nvPr>
        </p:nvGraphicFramePr>
        <p:xfrm>
          <a:off x="274838" y="1067913"/>
          <a:ext cx="8594325" cy="5540175"/>
        </p:xfrm>
        <a:graphic>
          <a:graphicData uri="http://schemas.openxmlformats.org/drawingml/2006/table">
            <a:tbl>
              <a:tblPr>
                <a:noFill/>
                <a:tableStyleId>{2FC5A547-A77E-400E-A178-3C47CE0F8BE0}</a:tableStyleId>
              </a:tblPr>
              <a:tblGrid>
                <a:gridCol w="328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AUTOR</a:t>
                      </a:r>
                      <a:endParaRPr sz="17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APORTE</a:t>
                      </a:r>
                      <a:endParaRPr sz="17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5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u="none" strike="noStrike" cap="none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u="none" strike="noStrike" cap="none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u="none" strike="noStrike" cap="none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u="none" strike="noStrike" cap="none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u="none" strike="noStrike" cap="none" dirty="0">
                          <a:solidFill>
                            <a:srgbClr val="274E13"/>
                          </a:solidFill>
                        </a:rPr>
                        <a:t>1904 - 2008</a:t>
                      </a:r>
                      <a:endParaRPr sz="1700" u="none" strike="noStrike" cap="none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600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600" dirty="0">
                        <a:solidFill>
                          <a:srgbClr val="274E13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JOSEPH JURAN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(1904 - 2008)</a:t>
                      </a:r>
                      <a:endParaRPr sz="17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20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Ingeniero Eléctrico, Consultor y </a:t>
                      </a:r>
                      <a:endParaRPr sz="1200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G</a:t>
                      </a:r>
                      <a:r>
                        <a:rPr lang="es-CO" sz="120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urú de calidad del siglo XX</a:t>
                      </a:r>
                      <a:endParaRPr sz="1200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Trilogía de Juran</a:t>
                      </a:r>
                      <a:endParaRPr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Trilogía de Juran</a:t>
                      </a:r>
                      <a:endParaRPr sz="17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La planificación de la calidad, control de la calidad y mejora de la calidad son los instrumentos del directivo en la gestión de la calidad”.</a:t>
                      </a:r>
                      <a:endParaRPr sz="1700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600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dirty="0">
                        <a:solidFill>
                          <a:srgbClr val="274E13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2" name="Google Shape;212;p26"/>
          <p:cNvSpPr txBox="1"/>
          <p:nvPr/>
        </p:nvSpPr>
        <p:spPr>
          <a:xfrm>
            <a:off x="1024575" y="228600"/>
            <a:ext cx="74199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500" dirty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ENFOQUE Y EVOLUCIÓN DEL CONCEPTO DE LA CALIDAD TOTAL</a:t>
            </a:r>
            <a:endParaRPr sz="2500" dirty="0">
              <a:solidFill>
                <a:schemeClr val="accent3">
                  <a:lumMod val="50000"/>
                </a:schemeClr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74E1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13" name="Google Shape;2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712" y="1860754"/>
            <a:ext cx="1407400" cy="1527110"/>
          </a:xfrm>
          <a:prstGeom prst="rect">
            <a:avLst/>
          </a:prstGeom>
          <a:noFill/>
          <a:ln w="76200" cap="flat" cmpd="sng">
            <a:solidFill>
              <a:srgbClr val="A2C4C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4" name="Google Shape;214;p26"/>
          <p:cNvPicPr preferRelativeResize="0"/>
          <p:nvPr/>
        </p:nvPicPr>
        <p:blipFill rotWithShape="1">
          <a:blip r:embed="rId4">
            <a:alphaModFix/>
          </a:blip>
          <a:srcRect l="2510" r="2765" b="5508"/>
          <a:stretch/>
        </p:blipFill>
        <p:spPr>
          <a:xfrm>
            <a:off x="3792010" y="3004975"/>
            <a:ext cx="4874950" cy="3439900"/>
          </a:xfrm>
          <a:prstGeom prst="rect">
            <a:avLst/>
          </a:prstGeom>
          <a:noFill/>
          <a:ln w="76200" cap="flat" cmpd="sng">
            <a:solidFill>
              <a:srgbClr val="A2C4C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5" name="Google Shape;21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649" y="4494875"/>
            <a:ext cx="2313525" cy="1950000"/>
          </a:xfrm>
          <a:prstGeom prst="rect">
            <a:avLst/>
          </a:prstGeom>
          <a:noFill/>
          <a:ln w="38100" cap="flat" cmpd="sng">
            <a:solidFill>
              <a:srgbClr val="A2C4C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>
            <a:spLocks noGrp="1"/>
          </p:cNvSpPr>
          <p:nvPr>
            <p:ph type="title"/>
          </p:nvPr>
        </p:nvSpPr>
        <p:spPr>
          <a:xfrm>
            <a:off x="975000" y="222925"/>
            <a:ext cx="77700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500" dirty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ENFOQUE Y EVOLUCIÓN DEL CONCEPTO DE LA CALIDAD TOTAL</a:t>
            </a:r>
            <a:endParaRPr sz="2500" dirty="0">
              <a:solidFill>
                <a:schemeClr val="accent3">
                  <a:lumMod val="50000"/>
                </a:schemeClr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74E1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222" name="Google Shape;222;p27"/>
          <p:cNvGraphicFramePr/>
          <p:nvPr>
            <p:extLst>
              <p:ext uri="{D42A27DB-BD31-4B8C-83A1-F6EECF244321}">
                <p14:modId xmlns:p14="http://schemas.microsoft.com/office/powerpoint/2010/main" val="529866606"/>
              </p:ext>
            </p:extLst>
          </p:nvPr>
        </p:nvGraphicFramePr>
        <p:xfrm>
          <a:off x="373850" y="958275"/>
          <a:ext cx="8371250" cy="5442450"/>
        </p:xfrm>
        <a:graphic>
          <a:graphicData uri="http://schemas.openxmlformats.org/drawingml/2006/table">
            <a:tbl>
              <a:tblPr>
                <a:noFill/>
                <a:tableStyleId>{2FC5A547-A77E-400E-A178-3C47CE0F8BE0}</a:tableStyleId>
              </a:tblPr>
              <a:tblGrid>
                <a:gridCol w="416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AUTOR</a:t>
                      </a:r>
                      <a:endParaRPr sz="17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APORTE</a:t>
                      </a:r>
                      <a:endParaRPr sz="17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00"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KAORU ISHIKAWA</a:t>
                      </a:r>
                      <a:endParaRPr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s-CO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1915 - 1989)</a:t>
                      </a:r>
                      <a:endParaRPr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20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sz="130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Químico </a:t>
                      </a:r>
                      <a:r>
                        <a:rPr lang="es-CO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</a:t>
                      </a:r>
                      <a:r>
                        <a:rPr lang="es-CO" sz="130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ndustrial </a:t>
                      </a:r>
                      <a:r>
                        <a:rPr lang="es-CO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j</a:t>
                      </a:r>
                      <a:r>
                        <a:rPr lang="es-CO" sz="130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aponés, </a:t>
                      </a:r>
                      <a:r>
                        <a:rPr lang="es-CO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</a:t>
                      </a:r>
                      <a:r>
                        <a:rPr lang="es-CO" sz="130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dministrador de </a:t>
                      </a:r>
                      <a:r>
                        <a:rPr lang="es-CO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es-CO" sz="130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mpresas y experto en el </a:t>
                      </a:r>
                      <a:endParaRPr sz="1300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Círculo de C</a:t>
                      </a:r>
                      <a:r>
                        <a:rPr lang="es-CO" sz="13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ontrol de</a:t>
                      </a:r>
                      <a:r>
                        <a:rPr lang="es-CO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C</a:t>
                      </a:r>
                      <a:r>
                        <a:rPr lang="es-CO" sz="13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alidad</a:t>
                      </a:r>
                      <a:endParaRPr sz="13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Círculos de Calidad</a:t>
                      </a:r>
                      <a:endParaRPr sz="17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En 1962, Ishikawa desarrolló los círculos de calidad. </a:t>
                      </a:r>
                      <a:r>
                        <a:rPr lang="es-CO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Definición: </a:t>
                      </a:r>
                      <a:r>
                        <a:rPr lang="es-CO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“un círculo de calidad es un pequeño grupo compuesto por personas voluntarias, que resuelve los problemas de los niveles más operativos de la empresa. Todos sus componentes pertenecen a la misma área de trabajo y habitualmente es el propio grupo quien determina el problema a resolver”.</a:t>
                      </a:r>
                      <a:endParaRPr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3" name="Google Shape;2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1400" y="1637525"/>
            <a:ext cx="1800175" cy="1684050"/>
          </a:xfrm>
          <a:prstGeom prst="rect">
            <a:avLst/>
          </a:prstGeom>
          <a:noFill/>
          <a:ln w="762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4" name="Google Shape;22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3175" y="3701675"/>
            <a:ext cx="3899976" cy="2577926"/>
          </a:xfrm>
          <a:prstGeom prst="rect">
            <a:avLst/>
          </a:prstGeom>
          <a:noFill/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4150" y="4499468"/>
            <a:ext cx="2660576" cy="1780132"/>
          </a:xfrm>
          <a:prstGeom prst="rect">
            <a:avLst/>
          </a:prstGeom>
          <a:noFill/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2268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>
            <a:spLocks noGrp="1"/>
          </p:cNvSpPr>
          <p:nvPr>
            <p:ph type="title"/>
          </p:nvPr>
        </p:nvSpPr>
        <p:spPr>
          <a:xfrm>
            <a:off x="993575" y="219850"/>
            <a:ext cx="78165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500" dirty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ENFOQUE Y EVOLUCIÓN DEL CONCEPTO DE LA CALIDAD TOTAL</a:t>
            </a:r>
            <a:endParaRPr sz="2500" dirty="0">
              <a:solidFill>
                <a:schemeClr val="accent3">
                  <a:lumMod val="50000"/>
                </a:schemeClr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232" name="Google Shape;232;p28"/>
          <p:cNvGraphicFramePr/>
          <p:nvPr>
            <p:extLst>
              <p:ext uri="{D42A27DB-BD31-4B8C-83A1-F6EECF244321}">
                <p14:modId xmlns:p14="http://schemas.microsoft.com/office/powerpoint/2010/main" val="289292230"/>
              </p:ext>
            </p:extLst>
          </p:nvPr>
        </p:nvGraphicFramePr>
        <p:xfrm>
          <a:off x="336800" y="1193800"/>
          <a:ext cx="8473275" cy="5199025"/>
        </p:xfrm>
        <a:graphic>
          <a:graphicData uri="http://schemas.openxmlformats.org/drawingml/2006/table">
            <a:tbl>
              <a:tblPr>
                <a:noFill/>
                <a:tableStyleId>{2FC5A547-A77E-400E-A178-3C47CE0F8BE0}</a:tableStyleId>
              </a:tblPr>
              <a:tblGrid>
                <a:gridCol w="421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AUTOR</a:t>
                      </a:r>
                      <a:endParaRPr sz="17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APORTE</a:t>
                      </a:r>
                      <a:endParaRPr sz="17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6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600"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TAIICHI OHNO</a:t>
                      </a:r>
                      <a:endParaRPr sz="14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(1912,- 1990)  </a:t>
                      </a:r>
                      <a:endParaRPr sz="14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ingeniero industrial japonés.</a:t>
                      </a:r>
                      <a:endParaRPr sz="14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274E13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JUST IN TIME</a:t>
                      </a:r>
                      <a:endParaRPr sz="17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6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“</a:t>
                      </a:r>
                      <a:r>
                        <a:rPr lang="es-CO" sz="170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Sistema de gestión de</a:t>
                      </a:r>
                      <a:r>
                        <a:rPr lang="es-CO" sz="1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sz="170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producción </a:t>
                      </a:r>
                      <a:endParaRPr sz="1700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que permite entregar al cliente el producto con la calidad exigida, en la cantidad precisa y en el momento exacto”</a:t>
                      </a:r>
                      <a:endParaRPr sz="1700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dirty="0">
                        <a:solidFill>
                          <a:srgbClr val="274E13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3" name="Google Shape;2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875" y="1962050"/>
            <a:ext cx="2247450" cy="1685587"/>
          </a:xfrm>
          <a:prstGeom prst="rect">
            <a:avLst/>
          </a:prstGeom>
          <a:noFill/>
          <a:ln w="762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4" name="Google Shape;23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1813" y="3288525"/>
            <a:ext cx="4034925" cy="2958325"/>
          </a:xfrm>
          <a:prstGeom prst="rect">
            <a:avLst/>
          </a:prstGeom>
          <a:noFill/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5" name="Google Shape;235;p28"/>
          <p:cNvPicPr preferRelativeResize="0"/>
          <p:nvPr/>
        </p:nvPicPr>
        <p:blipFill rotWithShape="1">
          <a:blip r:embed="rId5">
            <a:alphaModFix/>
          </a:blip>
          <a:srcRect t="21353" b="22967"/>
          <a:stretch/>
        </p:blipFill>
        <p:spPr>
          <a:xfrm>
            <a:off x="6411825" y="3503375"/>
            <a:ext cx="578375" cy="3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600" y="4561275"/>
            <a:ext cx="3519875" cy="1685575"/>
          </a:xfrm>
          <a:prstGeom prst="rect">
            <a:avLst/>
          </a:prstGeom>
          <a:noFill/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xfrm>
            <a:off x="1041100" y="244525"/>
            <a:ext cx="7833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500" dirty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ENFOQUE Y EVOLUCIÓN DEL CONCEPTO DE LA CALIDAD TOTAL</a:t>
            </a:r>
            <a:endParaRPr sz="2500" dirty="0">
              <a:solidFill>
                <a:schemeClr val="accent3">
                  <a:lumMod val="50000"/>
                </a:schemeClr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243" name="Google Shape;243;p29"/>
          <p:cNvGraphicFramePr/>
          <p:nvPr>
            <p:extLst>
              <p:ext uri="{D42A27DB-BD31-4B8C-83A1-F6EECF244321}">
                <p14:modId xmlns:p14="http://schemas.microsoft.com/office/powerpoint/2010/main" val="1291897086"/>
              </p:ext>
            </p:extLst>
          </p:nvPr>
        </p:nvGraphicFramePr>
        <p:xfrm>
          <a:off x="241775" y="986888"/>
          <a:ext cx="8632325" cy="5567580"/>
        </p:xfrm>
        <a:graphic>
          <a:graphicData uri="http://schemas.openxmlformats.org/drawingml/2006/table">
            <a:tbl>
              <a:tblPr>
                <a:noFill/>
                <a:tableStyleId>{2FC5A547-A77E-400E-A178-3C47CE0F8BE0}</a:tableStyleId>
              </a:tblPr>
              <a:tblGrid>
                <a:gridCol w="424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AUTOR</a:t>
                      </a:r>
                      <a:endParaRPr sz="17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APORTE</a:t>
                      </a:r>
                      <a:endParaRPr sz="17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MASAAKI IMAI</a:t>
                      </a:r>
                      <a:r>
                        <a:rPr lang="es-CO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-  </a:t>
                      </a:r>
                      <a:r>
                        <a:rPr lang="es-CO" sz="17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(1930)</a:t>
                      </a:r>
                      <a:endParaRPr sz="17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Consultor y técnico organizacional japonés. Fundador del Kaizen Institute Consulting Group y su filosofía de mejora continua</a:t>
                      </a:r>
                      <a:endParaRPr sz="14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KAIZEN</a:t>
                      </a:r>
                      <a:endParaRPr sz="1700" b="1" i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6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Significa mejora continua en japonés. Es el espíritu y </a:t>
                      </a:r>
                      <a:r>
                        <a:rPr lang="es-CO" sz="1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práctica</a:t>
                      </a:r>
                      <a:r>
                        <a:rPr lang="es-CO" sz="170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de los principios de mejora continua en la empresa</a:t>
                      </a:r>
                      <a:endParaRPr sz="17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274E13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4" name="Google Shape;2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825825"/>
            <a:ext cx="4186399" cy="3619050"/>
          </a:xfrm>
          <a:prstGeom prst="rect">
            <a:avLst/>
          </a:prstGeom>
          <a:noFill/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5" name="Google Shape;24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9825" y="1555225"/>
            <a:ext cx="1685325" cy="1933450"/>
          </a:xfrm>
          <a:prstGeom prst="rect">
            <a:avLst/>
          </a:prstGeom>
          <a:noFill/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6" name="Google Shape;24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075" y="4594050"/>
            <a:ext cx="3949550" cy="1850825"/>
          </a:xfrm>
          <a:prstGeom prst="rect">
            <a:avLst/>
          </a:prstGeom>
          <a:noFill/>
          <a:ln w="28575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>
            <a:spLocks noGrp="1"/>
          </p:cNvSpPr>
          <p:nvPr>
            <p:ph type="title"/>
          </p:nvPr>
        </p:nvSpPr>
        <p:spPr>
          <a:xfrm>
            <a:off x="908900" y="143725"/>
            <a:ext cx="76512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500" dirty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ENFOQUE Y EVOLUCIÓN DEL CONCEPTO DE LA CALIDAD TOTAL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253" name="Google Shape;253;p30"/>
          <p:cNvGraphicFramePr/>
          <p:nvPr>
            <p:extLst>
              <p:ext uri="{D42A27DB-BD31-4B8C-83A1-F6EECF244321}">
                <p14:modId xmlns:p14="http://schemas.microsoft.com/office/powerpoint/2010/main" val="2861999439"/>
              </p:ext>
            </p:extLst>
          </p:nvPr>
        </p:nvGraphicFramePr>
        <p:xfrm>
          <a:off x="332550" y="855050"/>
          <a:ext cx="8470375" cy="5736610"/>
        </p:xfrm>
        <a:graphic>
          <a:graphicData uri="http://schemas.openxmlformats.org/drawingml/2006/table">
            <a:tbl>
              <a:tblPr>
                <a:noFill/>
                <a:tableStyleId>{2FC5A547-A77E-400E-A178-3C47CE0F8BE0}</a:tableStyleId>
              </a:tblPr>
              <a:tblGrid>
                <a:gridCol w="421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AUTOR</a:t>
                      </a:r>
                      <a:endParaRPr sz="14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APORTE</a:t>
                      </a:r>
                      <a:endParaRPr sz="14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GENICHI </a:t>
                      </a:r>
                      <a:r>
                        <a:rPr lang="es-CO" sz="17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TAGUCHI</a:t>
                      </a:r>
                      <a:endParaRPr sz="17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1924 - 2012</a:t>
                      </a:r>
                      <a:endParaRPr sz="17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</a:t>
                      </a:r>
                      <a:r>
                        <a:rPr lang="es-CO" sz="14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ngeniero y </a:t>
                      </a:r>
                      <a:r>
                        <a:rPr lang="es-CO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es-CO" sz="14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stadístico japonés</a:t>
                      </a:r>
                      <a:endParaRPr sz="14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INGENIERÍA DE LA CALIDAD</a:t>
                      </a:r>
                      <a:endParaRPr sz="17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6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“Métodos para el diseño y desarrollo de los procesos de industrialización con el máximo de</a:t>
                      </a:r>
                      <a:endParaRPr sz="1700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eficiencia”.</a:t>
                      </a:r>
                      <a:endParaRPr sz="1700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dirty="0">
                        <a:solidFill>
                          <a:srgbClr val="274E13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4" name="Google Shape;2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6225" y="3024125"/>
            <a:ext cx="3916499" cy="3123276"/>
          </a:xfrm>
          <a:prstGeom prst="rect">
            <a:avLst/>
          </a:prstGeom>
          <a:noFill/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5" name="Google Shape;25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6842" y="1360095"/>
            <a:ext cx="2009775" cy="1782262"/>
          </a:xfrm>
          <a:prstGeom prst="rect">
            <a:avLst/>
          </a:prstGeom>
          <a:noFill/>
          <a:ln w="762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6" name="Google Shape;25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499" y="4000500"/>
            <a:ext cx="3680460" cy="2363125"/>
          </a:xfrm>
          <a:prstGeom prst="rect">
            <a:avLst/>
          </a:prstGeom>
          <a:noFill/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>
            <a:spLocks noGrp="1"/>
          </p:cNvSpPr>
          <p:nvPr>
            <p:ph type="title"/>
          </p:nvPr>
        </p:nvSpPr>
        <p:spPr>
          <a:xfrm>
            <a:off x="908900" y="143725"/>
            <a:ext cx="76512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500" dirty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ENFOQUE Y EVOLUCIÓN DEL CONCEPTO DE LA CALIDAD TOTAL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263" name="Google Shape;263;p31"/>
          <p:cNvGraphicFramePr/>
          <p:nvPr>
            <p:extLst>
              <p:ext uri="{D42A27DB-BD31-4B8C-83A1-F6EECF244321}">
                <p14:modId xmlns:p14="http://schemas.microsoft.com/office/powerpoint/2010/main" val="813092934"/>
              </p:ext>
            </p:extLst>
          </p:nvPr>
        </p:nvGraphicFramePr>
        <p:xfrm>
          <a:off x="382100" y="871575"/>
          <a:ext cx="8436150" cy="5133025"/>
        </p:xfrm>
        <a:graphic>
          <a:graphicData uri="http://schemas.openxmlformats.org/drawingml/2006/table">
            <a:tbl>
              <a:tblPr>
                <a:noFill/>
                <a:tableStyleId>{2FC5A547-A77E-400E-A178-3C47CE0F8BE0}</a:tableStyleId>
              </a:tblPr>
              <a:tblGrid>
                <a:gridCol w="419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AUTOR</a:t>
                      </a:r>
                      <a:endParaRPr sz="18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8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APORTE</a:t>
                      </a:r>
                      <a:endParaRPr sz="18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4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KIYOSHI SUZAKI -  19</a:t>
                      </a:r>
                      <a:r>
                        <a:rPr lang="es-CO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43</a:t>
                      </a:r>
                      <a:endParaRPr sz="14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es-CO" sz="14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 el </a:t>
                      </a:r>
                      <a:r>
                        <a:rPr lang="es-CO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es-CO" sz="14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adre de la </a:t>
                      </a:r>
                      <a:r>
                        <a:rPr lang="es-CO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</a:t>
                      </a:r>
                      <a:r>
                        <a:rPr lang="es-CO" sz="14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eoría</a:t>
                      </a:r>
                      <a:r>
                        <a:rPr lang="es-CO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de la Gestión Visual</a:t>
                      </a:r>
                      <a:endParaRPr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que sostiene que todos los trabajadores pueden ser presidentes de una</a:t>
                      </a:r>
                      <a:endParaRPr sz="14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O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“mini compañía”</a:t>
                      </a:r>
                      <a:endParaRPr sz="1400" b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600" b="1" dirty="0">
                        <a:solidFill>
                          <a:srgbClr val="274E1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GESTIÓN VISUAL</a:t>
                      </a:r>
                      <a:endParaRPr sz="17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6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“Es un sistema donde la información necesaria para la gestión operativa </a:t>
                      </a:r>
                      <a:r>
                        <a:rPr lang="es-CO" sz="1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está</a:t>
                      </a:r>
                      <a:r>
                        <a:rPr lang="es-CO" sz="170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presente allí donde trabajan la personas” </a:t>
                      </a:r>
                      <a:endParaRPr sz="1700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4" name="Google Shape;2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813" y="1568200"/>
            <a:ext cx="1914525" cy="2381250"/>
          </a:xfrm>
          <a:prstGeom prst="rect">
            <a:avLst/>
          </a:prstGeom>
          <a:noFill/>
          <a:ln w="762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5" name="Google Shape;26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6125" y="3500600"/>
            <a:ext cx="3933025" cy="21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95250"/>
            <a:ext cx="8934449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266700"/>
            <a:ext cx="88011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>
            <a:spLocks noGrp="1"/>
          </p:cNvSpPr>
          <p:nvPr>
            <p:ph type="body" idx="1"/>
          </p:nvPr>
        </p:nvSpPr>
        <p:spPr>
          <a:xfrm>
            <a:off x="4136275" y="2553250"/>
            <a:ext cx="4673400" cy="27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400" dirty="0">
                <a:solidFill>
                  <a:schemeClr val="accent3">
                    <a:lumMod val="50000"/>
                  </a:schemeClr>
                </a:solidFill>
              </a:rPr>
              <a:t>1. Diagrama de Ishikawa</a:t>
            </a:r>
            <a:endParaRPr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400" dirty="0">
                <a:solidFill>
                  <a:schemeClr val="accent3">
                    <a:lumMod val="50000"/>
                  </a:schemeClr>
                </a:solidFill>
              </a:rPr>
              <a:t>2. Hoja de Verificación</a:t>
            </a:r>
            <a:endParaRPr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400" dirty="0">
                <a:solidFill>
                  <a:schemeClr val="accent3">
                    <a:lumMod val="50000"/>
                  </a:schemeClr>
                </a:solidFill>
              </a:rPr>
              <a:t>3. Gráfico de Control</a:t>
            </a:r>
            <a:endParaRPr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400" dirty="0">
                <a:solidFill>
                  <a:schemeClr val="accent3">
                    <a:lumMod val="50000"/>
                  </a:schemeClr>
                </a:solidFill>
              </a:rPr>
              <a:t>4. Histograma</a:t>
            </a:r>
            <a:endParaRPr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400" dirty="0">
                <a:solidFill>
                  <a:schemeClr val="accent3">
                    <a:lumMod val="50000"/>
                  </a:schemeClr>
                </a:solidFill>
              </a:rPr>
              <a:t>5. Diagrama de Pareto</a:t>
            </a:r>
            <a:endParaRPr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400" dirty="0">
                <a:solidFill>
                  <a:schemeClr val="accent3">
                    <a:lumMod val="50000"/>
                  </a:schemeClr>
                </a:solidFill>
              </a:rPr>
              <a:t>6. Diagrama de Dispersión</a:t>
            </a:r>
            <a:endParaRPr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400" dirty="0">
                <a:solidFill>
                  <a:schemeClr val="accent3">
                    <a:lumMod val="50000"/>
                  </a:schemeClr>
                </a:solidFill>
              </a:rPr>
              <a:t>7. Muestreo Estratificado</a:t>
            </a:r>
            <a:endParaRPr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1" name="Google Shape;271;p32"/>
          <p:cNvSpPr txBox="1">
            <a:spLocks noGrp="1"/>
          </p:cNvSpPr>
          <p:nvPr>
            <p:ph type="title"/>
          </p:nvPr>
        </p:nvSpPr>
        <p:spPr>
          <a:xfrm>
            <a:off x="2977275" y="527725"/>
            <a:ext cx="54429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b="1" dirty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LAS 7 HERRAMIENTAS BÁSICAS </a:t>
            </a:r>
            <a:endParaRPr b="1" dirty="0">
              <a:solidFill>
                <a:schemeClr val="accent3">
                  <a:lumMod val="50000"/>
                </a:schemeClr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b="1" dirty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DE LA CALIDAD</a:t>
            </a:r>
            <a:endParaRPr b="1" dirty="0">
              <a:solidFill>
                <a:schemeClr val="accent3">
                  <a:lumMod val="50000"/>
                </a:schemeClr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73" name="Google Shape;273;p32"/>
          <p:cNvPicPr preferRelativeResize="0"/>
          <p:nvPr/>
        </p:nvPicPr>
        <p:blipFill rotWithShape="1">
          <a:blip r:embed="rId3">
            <a:alphaModFix/>
          </a:blip>
          <a:srcRect l="6240" t="3585" r="5372" b="9161"/>
          <a:stretch/>
        </p:blipFill>
        <p:spPr>
          <a:xfrm>
            <a:off x="390125" y="1889025"/>
            <a:ext cx="3367400" cy="422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2"/>
          <p:cNvSpPr/>
          <p:nvPr/>
        </p:nvSpPr>
        <p:spPr>
          <a:xfrm>
            <a:off x="2463950" y="5913475"/>
            <a:ext cx="1293900" cy="2055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1132810" y="239685"/>
            <a:ext cx="718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500" dirty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ORIGEN Y EVOLUCIÓN CRONOLÓGICA DE LA CALIDAD</a:t>
            </a:r>
            <a:endParaRPr sz="2500" dirty="0">
              <a:solidFill>
                <a:schemeClr val="accent3">
                  <a:lumMod val="50000"/>
                </a:schemeClr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384076"/>
              </p:ext>
            </p:extLst>
          </p:nvPr>
        </p:nvGraphicFramePr>
        <p:xfrm>
          <a:off x="297180" y="788385"/>
          <a:ext cx="8503921" cy="5797480"/>
        </p:xfrm>
        <a:graphic>
          <a:graphicData uri="http://schemas.openxmlformats.org/drawingml/2006/table">
            <a:tbl>
              <a:tblPr/>
              <a:tblGrid>
                <a:gridCol w="1754552">
                  <a:extLst>
                    <a:ext uri="{9D8B030D-6E8A-4147-A177-3AD203B41FA5}">
                      <a16:colId xmlns:a16="http://schemas.microsoft.com/office/drawing/2014/main" val="3962741402"/>
                    </a:ext>
                  </a:extLst>
                </a:gridCol>
                <a:gridCol w="2730877">
                  <a:extLst>
                    <a:ext uri="{9D8B030D-6E8A-4147-A177-3AD203B41FA5}">
                      <a16:colId xmlns:a16="http://schemas.microsoft.com/office/drawing/2014/main" val="3659697167"/>
                    </a:ext>
                  </a:extLst>
                </a:gridCol>
                <a:gridCol w="1755351">
                  <a:extLst>
                    <a:ext uri="{9D8B030D-6E8A-4147-A177-3AD203B41FA5}">
                      <a16:colId xmlns:a16="http://schemas.microsoft.com/office/drawing/2014/main" val="2833591681"/>
                    </a:ext>
                  </a:extLst>
                </a:gridCol>
                <a:gridCol w="2263141">
                  <a:extLst>
                    <a:ext uri="{9D8B030D-6E8A-4147-A177-3AD203B41FA5}">
                      <a16:colId xmlns:a16="http://schemas.microsoft.com/office/drawing/2014/main" val="1327785201"/>
                    </a:ext>
                  </a:extLst>
                </a:gridCol>
              </a:tblGrid>
              <a:tr h="491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LÍNEA DE TIEMPO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274E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4E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4E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HECHO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274E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4E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4E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LÍNEA DE TIEMPO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274E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4E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4E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HECHO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274E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4E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4E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0313957"/>
                  </a:ext>
                </a:extLst>
              </a:tr>
              <a:tr h="7685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La calidad: su primera mención se hace en el Génesis (primer libro de la Biblia)</a:t>
                      </a:r>
                    </a:p>
                  </a:txBody>
                  <a:tcPr marL="9183" marR="9183" marT="9183" marB="0" anchor="b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Narrar la creación del mundo en seis días: Según el texto bíblico, al final de cada día y una vez terminada su obra “Dios veía que era bueno”.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375623"/>
                          </a:solidFill>
                          <a:effectLst/>
                          <a:latin typeface="Arial" panose="020B0604020202020204" pitchFamily="34" charset="0"/>
                        </a:rPr>
                        <a:t>1956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Método Justo a Tiempo (JIT) 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26037422"/>
                  </a:ext>
                </a:extLst>
              </a:tr>
              <a:tr h="729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1450 a. c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Egipcios: Comprobaban medidas de los bloques de piedra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1960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Control Total de Calidad: Armand V Principios básicos de control de calidad total</a:t>
                      </a:r>
                      <a:br>
                        <a:rPr lang="en-US" sz="1000" b="0" i="0" u="none" strike="noStrike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183" marR="9183" marT="9183" marB="0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20640589"/>
                  </a:ext>
                </a:extLst>
              </a:tr>
              <a:tr h="40049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1752 a. c</a:t>
                      </a:r>
                    </a:p>
                  </a:txBody>
                  <a:tcPr marL="9183" marR="9183" marT="9183" marB="0" anchor="b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Código de Hammurabi: "Ojo por ojo diente por diente"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</a:rPr>
                        <a:t>1961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Shigeo Shingo: Cero control de Calidad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47757109"/>
                  </a:ext>
                </a:extLst>
              </a:tr>
              <a:tr h="5497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1" i="0" u="none" strike="noStrike" dirty="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</a:rPr>
                        <a:t>1750</a:t>
                      </a:r>
                    </a:p>
                  </a:txBody>
                  <a:tcPr marL="9183" marR="9183" marT="9183" marB="0" anchor="b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La Revolución Industrial: Clasificación de producto en bueno y malo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00CC99"/>
                          </a:solidFill>
                          <a:effectLst/>
                          <a:latin typeface="Arial" panose="020B0604020202020204" pitchFamily="34" charset="0"/>
                        </a:rPr>
                        <a:t>1970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Taylorismo: Aumento de productividad a través de la gestión y organización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97994614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1" i="0" u="none" strike="noStrike">
                          <a:solidFill>
                            <a:srgbClr val="375623"/>
                          </a:solidFill>
                          <a:effectLst/>
                          <a:latin typeface="Arial" panose="020B0604020202020204" pitchFamily="34" charset="0"/>
                        </a:rPr>
                        <a:t>1800</a:t>
                      </a:r>
                    </a:p>
                  </a:txBody>
                  <a:tcPr marL="9183" marR="9183" marT="9183" marB="0" anchor="b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Taylorismo - Frederick: Optimizan los procesos y se reducen los costos de producción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1980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Philip Bayard: Los cuatro Principios.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66322923"/>
                  </a:ext>
                </a:extLst>
              </a:tr>
              <a:tr h="40049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1" i="0" u="none" strike="noStrike">
                          <a:solidFill>
                            <a:srgbClr val="9966FF"/>
                          </a:solidFill>
                          <a:effectLst/>
                          <a:latin typeface="Arial" panose="020B0604020202020204" pitchFamily="34" charset="0"/>
                        </a:rPr>
                        <a:t>1940</a:t>
                      </a:r>
                    </a:p>
                  </a:txBody>
                  <a:tcPr marL="9183" marR="9183" marT="9183" marB="0" anchor="b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Segunda Guerra Mundial: Producción en masa y bajo costo Z-1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1982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MGenichi Taguchi: Filosofía de Calidad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59575809"/>
                  </a:ext>
                </a:extLst>
              </a:tr>
              <a:tr h="40049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1" i="0" u="none" strike="noStrike">
                          <a:solidFill>
                            <a:srgbClr val="C65911"/>
                          </a:solidFill>
                          <a:effectLst/>
                          <a:latin typeface="Arial" panose="020B0604020202020204" pitchFamily="34" charset="0"/>
                        </a:rPr>
                        <a:t>1941</a:t>
                      </a:r>
                    </a:p>
                  </a:txBody>
                  <a:tcPr marL="9183" marR="9183" marT="9183" marB="0" anchor="b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Joseph </a:t>
                      </a:r>
                      <a:r>
                        <a:rPr lang="es-MX" sz="1000" b="0" i="0" u="none" strike="noStrike" dirty="0" smtClean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Juran: Aplicación </a:t>
                      </a:r>
                      <a:r>
                        <a:rPr lang="es-MX" sz="1000" b="0" i="0" u="none" strike="noStrike" dirty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principio de Pareto a cuestión de calidad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7B7B7B"/>
                          </a:solidFill>
                          <a:effectLst/>
                          <a:latin typeface="Arial" panose="020B0604020202020204" pitchFamily="34" charset="0"/>
                        </a:rPr>
                        <a:t>1985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Joseph M Juran: "Trilogía de Juran"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43345538"/>
                  </a:ext>
                </a:extLst>
              </a:tr>
              <a:tr h="5303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1" i="0" u="none" strike="noStrike">
                          <a:solidFill>
                            <a:srgbClr val="00CC99"/>
                          </a:solidFill>
                          <a:effectLst/>
                          <a:latin typeface="Arial" panose="020B0604020202020204" pitchFamily="34" charset="0"/>
                        </a:rPr>
                        <a:t>1943</a:t>
                      </a:r>
                    </a:p>
                  </a:txBody>
                  <a:tcPr marL="9183" marR="9183" marT="9183" marB="0" anchor="b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Kaoru Ishikawa: Diagrama </a:t>
                      </a:r>
                      <a:r>
                        <a:rPr lang="en-US" sz="1000" b="0" i="0" u="none" strike="noStrike" dirty="0" smtClean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Causa</a:t>
                      </a:r>
                      <a:r>
                        <a:rPr lang="en-US" sz="1000" b="0" i="0" u="none" strike="noStrike" baseline="0" dirty="0" smtClean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US" sz="1000" b="0" i="0" u="none" strike="noStrike" dirty="0" smtClean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Efecto</a:t>
                      </a:r>
                      <a:r>
                        <a:rPr lang="en-US" sz="1000" b="0" i="0" u="none" strike="noStrike" dirty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. Herramienta Sistemática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00CC99"/>
                          </a:solidFill>
                          <a:effectLst/>
                          <a:latin typeface="Arial" panose="020B0604020202020204" pitchFamily="34" charset="0"/>
                        </a:rPr>
                        <a:t>1986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Masaaki Imai: Fundó el Instituto Kaizen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0950471"/>
                  </a:ext>
                </a:extLst>
              </a:tr>
              <a:tr h="40049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1944</a:t>
                      </a:r>
                    </a:p>
                  </a:txBody>
                  <a:tcPr marL="9183" marR="9183" marT="9183" marB="0" anchor="b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Armand Vallin F.: "Control de Calidad Total en E.E.U.U"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1991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Claus Moller: Acuñó lo Humano de la calidad (personal Vs clientes)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9606122"/>
                  </a:ext>
                </a:extLst>
              </a:tr>
              <a:tr h="5736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1" i="0" u="none" strike="noStrike" dirty="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</a:rPr>
                        <a:t>1950</a:t>
                      </a:r>
                    </a:p>
                  </a:txBody>
                  <a:tcPr marL="9183" marR="9183" marT="9183" marB="0" anchor="b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Deming: Formación control estadístico de los procesos SPCL. Concepto de Calidad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3A4950"/>
                          </a:solidFill>
                          <a:effectLst/>
                          <a:latin typeface="Arial" panose="020B0604020202020204" pitchFamily="34" charset="0"/>
                        </a:rPr>
                        <a:t>Norma  ISO: 9000</a:t>
                      </a:r>
                    </a:p>
                  </a:txBody>
                  <a:tcPr marL="9183" marR="9183" marT="9183" marB="0" anchor="ctr">
                    <a:lnL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7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5000">
                          <a:schemeClr val="accent3">
                            <a:lumMod val="60000"/>
                            <a:lumOff val="40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678298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>
            <a:spLocks noGrp="1"/>
          </p:cNvSpPr>
          <p:nvPr>
            <p:ph type="title"/>
          </p:nvPr>
        </p:nvSpPr>
        <p:spPr>
          <a:xfrm>
            <a:off x="969600" y="382000"/>
            <a:ext cx="76884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3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3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CO" sz="3600" b="1" dirty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BIBLIOGRAFÍA</a:t>
            </a:r>
            <a:endParaRPr sz="3600" dirty="0">
              <a:solidFill>
                <a:schemeClr val="accent3">
                  <a:lumMod val="50000"/>
                </a:schemeClr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1" name="Google Shape;281;p33"/>
          <p:cNvSpPr txBox="1">
            <a:spLocks noGrp="1"/>
          </p:cNvSpPr>
          <p:nvPr>
            <p:ph type="body" idx="4294967295"/>
          </p:nvPr>
        </p:nvSpPr>
        <p:spPr>
          <a:xfrm>
            <a:off x="727800" y="1593380"/>
            <a:ext cx="8172000" cy="492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dirty="0" smtClean="0">
                <a:solidFill>
                  <a:schemeClr val="accent3">
                    <a:lumMod val="50000"/>
                  </a:schemeClr>
                </a:solidFill>
              </a:rPr>
              <a:t>Dale, B. G., Van Der Wiele, T., &amp; Van Iwaarden, J. (2013). Managing quality. John Wiley &amp; Sons.</a:t>
            </a:r>
            <a:endParaRPr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dirty="0" smtClean="0">
                <a:solidFill>
                  <a:schemeClr val="accent3">
                    <a:lumMod val="50000"/>
                  </a:schemeClr>
                </a:solidFill>
              </a:rPr>
              <a:t>Hackman, J. R., &amp; Wageman, R. (1995). Total quality management: empirical, conceptual, and practical issues. Administrative science quarterly, 309-342.</a:t>
            </a:r>
            <a:endParaRPr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dirty="0" smtClean="0">
                <a:solidFill>
                  <a:schemeClr val="accent3">
                    <a:lumMod val="50000"/>
                  </a:schemeClr>
                </a:solidFill>
              </a:rPr>
              <a:t>Powell, T. C. (1995). Total quality management as competitive advantage: a review and empirical study. Strategic management journal, 16(1), 15-37.</a:t>
            </a:r>
            <a:endParaRPr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dirty="0" smtClean="0">
                <a:solidFill>
                  <a:schemeClr val="accent3">
                    <a:lumMod val="50000"/>
                  </a:schemeClr>
                </a:solidFill>
              </a:rPr>
              <a:t>Blackburn, R., &amp; Rosen, B. (1993). Total quality and human resources management: lessons learned from Baldrige award-winning companies. The Academy of Management Executive, 7(3), 49-66.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CO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indent="-45720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Video: La #SIC Cuida tus derechos como consumidor a través de la Metrología Legal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https://youtu.be/dfuil_7q1l0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indent="-45720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  <a:p>
            <a:pPr lvl="0" indent="-45720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Video: Laboratorio de la Calidad: Cómo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identificar un producto preempacado mal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etiquetado  https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://youtu.be/CH5dC1IsaCI</a:t>
            </a:r>
            <a:endParaRPr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 smtClean="0">
              <a:solidFill>
                <a:srgbClr val="274E13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 smtClean="0">
              <a:solidFill>
                <a:srgbClr val="274E13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 smtClean="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 smtClean="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dirty="0" smtClean="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dirty="0">
              <a:solidFill>
                <a:srgbClr val="0737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1236432" y="229651"/>
            <a:ext cx="2405352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O" sz="4000" dirty="0" smtClean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CALIDAD</a:t>
            </a:r>
            <a:endParaRPr sz="4000" dirty="0">
              <a:solidFill>
                <a:schemeClr val="accent3">
                  <a:lumMod val="50000"/>
                </a:schemeClr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2"/>
          </p:nvPr>
        </p:nvSpPr>
        <p:spPr>
          <a:xfrm>
            <a:off x="4685105" y="1153171"/>
            <a:ext cx="4134603" cy="508134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s-MX" sz="1000" dirty="0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MX" sz="2000" dirty="0" smtClean="0">
                <a:latin typeface="+mn-lt"/>
              </a:rPr>
              <a:t>Calidad </a:t>
            </a:r>
            <a:r>
              <a:rPr lang="es-MX" sz="2000" dirty="0">
                <a:latin typeface="+mn-lt"/>
              </a:rPr>
              <a:t>no significa, pues un lujo ni un coste mayor, sino simplemente satisfacer a un cliente. </a:t>
            </a:r>
            <a:endParaRPr lang="es-MX" sz="2000" dirty="0" smtClean="0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es-MX" sz="1000" dirty="0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MX" sz="2000" dirty="0" smtClean="0">
                <a:latin typeface="+mn-lt"/>
              </a:rPr>
              <a:t>La </a:t>
            </a:r>
            <a:r>
              <a:rPr lang="es-MX" sz="2000" dirty="0">
                <a:latin typeface="+mn-lt"/>
              </a:rPr>
              <a:t>importancia de la calidad se traduce como </a:t>
            </a:r>
            <a:r>
              <a:rPr lang="es-MX" sz="2000" b="1" i="1" dirty="0">
                <a:latin typeface="+mn-lt"/>
              </a:rPr>
              <a:t>los beneficios obtenidos a partir de una mejor manera de hacer las cosas y buscar la satisfacción de los clientes</a:t>
            </a:r>
            <a:r>
              <a:rPr lang="es-MX" sz="2000" dirty="0">
                <a:latin typeface="+mn-lt"/>
              </a:rPr>
              <a:t>, como pueden ser: </a:t>
            </a:r>
            <a:endParaRPr lang="es-MX" sz="2000" dirty="0" smtClean="0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es-MX" sz="1000" dirty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MX" sz="2000" dirty="0">
                <a:latin typeface="+mn-lt"/>
              </a:rPr>
              <a:t>R</a:t>
            </a:r>
            <a:r>
              <a:rPr lang="es-MX" sz="2000" dirty="0" smtClean="0">
                <a:latin typeface="+mn-lt"/>
              </a:rPr>
              <a:t>educción </a:t>
            </a:r>
            <a:r>
              <a:rPr lang="es-MX" sz="2000" dirty="0">
                <a:latin typeface="+mn-lt"/>
              </a:rPr>
              <a:t>de </a:t>
            </a:r>
            <a:r>
              <a:rPr lang="es-MX" sz="2000" dirty="0" smtClean="0">
                <a:latin typeface="+mn-lt"/>
              </a:rPr>
              <a:t>costos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MX" sz="2000" dirty="0">
                <a:latin typeface="+mn-lt"/>
              </a:rPr>
              <a:t>P</a:t>
            </a:r>
            <a:r>
              <a:rPr lang="es-MX" sz="2000" dirty="0" smtClean="0">
                <a:latin typeface="+mn-lt"/>
              </a:rPr>
              <a:t>resencia </a:t>
            </a:r>
            <a:r>
              <a:rPr lang="es-MX" sz="2000" dirty="0">
                <a:latin typeface="+mn-lt"/>
              </a:rPr>
              <a:t>y permanencia </a:t>
            </a:r>
            <a:endParaRPr lang="es-MX" sz="2000" dirty="0" smtClean="0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MX" sz="2000" dirty="0" smtClean="0">
                <a:latin typeface="+mn-lt"/>
              </a:rPr>
              <a:t>     en </a:t>
            </a:r>
            <a:r>
              <a:rPr lang="es-MX" sz="2000" dirty="0">
                <a:latin typeface="+mn-lt"/>
              </a:rPr>
              <a:t>el mercado </a:t>
            </a:r>
            <a:endParaRPr lang="es-MX" sz="2000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+mn-lt"/>
              </a:rPr>
              <a:t>Generación </a:t>
            </a:r>
            <a:r>
              <a:rPr lang="es-MX" sz="2000" dirty="0">
                <a:latin typeface="+mn-lt"/>
              </a:rPr>
              <a:t>de </a:t>
            </a:r>
            <a:r>
              <a:rPr lang="es-MX" sz="2000" dirty="0" smtClean="0">
                <a:latin typeface="+mn-lt"/>
              </a:rPr>
              <a:t>empleos</a:t>
            </a:r>
            <a:endParaRPr lang="es-MX" sz="2400" dirty="0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es-MX" sz="2400" dirty="0"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908" y="3252183"/>
            <a:ext cx="3366399" cy="315198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6" name="Rectángulo 5"/>
          <p:cNvSpPr/>
          <p:nvPr/>
        </p:nvSpPr>
        <p:spPr>
          <a:xfrm>
            <a:off x="565056" y="1153171"/>
            <a:ext cx="37481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595959"/>
              </a:buClr>
              <a:buSzPts val="1400"/>
            </a:pPr>
            <a:r>
              <a:rPr lang="es-MX" sz="2000" dirty="0">
                <a:solidFill>
                  <a:srgbClr val="595959"/>
                </a:solidFill>
              </a:rPr>
              <a:t>Conjunto de propiedades y características de un producto ó servicio que le confieren su aptitud para satisfacer unas necesidades expresadas o implícitas.</a:t>
            </a:r>
          </a:p>
        </p:txBody>
      </p:sp>
    </p:spTree>
    <p:extLst>
      <p:ext uri="{BB962C8B-B14F-4D97-AF65-F5344CB8AC3E}">
        <p14:creationId xmlns:p14="http://schemas.microsoft.com/office/powerpoint/2010/main" val="37477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2197650" y="273326"/>
            <a:ext cx="476322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O" dirty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EVOLUCIÓN DE LA CALIDAD TOTAL</a:t>
            </a:r>
            <a:endParaRPr dirty="0">
              <a:solidFill>
                <a:schemeClr val="accent3">
                  <a:lumMod val="50000"/>
                </a:schemeClr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2"/>
          </p:nvPr>
        </p:nvSpPr>
        <p:spPr>
          <a:xfrm>
            <a:off x="4914900" y="1036826"/>
            <a:ext cx="4091940" cy="550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>
                <a:solidFill>
                  <a:schemeClr val="accent3">
                    <a:lumMod val="50000"/>
                  </a:schemeClr>
                </a:solidFill>
              </a:rPr>
              <a:t>La calidad total es una </a:t>
            </a:r>
            <a:r>
              <a:rPr lang="es-CO" sz="2000" dirty="0" smtClean="0">
                <a:solidFill>
                  <a:schemeClr val="accent3">
                    <a:lumMod val="50000"/>
                  </a:schemeClr>
                </a:solidFill>
              </a:rPr>
              <a:t>herramienta sistemática </a:t>
            </a:r>
            <a:r>
              <a:rPr lang="es-CO" sz="2000" dirty="0">
                <a:solidFill>
                  <a:schemeClr val="accent3">
                    <a:lumMod val="50000"/>
                  </a:schemeClr>
                </a:solidFill>
              </a:rPr>
              <a:t>de gestión a través de la cual la empresa satisface las necesidades y expectativas </a:t>
            </a:r>
            <a:r>
              <a:rPr lang="es-CO" sz="2000" dirty="0" smtClean="0">
                <a:solidFill>
                  <a:schemeClr val="accent3">
                    <a:lumMod val="50000"/>
                  </a:schemeClr>
                </a:solidFill>
              </a:rPr>
              <a:t>de: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2000" dirty="0" smtClean="0">
                <a:solidFill>
                  <a:schemeClr val="accent3">
                    <a:lumMod val="50000"/>
                  </a:schemeClr>
                </a:solidFill>
              </a:rPr>
              <a:t>Clientes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2000" dirty="0" smtClean="0">
                <a:solidFill>
                  <a:schemeClr val="accent3">
                    <a:lumMod val="50000"/>
                  </a:schemeClr>
                </a:solidFill>
              </a:rPr>
              <a:t>Empleados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s-CO" sz="2000" dirty="0" smtClean="0">
                <a:solidFill>
                  <a:schemeClr val="accent3">
                    <a:lumMod val="50000"/>
                  </a:schemeClr>
                </a:solidFill>
              </a:rPr>
              <a:t>ccionistas,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2000" dirty="0" smtClean="0">
                <a:solidFill>
                  <a:schemeClr val="accent3">
                    <a:lumMod val="50000"/>
                  </a:schemeClr>
                </a:solidFill>
              </a:rPr>
              <a:t>Y toda </a:t>
            </a:r>
            <a:r>
              <a:rPr lang="es-CO" sz="2000" dirty="0">
                <a:solidFill>
                  <a:schemeClr val="accent3">
                    <a:lumMod val="50000"/>
                  </a:schemeClr>
                </a:solidFill>
              </a:rPr>
              <a:t>la sociedad en </a:t>
            </a:r>
            <a:r>
              <a:rPr lang="es-CO" sz="2000" dirty="0" smtClean="0">
                <a:solidFill>
                  <a:schemeClr val="accent3">
                    <a:lumMod val="50000"/>
                  </a:schemeClr>
                </a:solidFill>
              </a:rPr>
              <a:t>general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O" sz="1000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>
                <a:solidFill>
                  <a:schemeClr val="accent3">
                    <a:lumMod val="50000"/>
                  </a:schemeClr>
                </a:solidFill>
              </a:rPr>
              <a:t>U</a:t>
            </a:r>
            <a:r>
              <a:rPr lang="es-CO" sz="2000" dirty="0" smtClean="0">
                <a:solidFill>
                  <a:schemeClr val="accent3">
                    <a:lumMod val="50000"/>
                  </a:schemeClr>
                </a:solidFill>
              </a:rPr>
              <a:t>tilizando </a:t>
            </a:r>
            <a:r>
              <a:rPr lang="es-CO" sz="2000" dirty="0">
                <a:solidFill>
                  <a:schemeClr val="accent3">
                    <a:lumMod val="50000"/>
                  </a:schemeClr>
                </a:solidFill>
              </a:rPr>
              <a:t>los recursos de que dispone: </a:t>
            </a:r>
            <a:endParaRPr lang="es-CO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O" sz="10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2000" dirty="0" smtClean="0">
                <a:solidFill>
                  <a:schemeClr val="accent3">
                    <a:lumMod val="50000"/>
                  </a:schemeClr>
                </a:solidFill>
              </a:rPr>
              <a:t>Personas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s-CO" sz="2000" dirty="0" smtClean="0">
                <a:solidFill>
                  <a:schemeClr val="accent3">
                    <a:lumMod val="50000"/>
                  </a:schemeClr>
                </a:solidFill>
              </a:rPr>
              <a:t>ateriales,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es-CO" sz="2000" dirty="0" smtClean="0">
                <a:solidFill>
                  <a:schemeClr val="accent3">
                    <a:lumMod val="50000"/>
                  </a:schemeClr>
                </a:solidFill>
              </a:rPr>
              <a:t>ecnología,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2000" dirty="0" smtClean="0">
                <a:solidFill>
                  <a:schemeClr val="accent3">
                    <a:lumMod val="50000"/>
                  </a:schemeClr>
                </a:solidFill>
              </a:rPr>
              <a:t>Sistemas </a:t>
            </a:r>
            <a:r>
              <a:rPr lang="es-CO" sz="2000" dirty="0">
                <a:solidFill>
                  <a:schemeClr val="accent3">
                    <a:lumMod val="50000"/>
                  </a:schemeClr>
                </a:solidFill>
              </a:rPr>
              <a:t>productivos, etc</a:t>
            </a:r>
            <a:r>
              <a:rPr lang="es-CO" sz="23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sz="23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80" y="1744537"/>
            <a:ext cx="4488900" cy="3876935"/>
          </a:xfrm>
          <a:prstGeom prst="rect">
            <a:avLst/>
          </a:prstGeom>
          <a:noFill/>
          <a:ln w="38100" cap="flat" cmpd="sng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4175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500" dirty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PREMISAS SOBRE LA CALIDAD TOTAL</a:t>
            </a:r>
            <a:endParaRPr sz="2500" dirty="0">
              <a:solidFill>
                <a:schemeClr val="accent3">
                  <a:lumMod val="50000"/>
                </a:schemeClr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40250"/>
            <a:ext cx="8520600" cy="5354100"/>
          </a:xfrm>
          <a:prstGeom prst="rect">
            <a:avLst/>
          </a:prstGeom>
          <a:ln w="2857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200" dirty="0">
                <a:solidFill>
                  <a:schemeClr val="accent3">
                    <a:lumMod val="50000"/>
                  </a:schemeClr>
                </a:solidFill>
              </a:rPr>
              <a:t>La calidad parte de tres premisas fundamentales: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08" name="Google Shape;108;p20"/>
          <p:cNvGrpSpPr/>
          <p:nvPr/>
        </p:nvGrpSpPr>
        <p:grpSpPr>
          <a:xfrm>
            <a:off x="6030219" y="2209825"/>
            <a:ext cx="2414958" cy="4284704"/>
            <a:chOff x="1114584" y="283725"/>
            <a:chExt cx="2030400" cy="4076400"/>
          </a:xfrm>
        </p:grpSpPr>
        <p:sp>
          <p:nvSpPr>
            <p:cNvPr id="109" name="Google Shape;109;p20"/>
            <p:cNvSpPr/>
            <p:nvPr/>
          </p:nvSpPr>
          <p:spPr>
            <a:xfrm>
              <a:off x="1114584" y="283725"/>
              <a:ext cx="2030400" cy="4076400"/>
            </a:xfrm>
            <a:prstGeom prst="rect">
              <a:avLst/>
            </a:prstGeom>
            <a:solidFill>
              <a:srgbClr val="D0E0E3"/>
            </a:solidFill>
            <a:ln w="28575" cap="flat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 dirty="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 dirty="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 dirty="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 dirty="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900" dirty="0">
                  <a:solidFill>
                    <a:schemeClr val="accent3">
                      <a:lumMod val="50000"/>
                    </a:schemeClr>
                  </a:solidFill>
                  <a:latin typeface="Georgia"/>
                  <a:ea typeface="Georgia"/>
                  <a:cs typeface="Georgia"/>
                  <a:sym typeface="Georgia"/>
                </a:rPr>
                <a:t>Cualquier empresa que ignore en su estrategia y en su gestión el juicio, las necesidades y las expectativas de sus clientes y consumidores,</a:t>
              </a:r>
              <a:endParaRPr sz="1900" dirty="0">
                <a:solidFill>
                  <a:schemeClr val="accent3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900" dirty="0">
                  <a:solidFill>
                    <a:schemeClr val="accent3">
                      <a:lumMod val="50000"/>
                    </a:schemeClr>
                  </a:solidFill>
                  <a:latin typeface="Georgia"/>
                  <a:ea typeface="Georgia"/>
                  <a:cs typeface="Georgia"/>
                  <a:sym typeface="Georgia"/>
                </a:rPr>
                <a:t>fracasará.</a:t>
              </a:r>
              <a:endParaRPr sz="1900" dirty="0">
                <a:solidFill>
                  <a:schemeClr val="accent3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1233850" y="398105"/>
              <a:ext cx="1815000" cy="675000"/>
            </a:xfrm>
            <a:prstGeom prst="rect">
              <a:avLst/>
            </a:prstGeom>
            <a:solidFill>
              <a:srgbClr val="D0E0E3"/>
            </a:solidFill>
            <a:ln w="28575" cap="flat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4000" b="1" dirty="0">
                  <a:solidFill>
                    <a:schemeClr val="accent3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4000" dirty="0">
                <a:solidFill>
                  <a:schemeClr val="accent3">
                    <a:lumMod val="50000"/>
                  </a:schemeClr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11" name="Google Shape;111;p20"/>
          <p:cNvSpPr/>
          <p:nvPr/>
        </p:nvSpPr>
        <p:spPr>
          <a:xfrm>
            <a:off x="664450" y="2265325"/>
            <a:ext cx="2394300" cy="42288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accent3">
                  <a:lumMod val="50000"/>
                </a:schemeClr>
              </a:solidFill>
              <a:latin typeface="Roboto Thin"/>
              <a:ea typeface="Roboto Thin"/>
              <a:cs typeface="Roboto Thin"/>
              <a:sym typeface="Roboto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>
                <a:solidFill>
                  <a:schemeClr val="accent3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En cualquier empresa, </a:t>
            </a:r>
            <a:endParaRPr sz="2000" dirty="0">
              <a:solidFill>
                <a:schemeClr val="accent3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>
                <a:solidFill>
                  <a:schemeClr val="accent3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toda situación precedente o actual es mejorable</a:t>
            </a:r>
            <a:endParaRPr sz="2000" dirty="0">
              <a:solidFill>
                <a:schemeClr val="accent3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3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12" name="Google Shape;112;p20"/>
          <p:cNvGrpSpPr/>
          <p:nvPr/>
        </p:nvGrpSpPr>
        <p:grpSpPr>
          <a:xfrm>
            <a:off x="3336931" y="2265315"/>
            <a:ext cx="2414958" cy="4228857"/>
            <a:chOff x="1189317" y="395513"/>
            <a:chExt cx="2030400" cy="4076400"/>
          </a:xfrm>
        </p:grpSpPr>
        <p:sp>
          <p:nvSpPr>
            <p:cNvPr id="113" name="Google Shape;113;p20"/>
            <p:cNvSpPr/>
            <p:nvPr/>
          </p:nvSpPr>
          <p:spPr>
            <a:xfrm>
              <a:off x="1189317" y="395513"/>
              <a:ext cx="2030400" cy="4076400"/>
            </a:xfrm>
            <a:prstGeom prst="rect">
              <a:avLst/>
            </a:prstGeom>
            <a:solidFill>
              <a:srgbClr val="D0E0E3"/>
            </a:solidFill>
            <a:ln w="28575" cap="flat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dirty="0">
                  <a:solidFill>
                    <a:schemeClr val="accent3">
                      <a:lumMod val="50000"/>
                    </a:schemeClr>
                  </a:solidFill>
                  <a:latin typeface="Georgia"/>
                  <a:ea typeface="Georgia"/>
                  <a:cs typeface="Georgia"/>
                  <a:sym typeface="Georgia"/>
                </a:rPr>
                <a:t>En la situación actual de competencia creciente y globalizada, el juez único del nivel de calidad alcanzado por cualquier empresa son los clientes y los consumidores de sus productos</a:t>
              </a:r>
              <a:endParaRPr sz="1800" dirty="0">
                <a:solidFill>
                  <a:schemeClr val="accent3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1297917" y="468132"/>
              <a:ext cx="1815000" cy="638700"/>
            </a:xfrm>
            <a:prstGeom prst="rect">
              <a:avLst/>
            </a:prstGeom>
            <a:solidFill>
              <a:srgbClr val="D0E0E3"/>
            </a:solidFill>
            <a:ln w="28575" cap="flat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4000" b="1" dirty="0">
                  <a:solidFill>
                    <a:schemeClr val="accent3">
                      <a:lumMod val="50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4000" dirty="0">
                <a:solidFill>
                  <a:schemeClr val="accent3">
                    <a:lumMod val="50000"/>
                  </a:schemeClr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15" name="Google Shape;115;p20"/>
          <p:cNvSpPr/>
          <p:nvPr/>
        </p:nvSpPr>
        <p:spPr>
          <a:xfrm>
            <a:off x="782200" y="2360850"/>
            <a:ext cx="2158800" cy="6627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>
                <a:solidFill>
                  <a:schemeClr val="accent3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4000">
              <a:solidFill>
                <a:schemeClr val="accent3">
                  <a:lumMod val="50000"/>
                </a:schemeClr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123043"/>
              </p:ext>
            </p:extLst>
          </p:nvPr>
        </p:nvGraphicFramePr>
        <p:xfrm>
          <a:off x="205739" y="137159"/>
          <a:ext cx="8778240" cy="6560822"/>
        </p:xfrm>
        <a:graphic>
          <a:graphicData uri="http://schemas.openxmlformats.org/drawingml/2006/table">
            <a:tbl>
              <a:tblPr/>
              <a:tblGrid>
                <a:gridCol w="2926080">
                  <a:extLst>
                    <a:ext uri="{9D8B030D-6E8A-4147-A177-3AD203B41FA5}">
                      <a16:colId xmlns:a16="http://schemas.microsoft.com/office/drawing/2014/main" val="312165123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4071807156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578085372"/>
                    </a:ext>
                  </a:extLst>
                </a:gridCol>
              </a:tblGrid>
              <a:tr h="50048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A4950"/>
                          </a:solidFill>
                          <a:effectLst/>
                          <a:latin typeface="Impact" panose="020B0806030902050204" pitchFamily="34" charset="0"/>
                        </a:rPr>
                        <a:t>CALIDAD TOTAL : DEFINICIONES </a:t>
                      </a:r>
                    </a:p>
                  </a:txBody>
                  <a:tcPr marL="7311" marR="7311" marT="7311" marB="0" anchor="ctr">
                    <a:lnL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885085"/>
                  </a:ext>
                </a:extLst>
              </a:tr>
              <a:tr h="294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3A4950"/>
                          </a:solidFill>
                          <a:effectLst/>
                          <a:latin typeface="Roboto" panose="020B0604020202020204" charset="0"/>
                        </a:rPr>
                        <a:t>1</a:t>
                      </a:r>
                    </a:p>
                  </a:txBody>
                  <a:tcPr marL="7311" marR="7311" marT="7311" marB="0" anchor="ctr">
                    <a:lnL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3A4950"/>
                          </a:solidFill>
                          <a:effectLst/>
                          <a:latin typeface="Roboto" panose="020B0604020202020204" charset="0"/>
                        </a:rPr>
                        <a:t>2</a:t>
                      </a:r>
                    </a:p>
                  </a:txBody>
                  <a:tcPr marL="7311" marR="7311" marT="7311" marB="0" anchor="ctr">
                    <a:lnL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3A4950"/>
                          </a:solidFill>
                          <a:effectLst/>
                          <a:latin typeface="Roboto" panose="020B0604020202020204" charset="0"/>
                        </a:rPr>
                        <a:t>3</a:t>
                      </a:r>
                    </a:p>
                  </a:txBody>
                  <a:tcPr marL="7311" marR="7311" marT="7311" marB="0" anchor="ctr">
                    <a:lnL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809813"/>
                  </a:ext>
                </a:extLst>
              </a:tr>
              <a:tr h="17257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“Satisfacción de Clientes y Consumidores” Que refleja el punto de vista del comprador del producto</a:t>
                      </a:r>
                    </a:p>
                  </a:txBody>
                  <a:tcPr marL="7311" marR="7311" marT="7311" marB="0" anchor="ctr">
                    <a:lnL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“Conformidad con los requerimientos acordados con nuestros Clientes Externos (clientes y consumidores finales externos a la empresa) e Internos (organismos y personas de la empresa que reciben nuestro trabajo)"</a:t>
                      </a:r>
                    </a:p>
                  </a:txBody>
                  <a:tcPr marL="7311" marR="7311" marT="7311" marB="0" anchor="ctr">
                    <a:lnL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“Conjunto de características de una entidad que le confieren la aptitud para satisfacer las necesidades establecidas o implícitas” </a:t>
                      </a:r>
                    </a:p>
                  </a:txBody>
                  <a:tcPr marL="7311" marR="7311" marT="7311" marB="0" anchor="ctr">
                    <a:lnL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716060"/>
                  </a:ext>
                </a:extLst>
              </a:tr>
              <a:tr h="294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3A4950"/>
                          </a:solidFill>
                          <a:effectLst/>
                          <a:latin typeface="Roboto" panose="020B0604020202020204" charset="0"/>
                        </a:rPr>
                        <a:t>4</a:t>
                      </a:r>
                    </a:p>
                  </a:txBody>
                  <a:tcPr marL="7311" marR="7311" marT="7311" marB="0" anchor="ctr">
                    <a:lnL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3A4950"/>
                          </a:solidFill>
                          <a:effectLst/>
                          <a:latin typeface="Roboto" panose="020B0604020202020204" charset="0"/>
                        </a:rPr>
                        <a:t>5</a:t>
                      </a:r>
                    </a:p>
                  </a:txBody>
                  <a:tcPr marL="7311" marR="7311" marT="7311" marB="0" anchor="ctr">
                    <a:lnL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3A4950"/>
                          </a:solidFill>
                          <a:effectLst/>
                          <a:latin typeface="Roboto" panose="020B0604020202020204" charset="0"/>
                        </a:rPr>
                        <a:t>6</a:t>
                      </a:r>
                    </a:p>
                  </a:txBody>
                  <a:tcPr marL="7311" marR="7311" marT="7311" marB="0" anchor="ctr">
                    <a:lnL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300142"/>
                  </a:ext>
                </a:extLst>
              </a:tr>
              <a:tr h="193890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“Calidad de Clase Mundial significa proporcionar productos y servicios que satisfagan las expectativas y necesidades de los clientes a un coste que representa valor para el cliente”</a:t>
                      </a:r>
                    </a:p>
                  </a:txBody>
                  <a:tcPr marL="7311" marR="7311" marT="7311" marB="0" anchor="ctr">
                    <a:lnL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“Un Producto de Calidad es el que funciona cuando se le necesita, y tiene un nivel de precio que representa valor para el cliente”.</a:t>
                      </a:r>
                    </a:p>
                  </a:txBody>
                  <a:tcPr marL="7311" marR="7311" marT="7311" marB="0" anchor="ctr">
                    <a:lnL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“Los consumidores buscando la calidad y el valor, establecen las normas de aceptabilidad para los productos y servicios “Votando” con su dinero en el mercado, recompensado a los productores eficientes de productos de mejor calidad y comportamiento”</a:t>
                      </a:r>
                    </a:p>
                  </a:txBody>
                  <a:tcPr marL="7311" marR="7311" marT="7311" marB="0" anchor="ctr">
                    <a:lnL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136124"/>
                  </a:ext>
                </a:extLst>
              </a:tr>
              <a:tr h="294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3A4950"/>
                          </a:solidFill>
                          <a:effectLst/>
                          <a:latin typeface="Roboto" panose="020B0604020202020204" charset="0"/>
                        </a:rPr>
                        <a:t>7</a:t>
                      </a:r>
                    </a:p>
                  </a:txBody>
                  <a:tcPr marL="7311" marR="7311" marT="7311" marB="0" anchor="ctr">
                    <a:lnL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3A4950"/>
                          </a:solidFill>
                          <a:effectLst/>
                          <a:latin typeface="Roboto" panose="020B0604020202020204" charset="0"/>
                        </a:rPr>
                        <a:t>8</a:t>
                      </a:r>
                    </a:p>
                  </a:txBody>
                  <a:tcPr marL="7311" marR="7311" marT="7311" marB="0" anchor="ctr">
                    <a:lnL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3A4950"/>
                          </a:solidFill>
                          <a:effectLst/>
                          <a:latin typeface="Roboto" panose="020B0604020202020204" charset="0"/>
                        </a:rPr>
                        <a:t>9</a:t>
                      </a:r>
                    </a:p>
                  </a:txBody>
                  <a:tcPr marL="7311" marR="7311" marT="7311" marB="0" anchor="ctr">
                    <a:lnL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981942"/>
                  </a:ext>
                </a:extLst>
              </a:tr>
              <a:tr h="151254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“Conformidad con las especificaciones” (Crosby), que refleja el punto de vista del vendedor del producto</a:t>
                      </a:r>
                    </a:p>
                  </a:txBody>
                  <a:tcPr marL="7311" marR="7311" marT="7311" marB="0" anchor="ctr">
                    <a:lnL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Hoy día existe la “C” grande en la calidad: Calidad en el comportamiento del producto, Calidad en el precio, Calidad en el calendario (Entregas y de cumplimiento de cualquier compromiso)</a:t>
                      </a:r>
                    </a:p>
                  </a:txBody>
                  <a:tcPr marL="7311" marR="7311" marT="7311" marB="0" anchor="ctr">
                    <a:lnL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“Aplicar el sentido común con disciplina” </a:t>
                      </a:r>
                    </a:p>
                  </a:txBody>
                  <a:tcPr marL="7311" marR="7311" marT="7311" marB="0" anchor="ctr">
                    <a:lnL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890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8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O" dirty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ETAPAS EN EL DESARROLLO DE LA CALIDAD</a:t>
            </a:r>
            <a:endParaRPr dirty="0">
              <a:solidFill>
                <a:schemeClr val="accent3">
                  <a:lumMod val="50000"/>
                </a:schemeClr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2"/>
          </p:nvPr>
        </p:nvSpPr>
        <p:spPr>
          <a:xfrm>
            <a:off x="244200" y="1601575"/>
            <a:ext cx="3734700" cy="48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270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Pts val="2500"/>
              <a:buFont typeface="Arial" panose="020B0604020202020204" pitchFamily="34" charset="0"/>
              <a:buChar char="•"/>
            </a:pPr>
            <a:r>
              <a:rPr lang="es-CO" sz="2500" dirty="0">
                <a:solidFill>
                  <a:schemeClr val="accent3">
                    <a:lumMod val="50000"/>
                  </a:schemeClr>
                </a:solidFill>
              </a:rPr>
              <a:t>Etapa De Detección - Corrección</a:t>
            </a:r>
            <a:endParaRPr sz="2500" dirty="0">
              <a:solidFill>
                <a:schemeClr val="accent3">
                  <a:lumMod val="50000"/>
                </a:schemeClr>
              </a:solidFill>
            </a:endParaRPr>
          </a:p>
          <a:p>
            <a:pPr marL="11430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sz="1000" dirty="0">
              <a:solidFill>
                <a:schemeClr val="accent3">
                  <a:lumMod val="50000"/>
                </a:schemeClr>
              </a:solidFill>
            </a:endParaRPr>
          </a:p>
          <a:p>
            <a:pPr marL="5270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Pts val="2500"/>
              <a:buFont typeface="Arial" panose="020B0604020202020204" pitchFamily="34" charset="0"/>
              <a:buChar char="•"/>
            </a:pPr>
            <a:r>
              <a:rPr lang="es-CO" sz="2500" dirty="0">
                <a:solidFill>
                  <a:schemeClr val="accent3">
                    <a:lumMod val="50000"/>
                  </a:schemeClr>
                </a:solidFill>
              </a:rPr>
              <a:t>Etapa De Prevención</a:t>
            </a:r>
            <a:endParaRPr sz="2500" dirty="0">
              <a:solidFill>
                <a:schemeClr val="accent3">
                  <a:lumMod val="50000"/>
                </a:schemeClr>
              </a:solidFill>
            </a:endParaRPr>
          </a:p>
          <a:p>
            <a:pPr marL="11430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sz="1000" dirty="0">
              <a:solidFill>
                <a:schemeClr val="accent3">
                  <a:lumMod val="50000"/>
                </a:schemeClr>
              </a:solidFill>
            </a:endParaRPr>
          </a:p>
          <a:p>
            <a:pPr marL="5270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Pts val="2500"/>
              <a:buFont typeface="Arial" panose="020B0604020202020204" pitchFamily="34" charset="0"/>
              <a:buChar char="•"/>
            </a:pPr>
            <a:r>
              <a:rPr lang="es-CO" sz="2500" dirty="0">
                <a:solidFill>
                  <a:schemeClr val="accent3">
                    <a:lumMod val="50000"/>
                  </a:schemeClr>
                </a:solidFill>
              </a:rPr>
              <a:t>Etapa De La Calidad Total</a:t>
            </a:r>
            <a:endParaRPr sz="2500" dirty="0">
              <a:solidFill>
                <a:schemeClr val="accent3">
                  <a:lumMod val="50000"/>
                </a:schemeClr>
              </a:solidFill>
            </a:endParaRPr>
          </a:p>
          <a:p>
            <a:pPr marL="11430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sz="1000" dirty="0">
              <a:solidFill>
                <a:schemeClr val="accent3">
                  <a:lumMod val="50000"/>
                </a:schemeClr>
              </a:solidFill>
            </a:endParaRPr>
          </a:p>
          <a:p>
            <a:pPr marL="5270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Pts val="2500"/>
              <a:buFont typeface="Arial" panose="020B0604020202020204" pitchFamily="34" charset="0"/>
              <a:buChar char="•"/>
            </a:pPr>
            <a:r>
              <a:rPr lang="es-CO" sz="2500" dirty="0">
                <a:solidFill>
                  <a:schemeClr val="accent3">
                    <a:lumMod val="50000"/>
                  </a:schemeClr>
                </a:solidFill>
              </a:rPr>
              <a:t>Etapa Del Rey Cliente</a:t>
            </a:r>
            <a:endParaRPr sz="2500" dirty="0">
              <a:solidFill>
                <a:schemeClr val="accent3">
                  <a:lumMod val="50000"/>
                </a:schemeClr>
              </a:solidFill>
            </a:endParaRPr>
          </a:p>
          <a:p>
            <a:pPr marL="6858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sz="1000" dirty="0">
              <a:solidFill>
                <a:schemeClr val="accent3">
                  <a:lumMod val="50000"/>
                </a:schemeClr>
              </a:solidFill>
            </a:endParaRPr>
          </a:p>
          <a:p>
            <a:pPr marL="5270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Pts val="2500"/>
              <a:buFont typeface="Arial" panose="020B0604020202020204" pitchFamily="34" charset="0"/>
              <a:buChar char="•"/>
            </a:pPr>
            <a:r>
              <a:rPr lang="es-CO" sz="2500" dirty="0">
                <a:solidFill>
                  <a:schemeClr val="accent3">
                    <a:lumMod val="50000"/>
                  </a:schemeClr>
                </a:solidFill>
              </a:rPr>
              <a:t>Etapa De La Calidad Concertada</a:t>
            </a:r>
            <a:endParaRPr sz="25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400" dirty="0">
              <a:solidFill>
                <a:srgbClr val="274E13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400" dirty="0">
              <a:solidFill>
                <a:srgbClr val="274E13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1280" y="1356867"/>
            <a:ext cx="5012700" cy="4843200"/>
          </a:xfrm>
          <a:prstGeom prst="rect">
            <a:avLst/>
          </a:prstGeom>
          <a:noFill/>
          <a:ln w="3810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C8EBF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4301" y="118065"/>
            <a:ext cx="365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 smtClean="0">
                <a:solidFill>
                  <a:schemeClr val="accent3">
                    <a:lumMod val="50000"/>
                  </a:schemeClr>
                </a:solidFill>
                <a:latin typeface="Impact"/>
              </a:rPr>
              <a:t>DESARROLLO </a:t>
            </a:r>
          </a:p>
          <a:p>
            <a:pPr algn="ctr"/>
            <a:r>
              <a:rPr lang="es-CO" sz="2800" dirty="0" smtClean="0">
                <a:solidFill>
                  <a:schemeClr val="accent3">
                    <a:lumMod val="50000"/>
                  </a:schemeClr>
                </a:solidFill>
                <a:latin typeface="Impact"/>
              </a:rPr>
              <a:t>E IMPLEMENTACIÓN </a:t>
            </a:r>
          </a:p>
          <a:p>
            <a:pPr algn="ctr"/>
            <a:r>
              <a:rPr lang="es-CO" sz="2800" dirty="0" smtClean="0">
                <a:solidFill>
                  <a:schemeClr val="accent3">
                    <a:lumMod val="50000"/>
                  </a:schemeClr>
                </a:solidFill>
                <a:latin typeface="Impact"/>
              </a:rPr>
              <a:t>DE SISTEMAS DE CALIDAD </a:t>
            </a:r>
            <a:endParaRPr lang="en-US" sz="2800" dirty="0"/>
          </a:p>
        </p:txBody>
      </p:sp>
      <p:sp>
        <p:nvSpPr>
          <p:cNvPr id="8" name="Rectángulo 7"/>
          <p:cNvSpPr/>
          <p:nvPr/>
        </p:nvSpPr>
        <p:spPr>
          <a:xfrm>
            <a:off x="4411980" y="5013393"/>
            <a:ext cx="457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solidFill>
                  <a:srgbClr val="444444"/>
                </a:solidFill>
                <a:latin typeface="+mn-lt"/>
              </a:rPr>
              <a:t>.Dichos </a:t>
            </a:r>
            <a:r>
              <a:rPr lang="es-MX" sz="2000" dirty="0">
                <a:solidFill>
                  <a:srgbClr val="444444"/>
                </a:solidFill>
                <a:latin typeface="+mn-lt"/>
              </a:rPr>
              <a:t>elementos pueden </a:t>
            </a:r>
            <a:r>
              <a:rPr lang="es-MX" sz="2000" dirty="0" smtClean="0">
                <a:solidFill>
                  <a:srgbClr val="444444"/>
                </a:solidFill>
                <a:latin typeface="+mn-lt"/>
              </a:rPr>
              <a:t>ser:</a:t>
            </a:r>
          </a:p>
          <a:p>
            <a:endParaRPr lang="es-MX" sz="1000" dirty="0">
              <a:solidFill>
                <a:srgbClr val="444444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rgbClr val="444444"/>
                </a:solidFill>
                <a:latin typeface="+mn-lt"/>
              </a:rPr>
              <a:t>Recursos humanos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444444"/>
                </a:solidFill>
                <a:latin typeface="+mn-lt"/>
              </a:rPr>
              <a:t>R</a:t>
            </a:r>
            <a:r>
              <a:rPr lang="es-MX" sz="2000" dirty="0" smtClean="0">
                <a:solidFill>
                  <a:srgbClr val="444444"/>
                </a:solidFill>
                <a:latin typeface="+mn-lt"/>
              </a:rPr>
              <a:t>ecursos económicos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444444"/>
                </a:solidFill>
                <a:latin typeface="+mn-lt"/>
              </a:rPr>
              <a:t>I</a:t>
            </a:r>
            <a:r>
              <a:rPr lang="es-MX" sz="2000" dirty="0" smtClean="0">
                <a:solidFill>
                  <a:srgbClr val="444444"/>
                </a:solidFill>
                <a:latin typeface="+mn-lt"/>
              </a:rPr>
              <a:t>nfraestructura </a:t>
            </a:r>
            <a:r>
              <a:rPr lang="es-MX" sz="2000" dirty="0">
                <a:solidFill>
                  <a:srgbClr val="444444"/>
                </a:solidFill>
                <a:latin typeface="+mn-lt"/>
              </a:rPr>
              <a:t>y </a:t>
            </a:r>
            <a:r>
              <a:rPr lang="es-MX" sz="2000" dirty="0" smtClean="0">
                <a:solidFill>
                  <a:srgbClr val="444444"/>
                </a:solidFill>
                <a:latin typeface="+mn-lt"/>
              </a:rPr>
              <a:t>equipos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 smtClean="0">
                <a:solidFill>
                  <a:srgbClr val="444444"/>
                </a:solidFill>
                <a:latin typeface="+mn-lt"/>
              </a:rPr>
              <a:t>Conocimientos </a:t>
            </a:r>
            <a:r>
              <a:rPr lang="es-MX" sz="2000" dirty="0">
                <a:solidFill>
                  <a:srgbClr val="444444"/>
                </a:solidFill>
                <a:latin typeface="+mn-lt"/>
              </a:rPr>
              <a:t>y experiencia, etc.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51529532"/>
              </p:ext>
            </p:extLst>
          </p:nvPr>
        </p:nvGraphicFramePr>
        <p:xfrm>
          <a:off x="3130033" y="1391364"/>
          <a:ext cx="4457700" cy="455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4411980" y="231546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MX" sz="2000" dirty="0">
                <a:solidFill>
                  <a:srgbClr val="444444"/>
                </a:solidFill>
              </a:rPr>
              <a:t>Un Sistema de Gestión es un conjunto de elementos relacionados entre sí orientados en una forma </a:t>
            </a:r>
          </a:p>
          <a:p>
            <a:pPr lvl="0"/>
            <a:r>
              <a:rPr lang="es-MX" sz="2000" dirty="0">
                <a:solidFill>
                  <a:srgbClr val="444444"/>
                </a:solidFill>
              </a:rPr>
              <a:t>de trabajar basado en: </a:t>
            </a:r>
          </a:p>
          <a:p>
            <a:pPr lvl="0"/>
            <a:endParaRPr lang="es-MX" sz="1000" dirty="0">
              <a:solidFill>
                <a:srgbClr val="444444"/>
              </a:solidFill>
            </a:endParaRPr>
          </a:p>
          <a:p>
            <a:pPr lvl="0"/>
            <a:r>
              <a:rPr lang="es-MX" sz="2000" dirty="0">
                <a:solidFill>
                  <a:srgbClr val="444444"/>
                </a:solidFill>
              </a:rPr>
              <a:t>Procesos, con una política de trabajo para alcanzar objetivos</a:t>
            </a:r>
            <a:endParaRPr lang="en-US" dirty="0"/>
          </a:p>
        </p:txBody>
      </p:sp>
      <p:sp>
        <p:nvSpPr>
          <p:cNvPr id="12" name="Llamada de flecha hacia abajo 11"/>
          <p:cNvSpPr/>
          <p:nvPr/>
        </p:nvSpPr>
        <p:spPr>
          <a:xfrm>
            <a:off x="479167" y="5292000"/>
            <a:ext cx="1497330" cy="1037274"/>
          </a:xfrm>
          <a:prstGeom prst="downArrowCallout">
            <a:avLst/>
          </a:prstGeom>
          <a:solidFill>
            <a:srgbClr val="3399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Conocimientos </a:t>
            </a:r>
          </a:p>
          <a:p>
            <a:pPr algn="ctr"/>
            <a:r>
              <a:rPr lang="es-MX" dirty="0" smtClean="0"/>
              <a:t>y Experiencia</a:t>
            </a:r>
            <a:endParaRPr lang="en-US" dirty="0"/>
          </a:p>
        </p:txBody>
      </p:sp>
      <p:sp>
        <p:nvSpPr>
          <p:cNvPr id="14" name="Llamada de flecha hacia abajo 13"/>
          <p:cNvSpPr/>
          <p:nvPr/>
        </p:nvSpPr>
        <p:spPr>
          <a:xfrm>
            <a:off x="520065" y="4034203"/>
            <a:ext cx="1497330" cy="1037274"/>
          </a:xfrm>
          <a:prstGeom prst="downArrow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Infraestructura </a:t>
            </a:r>
          </a:p>
          <a:p>
            <a:pPr algn="ctr"/>
            <a:r>
              <a:rPr lang="es-MX" dirty="0" smtClean="0"/>
              <a:t>y Equipos</a:t>
            </a:r>
            <a:endParaRPr lang="en-US" dirty="0"/>
          </a:p>
        </p:txBody>
      </p:sp>
      <p:sp>
        <p:nvSpPr>
          <p:cNvPr id="15" name="Llamada de flecha hacia abajo 14"/>
          <p:cNvSpPr/>
          <p:nvPr/>
        </p:nvSpPr>
        <p:spPr>
          <a:xfrm>
            <a:off x="491490" y="2776406"/>
            <a:ext cx="1497330" cy="1037274"/>
          </a:xfrm>
          <a:prstGeom prst="downArrowCallout">
            <a:avLst/>
          </a:prstGeom>
          <a:solidFill>
            <a:srgbClr val="339933"/>
          </a:solidFill>
          <a:ln>
            <a:solidFill>
              <a:srgbClr val="33669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Recursos Económicos</a:t>
            </a:r>
            <a:endParaRPr lang="en-US" dirty="0"/>
          </a:p>
        </p:txBody>
      </p:sp>
      <p:sp>
        <p:nvSpPr>
          <p:cNvPr id="16" name="Llamada de flecha hacia abajo 15"/>
          <p:cNvSpPr/>
          <p:nvPr/>
        </p:nvSpPr>
        <p:spPr>
          <a:xfrm>
            <a:off x="491490" y="1621811"/>
            <a:ext cx="1497330" cy="1037274"/>
          </a:xfrm>
          <a:prstGeom prst="downArrowCallout">
            <a:avLst/>
          </a:prstGeom>
          <a:solidFill>
            <a:srgbClr val="FB97A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Recursos Humanos</a:t>
            </a:r>
            <a:endParaRPr lang="en-US" dirty="0"/>
          </a:p>
        </p:txBody>
      </p:sp>
      <p:cxnSp>
        <p:nvCxnSpPr>
          <p:cNvPr id="33" name="Conector recto 32"/>
          <p:cNvCxnSpPr/>
          <p:nvPr/>
        </p:nvCxnSpPr>
        <p:spPr>
          <a:xfrm>
            <a:off x="2474238" y="2047580"/>
            <a:ext cx="15716" cy="3553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1983463" y="2047580"/>
            <a:ext cx="4607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1988820" y="5600700"/>
            <a:ext cx="4607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Flecha derecha 55"/>
          <p:cNvSpPr/>
          <p:nvPr/>
        </p:nvSpPr>
        <p:spPr>
          <a:xfrm>
            <a:off x="2619165" y="3363871"/>
            <a:ext cx="591771" cy="518637"/>
          </a:xfrm>
          <a:prstGeom prst="rightArrow">
            <a:avLst>
              <a:gd name="adj1" fmla="val 50000"/>
              <a:gd name="adj2" fmla="val 4613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1103525" y="451525"/>
            <a:ext cx="76017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500" dirty="0">
                <a:solidFill>
                  <a:schemeClr val="accent3">
                    <a:lumMod val="50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ENFOQUE Y EVOLUCIÓN DEL CONCEPTO DE LA CALIDAD TOTAL</a:t>
            </a:r>
            <a:endParaRPr sz="2500" dirty="0">
              <a:solidFill>
                <a:schemeClr val="accent3">
                  <a:lumMod val="50000"/>
                </a:schemeClr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274E1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194" name="Google Shape;194;p24"/>
          <p:cNvGraphicFramePr/>
          <p:nvPr/>
        </p:nvGraphicFramePr>
        <p:xfrm>
          <a:off x="419388" y="1315925"/>
          <a:ext cx="8362950" cy="4928125"/>
        </p:xfrm>
        <a:graphic>
          <a:graphicData uri="http://schemas.openxmlformats.org/drawingml/2006/table">
            <a:tbl>
              <a:tblPr>
                <a:noFill/>
                <a:tableStyleId>{2FC5A547-A77E-400E-A178-3C47CE0F8BE0}</a:tableStyleId>
              </a:tblPr>
              <a:tblGrid>
                <a:gridCol w="41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>
                          <a:solidFill>
                            <a:srgbClr val="0C343D"/>
                          </a:solidFill>
                        </a:rPr>
                        <a:t>AUTOR</a:t>
                      </a:r>
                      <a:endParaRPr sz="1700" b="1" u="none" strike="noStrike" cap="none">
                        <a:solidFill>
                          <a:srgbClr val="0C343D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>
                          <a:solidFill>
                            <a:srgbClr val="0C343D"/>
                          </a:solidFill>
                        </a:rPr>
                        <a:t>APORTE</a:t>
                      </a:r>
                      <a:endParaRPr sz="1700" b="1" u="none" strike="noStrike" cap="none">
                        <a:solidFill>
                          <a:srgbClr val="0C343D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700" b="1" dirty="0"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 dirty="0">
                          <a:solidFill>
                            <a:srgbClr val="0C343D"/>
                          </a:solidFill>
                        </a:rPr>
                        <a:t>WALTER ANDREW SHEWHART</a:t>
                      </a:r>
                      <a:endParaRPr sz="1700" b="1" dirty="0">
                        <a:solidFill>
                          <a:srgbClr val="0C343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dirty="0">
                          <a:solidFill>
                            <a:srgbClr val="0C343D"/>
                          </a:solidFill>
                        </a:rPr>
                        <a:t>Físico, Ingeniero y Estadístico estadounidense, </a:t>
                      </a:r>
                      <a:endParaRPr sz="1700" dirty="0">
                        <a:solidFill>
                          <a:srgbClr val="0C343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dirty="0">
                          <a:solidFill>
                            <a:srgbClr val="0C343D"/>
                          </a:solidFill>
                        </a:rPr>
                        <a:t>(1891-1967)</a:t>
                      </a:r>
                      <a:endParaRPr sz="1700" b="1" u="none" strike="noStrike" cap="none" dirty="0"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600" u="none" strike="noStrike" cap="none" dirty="0">
                        <a:solidFill>
                          <a:srgbClr val="0C343D"/>
                        </a:solidFill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 dirty="0">
                          <a:solidFill>
                            <a:srgbClr val="0C343D"/>
                          </a:solidFill>
                        </a:rPr>
                        <a:t>Ciclo de Shewhart </a:t>
                      </a:r>
                      <a:endParaRPr sz="1700" b="1" u="none" strike="noStrike" cap="none" dirty="0"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 dirty="0">
                          <a:solidFill>
                            <a:srgbClr val="0C343D"/>
                          </a:solidFill>
                        </a:rPr>
                        <a:t>(PDCA)</a:t>
                      </a:r>
                      <a:endParaRPr sz="1700" dirty="0"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600" dirty="0"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dirty="0">
                          <a:solidFill>
                            <a:srgbClr val="0C343D"/>
                          </a:solidFill>
                        </a:rPr>
                        <a:t>E</a:t>
                      </a:r>
                      <a:r>
                        <a:rPr lang="es-CO" sz="1700" u="none" strike="noStrike" cap="none" dirty="0">
                          <a:solidFill>
                            <a:srgbClr val="0C343D"/>
                          </a:solidFill>
                        </a:rPr>
                        <a:t>l proceso metodológico básico para asegurar las actividades fundamentales de mejora</a:t>
                      </a:r>
                      <a:r>
                        <a:rPr lang="es-CO" sz="1700" dirty="0">
                          <a:solidFill>
                            <a:srgbClr val="0C343D"/>
                          </a:solidFill>
                        </a:rPr>
                        <a:t>  y </a:t>
                      </a:r>
                      <a:r>
                        <a:rPr lang="es-CO" sz="1700" u="none" strike="noStrike" cap="none" dirty="0">
                          <a:solidFill>
                            <a:srgbClr val="0C343D"/>
                          </a:solidFill>
                        </a:rPr>
                        <a:t>mantenimiento:</a:t>
                      </a:r>
                      <a:endParaRPr sz="1700" u="none" strike="noStrike" cap="none" dirty="0"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600" dirty="0">
                        <a:solidFill>
                          <a:srgbClr val="0C343D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700" b="1" u="none" strike="noStrike" cap="none" dirty="0">
                          <a:solidFill>
                            <a:srgbClr val="0C343D"/>
                          </a:solidFill>
                        </a:rPr>
                        <a:t>Plan-Do-Check-Act</a:t>
                      </a:r>
                      <a:endParaRPr sz="1700" b="1" u="none" strike="noStrike" cap="none" dirty="0">
                        <a:solidFill>
                          <a:srgbClr val="0C343D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dirty="0">
                        <a:solidFill>
                          <a:srgbClr val="0C343D"/>
                        </a:solidFill>
                      </a:endParaRPr>
                    </a:p>
                  </a:txBody>
                  <a:tcPr marL="91425" marR="91425" marT="91425" marB="91425">
                    <a:lnL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76A5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5" name="Google Shape;19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150" y="2088363"/>
            <a:ext cx="1924050" cy="2381250"/>
          </a:xfrm>
          <a:prstGeom prst="rect">
            <a:avLst/>
          </a:prstGeom>
          <a:noFill/>
          <a:ln w="762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6" name="Google Shape;19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9450" y="3802650"/>
            <a:ext cx="2346600" cy="2152850"/>
          </a:xfrm>
          <a:prstGeom prst="rect">
            <a:avLst/>
          </a:prstGeom>
          <a:noFill/>
          <a:ln w="762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3435</TotalTime>
  <Words>1533</Words>
  <Application>Microsoft Office PowerPoint</Application>
  <PresentationFormat>Presentación en pantalla (4:3)</PresentationFormat>
  <Paragraphs>350</Paragraphs>
  <Slides>20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Wingdings</vt:lpstr>
      <vt:lpstr>Verdana</vt:lpstr>
      <vt:lpstr>Calibri</vt:lpstr>
      <vt:lpstr>Georgia</vt:lpstr>
      <vt:lpstr>Roboto Thin</vt:lpstr>
      <vt:lpstr>Roboto</vt:lpstr>
      <vt:lpstr>Impact</vt:lpstr>
      <vt:lpstr>Arial</vt:lpstr>
      <vt:lpstr>Simple Light</vt:lpstr>
      <vt:lpstr>1_Simple Light</vt:lpstr>
      <vt:lpstr>           AUTOR: ING. RICARDO SALGUERO MSc. ADMINISTRACIÓN  </vt:lpstr>
      <vt:lpstr>ORIGEN Y EVOLUCIÓN CRONOLÓGICA DE LA CALIDAD</vt:lpstr>
      <vt:lpstr>CALIDAD</vt:lpstr>
      <vt:lpstr>EVOLUCIÓN DE LA CALIDAD TOTAL</vt:lpstr>
      <vt:lpstr>PREMISAS SOBRE LA CALIDAD TOTAL</vt:lpstr>
      <vt:lpstr>Presentación de PowerPoint</vt:lpstr>
      <vt:lpstr>ETAPAS EN EL DESARROLLO DE LA CALIDAD</vt:lpstr>
      <vt:lpstr>Presentación de PowerPoint</vt:lpstr>
      <vt:lpstr>ENFOQUE Y EVOLUCIÓN DEL CONCEPTO DE LA CALIDAD TOTAL </vt:lpstr>
      <vt:lpstr>ENFOQUE Y EVOLUCIÓN DEL CONCEPTO DE LA CALIDAD TOTAL </vt:lpstr>
      <vt:lpstr>Presentación de PowerPoint</vt:lpstr>
      <vt:lpstr>ENFOQUE Y EVOLUCIÓN DEL CONCEPTO DE LA CALIDAD TOTAL </vt:lpstr>
      <vt:lpstr>ENFOQUE Y EVOLUCIÓN DEL CONCEPTO DE LA CALIDAD TOTAL</vt:lpstr>
      <vt:lpstr>ENFOQUE Y EVOLUCIÓN DEL CONCEPTO DE LA CALIDAD TOTAL</vt:lpstr>
      <vt:lpstr>ENFOQUE Y EVOLUCIÓN DEL CONCEPTO DE LA CALIDAD TOTAL</vt:lpstr>
      <vt:lpstr>ENFOQUE Y EVOLUCIÓN DEL CONCEPTO DE LA CALIDAD TOTAL</vt:lpstr>
      <vt:lpstr>Presentación de PowerPoint</vt:lpstr>
      <vt:lpstr>Presentación de PowerPoint</vt:lpstr>
      <vt:lpstr>LAS 7 HERRAMIENTAS BÁSICAS  DE LA CALIDAD</vt:lpstr>
      <vt:lpstr>  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AUTOR: ING. RICARDO SALGUERO MSc. ADMINISTRACIÓN</dc:title>
  <dc:creator>COMPAQ</dc:creator>
  <cp:lastModifiedBy>COMPAQ</cp:lastModifiedBy>
  <cp:revision>104</cp:revision>
  <dcterms:modified xsi:type="dcterms:W3CDTF">2023-05-03T03:12:48Z</dcterms:modified>
</cp:coreProperties>
</file>