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1" r:id="rId3"/>
    <p:sldId id="275" r:id="rId4"/>
    <p:sldId id="276" r:id="rId5"/>
    <p:sldId id="257" r:id="rId6"/>
    <p:sldId id="291" r:id="rId7"/>
    <p:sldId id="263" r:id="rId8"/>
    <p:sldId id="268" r:id="rId9"/>
    <p:sldId id="300" r:id="rId10"/>
    <p:sldId id="277" r:id="rId11"/>
    <p:sldId id="278" r:id="rId12"/>
    <p:sldId id="279" r:id="rId13"/>
    <p:sldId id="280" r:id="rId14"/>
    <p:sldId id="303" r:id="rId15"/>
    <p:sldId id="302" r:id="rId16"/>
    <p:sldId id="301" r:id="rId17"/>
    <p:sldId id="281" r:id="rId18"/>
    <p:sldId id="282" r:id="rId19"/>
    <p:sldId id="283" r:id="rId20"/>
    <p:sldId id="284" r:id="rId21"/>
    <p:sldId id="297" r:id="rId22"/>
    <p:sldId id="285" r:id="rId23"/>
    <p:sldId id="292" r:id="rId24"/>
    <p:sldId id="286" r:id="rId25"/>
    <p:sldId id="293" r:id="rId26"/>
    <p:sldId id="294" r:id="rId27"/>
    <p:sldId id="287" r:id="rId28"/>
    <p:sldId id="298" r:id="rId29"/>
    <p:sldId id="296" r:id="rId30"/>
    <p:sldId id="299" r:id="rId31"/>
    <p:sldId id="288" r:id="rId32"/>
    <p:sldId id="289" r:id="rId33"/>
    <p:sldId id="304" r:id="rId3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D845-B16E-429E-9CEE-E1A8C9C36424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57F5-9820-4C2C-95E0-1521E6DAB2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27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D845-B16E-429E-9CEE-E1A8C9C36424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57F5-9820-4C2C-95E0-1521E6DAB2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48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D845-B16E-429E-9CEE-E1A8C9C36424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57F5-9820-4C2C-95E0-1521E6DAB2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24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D845-B16E-429E-9CEE-E1A8C9C36424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57F5-9820-4C2C-95E0-1521E6DAB2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04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D845-B16E-429E-9CEE-E1A8C9C36424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57F5-9820-4C2C-95E0-1521E6DAB2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86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D845-B16E-429E-9CEE-E1A8C9C36424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57F5-9820-4C2C-95E0-1521E6DAB2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625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D845-B16E-429E-9CEE-E1A8C9C36424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57F5-9820-4C2C-95E0-1521E6DAB2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64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D845-B16E-429E-9CEE-E1A8C9C36424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57F5-9820-4C2C-95E0-1521E6DAB2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52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D845-B16E-429E-9CEE-E1A8C9C36424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57F5-9820-4C2C-95E0-1521E6DAB2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784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D845-B16E-429E-9CEE-E1A8C9C36424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57F5-9820-4C2C-95E0-1521E6DAB2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63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D845-B16E-429E-9CEE-E1A8C9C36424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57F5-9820-4C2C-95E0-1521E6DAB2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04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D845-B16E-429E-9CEE-E1A8C9C36424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557F5-9820-4C2C-95E0-1521E6DAB2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0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/>
              <a:t>funcuib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6220" y="59564"/>
            <a:ext cx="9144000" cy="1655762"/>
          </a:xfrm>
        </p:spPr>
        <p:txBody>
          <a:bodyPr>
            <a:normAutofit/>
          </a:bodyPr>
          <a:lstStyle/>
          <a:p>
            <a:r>
              <a:rPr lang="es-419" sz="3200" b="1" dirty="0"/>
              <a:t>PROCESO DE ADMINISTRACION</a:t>
            </a:r>
            <a:endParaRPr lang="es-ES" sz="3200" b="1" dirty="0"/>
          </a:p>
        </p:txBody>
      </p:sp>
      <p:pic>
        <p:nvPicPr>
          <p:cNvPr id="3074" name="Picture 2" descr="http://www.monografias.com/trabajos82/funcionamiento-microempresa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0" y="2099256"/>
            <a:ext cx="8139448" cy="400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98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s-419" dirty="0"/>
              <a:t>PROCESO DE ADMINISTRACION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Detalle del trabajo</a:t>
            </a:r>
          </a:p>
          <a:p>
            <a:r>
              <a:rPr lang="es-419" dirty="0"/>
              <a:t>¿Qué habilidades necesita la persona para realizar el trabajo?</a:t>
            </a:r>
          </a:p>
          <a:p>
            <a:r>
              <a:rPr lang="es-419" dirty="0"/>
              <a:t>¿Que tanto esfuerzo necesita hacer la persona p</a:t>
            </a:r>
            <a:r>
              <a:rPr lang="es-ES" dirty="0"/>
              <a:t>a</a:t>
            </a:r>
            <a:r>
              <a:rPr lang="es-419" dirty="0"/>
              <a:t>ra realizar su trabajo?</a:t>
            </a:r>
          </a:p>
          <a:p>
            <a:r>
              <a:rPr lang="es-419" dirty="0"/>
              <a:t>¿Qué grado de responsabilidad puede asumir una persona en su cargo?</a:t>
            </a:r>
          </a:p>
          <a:p>
            <a:r>
              <a:rPr lang="es-419" dirty="0"/>
              <a:t>¿Cómo es el lugar de trabajo?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057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i="1" dirty="0">
                <a:solidFill>
                  <a:srgbClr val="FF0000"/>
                </a:solidFill>
              </a:rPr>
              <a:t>Detalle del trabajo</a:t>
            </a:r>
            <a:endParaRPr lang="es-ES" b="1" i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419" dirty="0"/>
              <a:t>El administrador o empresario debe determinar las tareas de acuerdo con los fines de la empresa:</a:t>
            </a:r>
          </a:p>
          <a:p>
            <a:pPr>
              <a:buFontTx/>
              <a:buChar char="-"/>
            </a:pPr>
            <a:r>
              <a:rPr lang="es-419" dirty="0"/>
              <a:t>Si es una empresa de servicios, necesita personal capacitado.</a:t>
            </a:r>
          </a:p>
          <a:p>
            <a:pPr>
              <a:buFontTx/>
              <a:buChar char="-"/>
            </a:pPr>
            <a:r>
              <a:rPr lang="es-419" dirty="0"/>
              <a:t>Si es una empresa de comercio, requiere productos que se venden y buenos vendedores</a:t>
            </a:r>
          </a:p>
          <a:p>
            <a:pPr>
              <a:buFontTx/>
              <a:buChar char="-"/>
            </a:pPr>
            <a:r>
              <a:rPr lang="es-419" dirty="0"/>
              <a:t>Si es una empresa de producción, necesita maquinaria adecuada y trabajadores capacitados para elaborar el producto.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7859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i="1" dirty="0">
                <a:solidFill>
                  <a:srgbClr val="FF0000"/>
                </a:solidFill>
              </a:rPr>
              <a:t>Detalle del Trabajo</a:t>
            </a:r>
            <a:endParaRPr lang="es-ES" b="1" i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419" dirty="0">
                <a:solidFill>
                  <a:schemeClr val="accent5">
                    <a:lumMod val="50000"/>
                  </a:schemeClr>
                </a:solidFill>
              </a:rPr>
              <a:t>Si el cargo existe</a:t>
            </a:r>
            <a:r>
              <a:rPr lang="es-419" dirty="0"/>
              <a:t>: </a:t>
            </a:r>
          </a:p>
          <a:p>
            <a:r>
              <a:rPr lang="es-419" dirty="0">
                <a:solidFill>
                  <a:srgbClr val="FF0000"/>
                </a:solidFill>
              </a:rPr>
              <a:t>conocer las tareas que se realizan en ese cargo</a:t>
            </a:r>
          </a:p>
          <a:p>
            <a:r>
              <a:rPr lang="es-419" dirty="0"/>
              <a:t>Formas y métodos para realizar el trabajo.</a:t>
            </a:r>
          </a:p>
          <a:p>
            <a:r>
              <a:rPr lang="es-419" dirty="0">
                <a:solidFill>
                  <a:srgbClr val="FF0000"/>
                </a:solidFill>
              </a:rPr>
              <a:t>Máquinas, útiles y equipos que se utilizan para el desempeño d</a:t>
            </a:r>
            <a:r>
              <a:rPr lang="es-ES" dirty="0">
                <a:solidFill>
                  <a:srgbClr val="FF0000"/>
                </a:solidFill>
              </a:rPr>
              <a:t>el</a:t>
            </a:r>
            <a:r>
              <a:rPr lang="es-419" dirty="0">
                <a:solidFill>
                  <a:srgbClr val="FF0000"/>
                </a:solidFill>
              </a:rPr>
              <a:t> cargo</a:t>
            </a:r>
          </a:p>
          <a:p>
            <a:r>
              <a:rPr lang="es-419" dirty="0"/>
              <a:t>Lugar donde se desarrolla el trabajo</a:t>
            </a:r>
          </a:p>
          <a:p>
            <a:pPr marL="0" indent="0">
              <a:buNone/>
            </a:pPr>
            <a:r>
              <a:rPr lang="es-419" dirty="0">
                <a:solidFill>
                  <a:schemeClr val="accent5">
                    <a:lumMod val="50000"/>
                  </a:schemeClr>
                </a:solidFill>
              </a:rPr>
              <a:t>Si el cargo no existe</a:t>
            </a:r>
            <a:r>
              <a:rPr lang="es-419" dirty="0"/>
              <a:t>:</a:t>
            </a:r>
          </a:p>
          <a:p>
            <a:pPr marL="0" indent="0">
              <a:buNone/>
            </a:pPr>
            <a:r>
              <a:rPr lang="es-419" dirty="0"/>
              <a:t>- El empresario debe pensar en todo lo relacionado con las funciones que va a desarrollar la persona, </a:t>
            </a:r>
            <a:r>
              <a:rPr lang="es-419" b="1" i="1" dirty="0">
                <a:solidFill>
                  <a:srgbClr val="FF0000"/>
                </a:solidFill>
              </a:rPr>
              <a:t>Descripción del cargo.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855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0426"/>
            <a:ext cx="10515600" cy="1325563"/>
          </a:xfrm>
        </p:spPr>
        <p:txBody>
          <a:bodyPr/>
          <a:lstStyle/>
          <a:p>
            <a:r>
              <a:rPr lang="es-419" dirty="0"/>
              <a:t>¿</a:t>
            </a:r>
            <a:r>
              <a:rPr lang="es-419" sz="3200" b="1" i="1" dirty="0">
                <a:solidFill>
                  <a:srgbClr val="0070C0"/>
                </a:solidFill>
              </a:rPr>
              <a:t>Qu</a:t>
            </a:r>
            <a:r>
              <a:rPr lang="es-ES" sz="3200" b="1" i="1" dirty="0">
                <a:solidFill>
                  <a:srgbClr val="0070C0"/>
                </a:solidFill>
              </a:rPr>
              <a:t>é</a:t>
            </a:r>
            <a:r>
              <a:rPr lang="es-419" sz="3200" b="1" i="1" dirty="0">
                <a:solidFill>
                  <a:srgbClr val="0070C0"/>
                </a:solidFill>
              </a:rPr>
              <a:t> habilidades necesita la persona para realizar ese trabajo</a:t>
            </a:r>
            <a:r>
              <a:rPr lang="es-419" b="1" i="1" dirty="0">
                <a:solidFill>
                  <a:srgbClr val="0070C0"/>
                </a:solidFill>
              </a:rPr>
              <a:t>?</a:t>
            </a:r>
            <a:endParaRPr lang="es-ES" b="1" i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45989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419" dirty="0">
                <a:solidFill>
                  <a:srgbClr val="FF0000"/>
                </a:solidFill>
              </a:rPr>
              <a:t>Habilidad</a:t>
            </a:r>
            <a:r>
              <a:rPr lang="es-419" dirty="0"/>
              <a:t>: Ser apto para realizar una tarea. De acuerdo con el cargo, se determinan las habilidades.</a:t>
            </a:r>
          </a:p>
          <a:p>
            <a:pPr marL="0" indent="0">
              <a:buNone/>
            </a:pPr>
            <a:r>
              <a:rPr lang="es-419" dirty="0"/>
              <a:t>Habilidades fisicas, ágil , rápido</a:t>
            </a:r>
          </a:p>
          <a:p>
            <a:pPr marL="0" indent="0">
              <a:buNone/>
            </a:pPr>
            <a:r>
              <a:rPr lang="es-419" dirty="0">
                <a:solidFill>
                  <a:srgbClr val="FF0000"/>
                </a:solidFill>
              </a:rPr>
              <a:t>Habilidades mentales</a:t>
            </a:r>
          </a:p>
          <a:p>
            <a:r>
              <a:rPr lang="es-419" dirty="0"/>
              <a:t>De estudio:</a:t>
            </a:r>
          </a:p>
          <a:p>
            <a:r>
              <a:rPr lang="es-419" dirty="0"/>
              <a:t>De conocimiento</a:t>
            </a:r>
          </a:p>
          <a:p>
            <a:r>
              <a:rPr lang="es-419" dirty="0"/>
              <a:t>De experiencia</a:t>
            </a:r>
          </a:p>
          <a:p>
            <a:r>
              <a:rPr lang="es-419" dirty="0"/>
              <a:t>De precision. Fijar detalles para detectar fallas</a:t>
            </a:r>
          </a:p>
          <a:p>
            <a:r>
              <a:rPr lang="es-419" dirty="0"/>
              <a:t>De criterio. Tomar decisiones correctas</a:t>
            </a:r>
          </a:p>
          <a:p>
            <a:r>
              <a:rPr lang="es-419" dirty="0"/>
              <a:t>De complejidad. Resolver problemas Huelga, paro</a:t>
            </a:r>
          </a:p>
          <a:p>
            <a:r>
              <a:rPr lang="es-419" dirty="0"/>
              <a:t>De expresión: que se dé a entender y entienda fácil</a:t>
            </a:r>
          </a:p>
          <a:p>
            <a:r>
              <a:rPr lang="es-419" dirty="0"/>
              <a:t>De Coordinación que pueda trabajar en grupo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119981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67509-CADA-4B32-BA0E-2F3E3609A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3314" name="Picture 2" descr="En qué se diferencian habilidades blandas y duras? | Instituto Idat">
            <a:extLst>
              <a:ext uri="{FF2B5EF4-FFF2-40B4-BE49-F238E27FC236}">
                <a16:creationId xmlns:a16="http://schemas.microsoft.com/office/drawing/2014/main" id="{EFA6EFD9-F8AB-439B-90E0-52A03617B0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2" y="365125"/>
            <a:ext cx="9762835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5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88148-5DA2-4376-B17C-1BB8F678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2290" name="Picture 2" descr="Micky Millán på Twitter: &amp;quot;Ejemplos de habilidades blandas que podemos  desarrollar #CNAA2018… &amp;quot;">
            <a:extLst>
              <a:ext uri="{FF2B5EF4-FFF2-40B4-BE49-F238E27FC236}">
                <a16:creationId xmlns:a16="http://schemas.microsoft.com/office/drawing/2014/main" id="{C71AE0D6-BE16-4DF9-873D-5B16410AD4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2" y="498764"/>
            <a:ext cx="10206182" cy="50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17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abilidades duras o blandas: ¿Qué buscan las empresas? - Factor Capital  Humano">
            <a:extLst>
              <a:ext uri="{FF2B5EF4-FFF2-40B4-BE49-F238E27FC236}">
                <a16:creationId xmlns:a16="http://schemas.microsoft.com/office/drawing/2014/main" id="{09566349-0EDD-4550-B1CF-FC957C1CF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8625"/>
            <a:ext cx="10668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4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¿</a:t>
            </a:r>
            <a:r>
              <a:rPr lang="es-419" b="1" i="1" dirty="0">
                <a:solidFill>
                  <a:srgbClr val="0070C0"/>
                </a:solidFill>
              </a:rPr>
              <a:t>Qué tanto esfuerzo necesita hacer la persona para realizar su trabajo?</a:t>
            </a:r>
            <a:endParaRPr lang="es-ES" b="1" i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419" dirty="0">
                <a:solidFill>
                  <a:srgbClr val="FF0000"/>
                </a:solidFill>
              </a:rPr>
              <a:t>Esfuerzo</a:t>
            </a:r>
            <a:r>
              <a:rPr lang="es-419" dirty="0"/>
              <a:t>: emplear o usar la fuerza física o mental en el trabajo</a:t>
            </a:r>
          </a:p>
          <a:p>
            <a:pPr marL="0" indent="0">
              <a:buNone/>
            </a:pPr>
            <a:r>
              <a:rPr lang="es-419" dirty="0"/>
              <a:t>Esfuerzo fisico, por ejemplo:</a:t>
            </a:r>
          </a:p>
          <a:p>
            <a:r>
              <a:rPr lang="es-419" dirty="0"/>
              <a:t>Fuerza física: que pueda levantar 50kg</a:t>
            </a:r>
          </a:p>
          <a:p>
            <a:r>
              <a:rPr lang="es-419" dirty="0"/>
              <a:t>Tensión muscular: que sepa como acomodar el cuerpo para poder levantar 50Kg</a:t>
            </a:r>
          </a:p>
          <a:p>
            <a:r>
              <a:rPr lang="es-419" dirty="0"/>
              <a:t>Cansancio físico: que pueda subir 100 ladrillos a un segundo piso, en una hora</a:t>
            </a:r>
          </a:p>
          <a:p>
            <a:r>
              <a:rPr lang="es-419" dirty="0"/>
              <a:t>Postura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037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4272"/>
          </a:xfrm>
        </p:spPr>
        <p:txBody>
          <a:bodyPr>
            <a:normAutofit fontScale="90000"/>
          </a:bodyPr>
          <a:lstStyle/>
          <a:p>
            <a:r>
              <a:rPr lang="es-419" dirty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653" y="756678"/>
            <a:ext cx="10515600" cy="4351338"/>
          </a:xfrm>
        </p:spPr>
        <p:txBody>
          <a:bodyPr/>
          <a:lstStyle/>
          <a:p>
            <a:r>
              <a:rPr lang="es-419" dirty="0"/>
              <a:t>Esfuerzos mentales, por ejemplo:</a:t>
            </a:r>
          </a:p>
          <a:p>
            <a:r>
              <a:rPr lang="es-419" dirty="0"/>
              <a:t>Cuando una persona está muy atenta para captar algún defecto en el producto terminado, se le cansa la vista.</a:t>
            </a:r>
          </a:p>
          <a:p>
            <a:r>
              <a:rPr lang="es-419" dirty="0"/>
              <a:t>Si tiene algo que oír algo muy leve, se le cansa el oido.</a:t>
            </a:r>
          </a:p>
          <a:p>
            <a:r>
              <a:rPr lang="es-419" dirty="0"/>
              <a:t>Si tiene una carga de trabajo excesiva, la tensión le produce dolores de cabeza o baja concentración.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7329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b="1" i="1" dirty="0">
                <a:solidFill>
                  <a:srgbClr val="0070C0"/>
                </a:solidFill>
              </a:rPr>
              <a:t>¿Qué grado de responsabilidad puede asumir una persona en su trabajo?</a:t>
            </a:r>
            <a:endParaRPr lang="es-ES" b="1" i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419" dirty="0">
                <a:solidFill>
                  <a:srgbClr val="FF0000"/>
                </a:solidFill>
              </a:rPr>
              <a:t>Responsabilidad: </a:t>
            </a:r>
            <a:r>
              <a:rPr lang="es-419" dirty="0"/>
              <a:t>hacerse cargo de algo, la persona puede ser responsable de:</a:t>
            </a:r>
          </a:p>
          <a:p>
            <a:r>
              <a:rPr lang="es-419" dirty="0"/>
              <a:t>Otras personas. Se refiere a cuantas personas dirige</a:t>
            </a:r>
          </a:p>
          <a:p>
            <a:r>
              <a:rPr lang="es-419" dirty="0"/>
              <a:t>Seguridad e higiene: se refiere a que una persona puede preveer los accidentes</a:t>
            </a:r>
          </a:p>
          <a:p>
            <a:r>
              <a:rPr lang="es-419" dirty="0"/>
              <a:t>Valores: perdida de dinero o deterioro o perdida:</a:t>
            </a:r>
          </a:p>
          <a:p>
            <a:pPr marL="0" indent="0">
              <a:buNone/>
            </a:pPr>
            <a:r>
              <a:rPr lang="es-419" dirty="0"/>
              <a:t>   - materiales para la fabricación de un producto</a:t>
            </a:r>
          </a:p>
          <a:p>
            <a:pPr marL="0" indent="0">
              <a:buNone/>
            </a:pPr>
            <a:r>
              <a:rPr lang="es-419" dirty="0"/>
              <a:t>   - los procesos productivos</a:t>
            </a:r>
          </a:p>
          <a:p>
            <a:pPr marL="0" indent="0">
              <a:buNone/>
            </a:pPr>
            <a:r>
              <a:rPr lang="es-419" dirty="0"/>
              <a:t>   - las ventas de algun producto o servicio</a:t>
            </a:r>
          </a:p>
          <a:p>
            <a:pPr marL="0" indent="0">
              <a:buNone/>
            </a:pPr>
            <a:r>
              <a:rPr lang="es-419" dirty="0"/>
              <a:t>   - las finanzas</a:t>
            </a:r>
          </a:p>
          <a:p>
            <a:pPr marL="0" indent="0">
              <a:buNone/>
            </a:pPr>
            <a:r>
              <a:rPr lang="es-419" dirty="0"/>
              <a:t>   - la maquinario, equipo o accesorios</a:t>
            </a:r>
          </a:p>
          <a:p>
            <a:pPr marL="0" indent="0">
              <a:buNone/>
            </a:pPr>
            <a:r>
              <a:rPr lang="es-419" dirty="0"/>
              <a:t>   - el edificio, local, almacen, etc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019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 descr="http://image.slidesharecdn.com/organizacincomofasedelprocesoadministrativo-110425181620-phpapp01/95/organizacin-como-fase-del-proceso-administrativo-1-728.jpg?cb=13037563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2" y="365125"/>
            <a:ext cx="10031569" cy="571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202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225" y="0"/>
            <a:ext cx="10515600" cy="1325563"/>
          </a:xfrm>
        </p:spPr>
        <p:txBody>
          <a:bodyPr/>
          <a:lstStyle/>
          <a:p>
            <a:r>
              <a:rPr lang="es-419" b="1" i="1" dirty="0">
                <a:solidFill>
                  <a:srgbClr val="0070C0"/>
                </a:solidFill>
              </a:rPr>
              <a:t>¿Cómo es el lugar de trabajo?</a:t>
            </a:r>
            <a:endParaRPr lang="es-ES" b="1" i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¿Hay mucho ruido?</a:t>
            </a:r>
          </a:p>
          <a:p>
            <a:r>
              <a:rPr lang="es-419" dirty="0"/>
              <a:t>¿Está bien iluminado?</a:t>
            </a:r>
          </a:p>
          <a:p>
            <a:r>
              <a:rPr lang="es-419" dirty="0"/>
              <a:t>¿Cuál es su temperatura?</a:t>
            </a:r>
          </a:p>
          <a:p>
            <a:r>
              <a:rPr lang="es-419" dirty="0"/>
              <a:t>¿Está limpio y ordenado?</a:t>
            </a:r>
          </a:p>
          <a:p>
            <a:r>
              <a:rPr lang="es-419" dirty="0"/>
              <a:t>¿Tiene olores desagradables?</a:t>
            </a:r>
          </a:p>
          <a:p>
            <a:r>
              <a:rPr lang="es-419" dirty="0"/>
              <a:t>¿Está húmedo?</a:t>
            </a:r>
          </a:p>
          <a:p>
            <a:r>
              <a:rPr lang="es-419" dirty="0"/>
              <a:t>¿Tiene ventilación?</a:t>
            </a:r>
          </a:p>
          <a:p>
            <a:r>
              <a:rPr lang="es-419" dirty="0"/>
              <a:t>¿Tiene suficiente espacio?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3045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 Organización, Necesidad y Principios. Prof. Pedro Corrales - ppt video  online descargar">
            <a:extLst>
              <a:ext uri="{FF2B5EF4-FFF2-40B4-BE49-F238E27FC236}">
                <a16:creationId xmlns:a16="http://schemas.microsoft.com/office/drawing/2014/main" id="{77C8E021-1200-4B4A-A587-DC674963C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620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i="1" dirty="0">
                <a:solidFill>
                  <a:srgbClr val="FF0000"/>
                </a:solidFill>
              </a:rPr>
              <a:t>DIVISION DE TRABAJO</a:t>
            </a:r>
            <a:endParaRPr lang="es-ES" b="1" i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La división de tareas depende de la cantidad de tareas y el número y la calidad de los empledos</a:t>
            </a:r>
          </a:p>
          <a:p>
            <a:pPr marL="0" indent="0">
              <a:buNone/>
            </a:pPr>
            <a:r>
              <a:rPr lang="es-419" dirty="0"/>
              <a:t>     Carga de trabajo            Cuanto trabajo debe hacer un empleado.</a:t>
            </a:r>
          </a:p>
          <a:p>
            <a:pPr marL="0" indent="0">
              <a:buNone/>
            </a:pPr>
            <a:r>
              <a:rPr lang="es-419" dirty="0"/>
              <a:t>Manera de repartir una carga de trabajo:</a:t>
            </a:r>
          </a:p>
          <a:p>
            <a:r>
              <a:rPr lang="es-419" dirty="0"/>
              <a:t>Estimar cuánto tiempo necesita un empleado para realizar un trabajo</a:t>
            </a:r>
          </a:p>
          <a:p>
            <a:r>
              <a:rPr lang="es-419" dirty="0"/>
              <a:t>Ver si se requieren horas extras, si está sobrecargado.</a:t>
            </a:r>
            <a:endParaRPr lang="es-ES" dirty="0"/>
          </a:p>
        </p:txBody>
      </p:sp>
      <p:sp>
        <p:nvSpPr>
          <p:cNvPr id="6" name="Flecha derecha 5"/>
          <p:cNvSpPr/>
          <p:nvPr/>
        </p:nvSpPr>
        <p:spPr>
          <a:xfrm>
            <a:off x="3760633" y="2807595"/>
            <a:ext cx="914400" cy="257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421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partamentalización - Qué es, definición y concepto | 2021 | Economipedia">
            <a:extLst>
              <a:ext uri="{FF2B5EF4-FFF2-40B4-BE49-F238E27FC236}">
                <a16:creationId xmlns:a16="http://schemas.microsoft.com/office/drawing/2014/main" id="{5D7FE8B6-725D-4D5B-920D-37CA0DE67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503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Combinacion de tareas (</a:t>
            </a:r>
            <a:r>
              <a:rPr lang="es-419" dirty="0">
                <a:solidFill>
                  <a:srgbClr val="FF0000"/>
                </a:solidFill>
              </a:rPr>
              <a:t>departamentalización</a:t>
            </a:r>
            <a:r>
              <a:rPr lang="es-419" dirty="0"/>
              <a:t>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Cuando una empresa crece y contrata más personas para llevar a cabo diversas actividades, se hace necesario agrupar a los empleados cuyas tareas estén relacionadas entre sí, </a:t>
            </a:r>
          </a:p>
          <a:p>
            <a:r>
              <a:rPr lang="es-419" dirty="0"/>
              <a:t>Ventas, personal, producción, contabilidad y mercadeo son algunos departamentos.</a:t>
            </a:r>
          </a:p>
          <a:p>
            <a:r>
              <a:rPr lang="es-419" dirty="0"/>
              <a:t>En cualquier departamento hay trabajadores con distintas destrezas y niveles de experiencia, cuyas interrelaciones se gobiernan por procedimientos establecidos. </a:t>
            </a:r>
            <a:r>
              <a:rPr lang="es-419" dirty="0">
                <a:solidFill>
                  <a:srgbClr val="C00000"/>
                </a:solidFill>
              </a:rPr>
              <a:t>A esta combinción  de trabajo se le llama departamentalización.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31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23582-5385-4042-88DF-A861E9F1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 descr="Tipos de departamentalización | 2021 | Economipedia">
            <a:extLst>
              <a:ext uri="{FF2B5EF4-FFF2-40B4-BE49-F238E27FC236}">
                <a16:creationId xmlns:a16="http://schemas.microsoft.com/office/drawing/2014/main" id="{EB4FC1C7-D68C-44D6-BC9A-123FA3986A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4" y="0"/>
            <a:ext cx="10732654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66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46D31-434B-45DD-9932-763B0AB6C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074" name="Picture 2" descr="Principios generales de la organización | Mind Map">
            <a:extLst>
              <a:ext uri="{FF2B5EF4-FFF2-40B4-BE49-F238E27FC236}">
                <a16:creationId xmlns:a16="http://schemas.microsoft.com/office/drawing/2014/main" id="{39B6DE30-433C-4857-95F1-C39B443131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2" y="249382"/>
            <a:ext cx="10596418" cy="592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178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TECNICAS DE ORGANIZACION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El organigrama: es una técnica de organización, con la que se representa graficamente la estructura de la empresa.</a:t>
            </a:r>
          </a:p>
          <a:p>
            <a:r>
              <a:rPr lang="es-419" dirty="0"/>
              <a:t>En estos se puede observar: los cargos, las funciones, los niveles jerárquicos, la autoridad  las relaciones existentes entre las diferentes unidades.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572" y="3514042"/>
            <a:ext cx="4145639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40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étodo de Jerarquización – Capital Humano">
            <a:extLst>
              <a:ext uri="{FF2B5EF4-FFF2-40B4-BE49-F238E27FC236}">
                <a16:creationId xmlns:a16="http://schemas.microsoft.com/office/drawing/2014/main" id="{50D75B13-434B-4CDA-89FE-6D539CBC5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75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oordinación - Proceso Administrativo">
            <a:extLst>
              <a:ext uri="{FF2B5EF4-FFF2-40B4-BE49-F238E27FC236}">
                <a16:creationId xmlns:a16="http://schemas.microsoft.com/office/drawing/2014/main" id="{5F5D7B3B-D418-481E-B314-27655560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6" y="258618"/>
            <a:ext cx="10594109" cy="65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87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1941"/>
            <a:ext cx="10895527" cy="6383405"/>
          </a:xfrm>
        </p:spPr>
      </p:pic>
    </p:spTree>
    <p:extLst>
      <p:ext uri="{BB962C8B-B14F-4D97-AF65-F5344CB8AC3E}">
        <p14:creationId xmlns:p14="http://schemas.microsoft.com/office/powerpoint/2010/main" val="263322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evenConsejo: Coordinación de actividades empresariales. Criterios de  Eficiencia | Prevencionar">
            <a:extLst>
              <a:ext uri="{FF2B5EF4-FFF2-40B4-BE49-F238E27FC236}">
                <a16:creationId xmlns:a16="http://schemas.microsoft.com/office/drawing/2014/main" id="{96693432-4560-4BD1-B106-36EC96728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72" y="295565"/>
            <a:ext cx="9522691" cy="623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8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Tecnicas de organizacion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Los manuales. Documento que describe detalladamente la organización de la empresa, seg</a:t>
            </a:r>
            <a:r>
              <a:rPr lang="es-ES" dirty="0"/>
              <a:t>ú</a:t>
            </a:r>
            <a:r>
              <a:rPr lang="es-419" dirty="0"/>
              <a:t>n la función del manual, éste puede ser: de procedimientos, de calidad, de técnicas de cargos,etc.</a:t>
            </a:r>
          </a:p>
        </p:txBody>
      </p:sp>
    </p:spTree>
    <p:extLst>
      <p:ext uri="{BB962C8B-B14F-4D97-AF65-F5344CB8AC3E}">
        <p14:creationId xmlns:p14="http://schemas.microsoft.com/office/powerpoint/2010/main" val="946368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sz="2800" dirty="0">
                <a:solidFill>
                  <a:srgbClr val="C00000"/>
                </a:solidFill>
                <a:latin typeface="Calibri" panose="020F0502020204030204"/>
              </a:rPr>
              <a:t>Manual de organización, las partes que incluyen el manual 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84713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s-419" dirty="0">
                <a:solidFill>
                  <a:prstClr val="black"/>
                </a:solidFill>
              </a:rPr>
              <a:t>-Historia de la empresa</a:t>
            </a:r>
          </a:p>
          <a:p>
            <a:pPr lvl="0">
              <a:buFontTx/>
              <a:buChar char="-"/>
            </a:pPr>
            <a:r>
              <a:rPr lang="es-419" dirty="0">
                <a:solidFill>
                  <a:prstClr val="black"/>
                </a:solidFill>
              </a:rPr>
              <a:t>Objetivos del manual</a:t>
            </a:r>
          </a:p>
          <a:p>
            <a:pPr lvl="0">
              <a:buFontTx/>
              <a:buChar char="-"/>
            </a:pPr>
            <a:r>
              <a:rPr lang="es-419" dirty="0">
                <a:solidFill>
                  <a:prstClr val="black"/>
                </a:solidFill>
              </a:rPr>
              <a:t>Indice o contenido del manual</a:t>
            </a:r>
          </a:p>
          <a:p>
            <a:pPr lvl="0">
              <a:buFontTx/>
              <a:buChar char="-"/>
            </a:pPr>
            <a:r>
              <a:rPr lang="es-419" dirty="0">
                <a:solidFill>
                  <a:prstClr val="black"/>
                </a:solidFill>
              </a:rPr>
              <a:t>Objetivos de la organización</a:t>
            </a:r>
          </a:p>
          <a:p>
            <a:pPr lvl="0">
              <a:buFontTx/>
              <a:buChar char="-"/>
            </a:pPr>
            <a:r>
              <a:rPr lang="es-419" dirty="0">
                <a:solidFill>
                  <a:prstClr val="black"/>
                </a:solidFill>
              </a:rPr>
              <a:t>Politicas generales</a:t>
            </a:r>
          </a:p>
          <a:p>
            <a:pPr lvl="0">
              <a:buFontTx/>
              <a:buChar char="-"/>
            </a:pPr>
            <a:r>
              <a:rPr lang="es-419" dirty="0">
                <a:solidFill>
                  <a:prstClr val="black"/>
                </a:solidFill>
              </a:rPr>
              <a:t>Areas departamentos, secciones y puestos</a:t>
            </a:r>
          </a:p>
          <a:p>
            <a:pPr lvl="0">
              <a:buFontTx/>
              <a:buChar char="-"/>
            </a:pPr>
            <a:r>
              <a:rPr lang="es-419" dirty="0">
                <a:solidFill>
                  <a:prstClr val="black"/>
                </a:solidFill>
              </a:rPr>
              <a:t>Procedimientos de organización</a:t>
            </a:r>
          </a:p>
          <a:p>
            <a:pPr lvl="0">
              <a:buFontTx/>
              <a:buChar char="-"/>
            </a:pPr>
            <a:r>
              <a:rPr lang="es-419" dirty="0">
                <a:solidFill>
                  <a:prstClr val="black"/>
                </a:solidFill>
              </a:rPr>
              <a:t>Funciones</a:t>
            </a:r>
          </a:p>
          <a:p>
            <a:pPr lvl="0">
              <a:buFontTx/>
              <a:buChar char="-"/>
            </a:pPr>
            <a:r>
              <a:rPr lang="es-419" dirty="0">
                <a:solidFill>
                  <a:prstClr val="black"/>
                </a:solidFill>
              </a:rPr>
              <a:t>Organigramas</a:t>
            </a:r>
          </a:p>
          <a:p>
            <a:pPr lvl="0">
              <a:buFontTx/>
              <a:buChar char="-"/>
            </a:pPr>
            <a:r>
              <a:rPr lang="es-419" dirty="0">
                <a:solidFill>
                  <a:prstClr val="black"/>
                </a:solidFill>
              </a:rPr>
              <a:t>Descripcion de puestos</a:t>
            </a:r>
            <a:endParaRPr lang="es-ES" dirty="0">
              <a:solidFill>
                <a:prstClr val="black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2461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C65EE-5379-4730-A65F-09821DE7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Manual de funciones</a:t>
            </a:r>
            <a:endParaRPr lang="es-CO" dirty="0"/>
          </a:p>
        </p:txBody>
      </p:sp>
      <p:pic>
        <p:nvPicPr>
          <p:cNvPr id="14338" name="Picture 2" descr="MANUAL DE FUNCIONES :: SEYSO G.H">
            <a:extLst>
              <a:ext uri="{FF2B5EF4-FFF2-40B4-BE49-F238E27FC236}">
                <a16:creationId xmlns:a16="http://schemas.microsoft.com/office/drawing/2014/main" id="{BC304ABF-C663-43C4-8203-5734DC9CF3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64" y="1690689"/>
            <a:ext cx="9208654" cy="44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70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ORGANIZACION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Agrupa y delimita actividades de la empresa</a:t>
            </a:r>
          </a:p>
          <a:p>
            <a:r>
              <a:rPr lang="es-419" dirty="0">
                <a:solidFill>
                  <a:srgbClr val="FF0000"/>
                </a:solidFill>
              </a:rPr>
              <a:t>Asigna funciones y tareas</a:t>
            </a:r>
          </a:p>
          <a:p>
            <a:r>
              <a:rPr lang="es-419" dirty="0"/>
              <a:t>Determina niveles de jerarquía</a:t>
            </a:r>
          </a:p>
          <a:p>
            <a:r>
              <a:rPr lang="es-419" dirty="0">
                <a:solidFill>
                  <a:srgbClr val="FF0000"/>
                </a:solidFill>
              </a:rPr>
              <a:t>Suministra métodos de trabajo</a:t>
            </a:r>
          </a:p>
          <a:p>
            <a:r>
              <a:rPr lang="es-419" dirty="0"/>
              <a:t>Establece relaciones entre unidades de trabajo</a:t>
            </a:r>
          </a:p>
          <a:p>
            <a:r>
              <a:rPr lang="es-419" dirty="0">
                <a:solidFill>
                  <a:srgbClr val="FF0000"/>
                </a:solidFill>
              </a:rPr>
              <a:t>Asigna responsabilidades</a:t>
            </a:r>
          </a:p>
          <a:p>
            <a:r>
              <a:rPr lang="es-419" dirty="0"/>
              <a:t>Define lineas de autoridad</a:t>
            </a:r>
          </a:p>
          <a:p>
            <a:r>
              <a:rPr lang="es-419" dirty="0">
                <a:solidFill>
                  <a:srgbClr val="FF0000"/>
                </a:solidFill>
              </a:rPr>
              <a:t>Define la estructura de la empresa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6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ORGANIZACION</a:t>
            </a:r>
            <a:endParaRPr lang="es-ES" dirty="0"/>
          </a:p>
        </p:txBody>
      </p:sp>
      <p:pic>
        <p:nvPicPr>
          <p:cNvPr id="1026" name="Picture 2" descr="http://1.bp.blogspot.com/-DdoXYNXI928/TlVoUagCSkI/AAAAAAAAAdk/lf83e9SrXms/s1600/departamentos_funciones_empres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75" y="1326524"/>
            <a:ext cx="9143999" cy="543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71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http://3.bp.blogspot.com/-9sWk_-CA1dk/Up-6vPZ092I/AAAAAAAAASE/mc5sQ_nAGb0/s1600/fot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4"/>
            <a:ext cx="11353799" cy="621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2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http://www.gestiopolis.com/wp-content/uploads/2013/08/organismos-sociales-y-sus-areas-funcionale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10392177" cy="59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956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 descr="http://files.inicioalaadministracion.webnode.com.co/200000017-cec81cfc23/44444444444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8" y="681931"/>
            <a:ext cx="10585360" cy="549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D8259A-200F-40A1-9DDD-D29C9937E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Proceso administrativo</a:t>
            </a:r>
            <a:endParaRPr lang="es-CO" dirty="0"/>
          </a:p>
        </p:txBody>
      </p:sp>
      <p:pic>
        <p:nvPicPr>
          <p:cNvPr id="10242" name="Picture 2" descr="Proceso Administrativo - Qué es, sus características y etapas">
            <a:extLst>
              <a:ext uri="{FF2B5EF4-FFF2-40B4-BE49-F238E27FC236}">
                <a16:creationId xmlns:a16="http://schemas.microsoft.com/office/drawing/2014/main" id="{8B7DF098-1EB8-43C3-8131-EDA1048D6F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8510"/>
            <a:ext cx="9356436" cy="45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016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885</Words>
  <Application>Microsoft Office PowerPoint</Application>
  <PresentationFormat>Panorámica</PresentationFormat>
  <Paragraphs>103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de Office</vt:lpstr>
      <vt:lpstr>funcuib</vt:lpstr>
      <vt:lpstr>Presentación de PowerPoint</vt:lpstr>
      <vt:lpstr>Presentación de PowerPoint</vt:lpstr>
      <vt:lpstr>ORGANIZACION</vt:lpstr>
      <vt:lpstr>ORGANIZACION</vt:lpstr>
      <vt:lpstr>Presentación de PowerPoint</vt:lpstr>
      <vt:lpstr>Presentación de PowerPoint</vt:lpstr>
      <vt:lpstr>Presentación de PowerPoint</vt:lpstr>
      <vt:lpstr>Proceso administrativo</vt:lpstr>
      <vt:lpstr>PROCESO DE ADMINISTRACION</vt:lpstr>
      <vt:lpstr>Detalle del trabajo</vt:lpstr>
      <vt:lpstr>Detalle del Trabajo</vt:lpstr>
      <vt:lpstr>¿Qué habilidades necesita la persona para realizar ese trabajo?</vt:lpstr>
      <vt:lpstr>Presentación de PowerPoint</vt:lpstr>
      <vt:lpstr>Presentación de PowerPoint</vt:lpstr>
      <vt:lpstr>Presentación de PowerPoint</vt:lpstr>
      <vt:lpstr>¿Qué tanto esfuerzo necesita hacer la persona para realizar su trabajo?</vt:lpstr>
      <vt:lpstr> </vt:lpstr>
      <vt:lpstr>¿Qué grado de responsabilidad puede asumir una persona en su trabajo?</vt:lpstr>
      <vt:lpstr>¿Cómo es el lugar de trabajo?</vt:lpstr>
      <vt:lpstr>Presentación de PowerPoint</vt:lpstr>
      <vt:lpstr>DIVISION DE TRABAJO</vt:lpstr>
      <vt:lpstr>Presentación de PowerPoint</vt:lpstr>
      <vt:lpstr>Combinacion de tareas (departamentalización)</vt:lpstr>
      <vt:lpstr>Presentación de PowerPoint</vt:lpstr>
      <vt:lpstr>Presentación de PowerPoint</vt:lpstr>
      <vt:lpstr>TECNICAS DE ORGANIZACION</vt:lpstr>
      <vt:lpstr>Presentación de PowerPoint</vt:lpstr>
      <vt:lpstr>Presentación de PowerPoint</vt:lpstr>
      <vt:lpstr>Presentación de PowerPoint</vt:lpstr>
      <vt:lpstr>Tecnicas de organizacion</vt:lpstr>
      <vt:lpstr>Manual de organización, las partes que incluyen el manual </vt:lpstr>
      <vt:lpstr>Manual de funciones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claudia moreno</cp:lastModifiedBy>
  <cp:revision>32</cp:revision>
  <dcterms:created xsi:type="dcterms:W3CDTF">2016-05-19T17:06:17Z</dcterms:created>
  <dcterms:modified xsi:type="dcterms:W3CDTF">2021-08-14T01:32:28Z</dcterms:modified>
</cp:coreProperties>
</file>