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2" r:id="rId4"/>
    <p:sldId id="256" r:id="rId5"/>
    <p:sldId id="264" r:id="rId6"/>
    <p:sldId id="265" r:id="rId7"/>
    <p:sldId id="266" r:id="rId8"/>
    <p:sldId id="267" r:id="rId9"/>
    <p:sldId id="268" r:id="rId10"/>
    <p:sldId id="258" r:id="rId11"/>
    <p:sldId id="257" r:id="rId12"/>
    <p:sldId id="261" r:id="rId13"/>
    <p:sldId id="260" r:id="rId14"/>
    <p:sldId id="262" r:id="rId15"/>
    <p:sldId id="263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352-0C79-42A6-899E-7E8FA240CCEE}" type="datetimeFigureOut">
              <a:rPr lang="es-ES" smtClean="0"/>
              <a:t>15/9/24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3EE0-1119-42B9-A513-6B41235DFE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13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352-0C79-42A6-899E-7E8FA240CCEE}" type="datetimeFigureOut">
              <a:rPr lang="es-ES" smtClean="0"/>
              <a:t>15/9/24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3EE0-1119-42B9-A513-6B41235DFE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37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352-0C79-42A6-899E-7E8FA240CCEE}" type="datetimeFigureOut">
              <a:rPr lang="es-ES" smtClean="0"/>
              <a:t>15/9/24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3EE0-1119-42B9-A513-6B41235DFE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39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352-0C79-42A6-899E-7E8FA240CCEE}" type="datetimeFigureOut">
              <a:rPr lang="es-ES" smtClean="0"/>
              <a:t>15/9/24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3EE0-1119-42B9-A513-6B41235DFE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67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352-0C79-42A6-899E-7E8FA240CCEE}" type="datetimeFigureOut">
              <a:rPr lang="es-ES" smtClean="0"/>
              <a:t>15/9/24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3EE0-1119-42B9-A513-6B41235DFE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4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352-0C79-42A6-899E-7E8FA240CCEE}" type="datetimeFigureOut">
              <a:rPr lang="es-ES" smtClean="0"/>
              <a:t>15/9/24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3EE0-1119-42B9-A513-6B41235DFE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88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352-0C79-42A6-899E-7E8FA240CCEE}" type="datetimeFigureOut">
              <a:rPr lang="es-ES" smtClean="0"/>
              <a:t>15/9/24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3EE0-1119-42B9-A513-6B41235DFE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47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352-0C79-42A6-899E-7E8FA240CCEE}" type="datetimeFigureOut">
              <a:rPr lang="es-ES" smtClean="0"/>
              <a:t>15/9/24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3EE0-1119-42B9-A513-6B41235DFE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07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352-0C79-42A6-899E-7E8FA240CCEE}" type="datetimeFigureOut">
              <a:rPr lang="es-ES" smtClean="0"/>
              <a:t>15/9/24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3EE0-1119-42B9-A513-6B41235DFE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4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352-0C79-42A6-899E-7E8FA240CCEE}" type="datetimeFigureOut">
              <a:rPr lang="es-ES" smtClean="0"/>
              <a:t>15/9/24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3EE0-1119-42B9-A513-6B41235DFE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98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5352-0C79-42A6-899E-7E8FA240CCEE}" type="datetimeFigureOut">
              <a:rPr lang="es-ES" smtClean="0"/>
              <a:t>15/9/24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3EE0-1119-42B9-A513-6B41235DFE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68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95352-0C79-42A6-899E-7E8FA240CCEE}" type="datetimeFigureOut">
              <a:rPr lang="es-ES" smtClean="0"/>
              <a:t>15/9/24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83EE0-1119-42B9-A513-6B41235DFE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70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onector">
            <a:hlinkClick r:id="rId3" action="ppaction://hlinksldjump"/>
          </p:cNvPr>
          <p:cNvSpPr/>
          <p:nvPr/>
        </p:nvSpPr>
        <p:spPr>
          <a:xfrm>
            <a:off x="4788024" y="1412776"/>
            <a:ext cx="144016" cy="7200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21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15816" y="692696"/>
            <a:ext cx="5688632" cy="27363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CÓMO SE FORMULA UNA COMPETENCIA???</a:t>
            </a:r>
          </a:p>
        </p:txBody>
      </p:sp>
      <p:sp>
        <p:nvSpPr>
          <p:cNvPr id="5" name="4 Cara sonriente">
            <a:hlinkClick r:id="" action="ppaction://hlinkshowjump?jump=nextslide"/>
          </p:cNvPr>
          <p:cNvSpPr/>
          <p:nvPr/>
        </p:nvSpPr>
        <p:spPr>
          <a:xfrm>
            <a:off x="8208404" y="3501008"/>
            <a:ext cx="25202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2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3296103" y="836712"/>
            <a:ext cx="5112568" cy="53285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sz="32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ES" sz="3200" b="1" dirty="0">
                <a:solidFill>
                  <a:schemeClr val="accent4">
                    <a:lumMod val="50000"/>
                  </a:schemeClr>
                </a:solidFill>
              </a:rPr>
              <a:t>PARA FORMULAR UNA COMPETENCIA DEBEMOS TENER EN CUENTA LOS SIGUIENTES PASOS:</a:t>
            </a: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5 Flecha derecha">
            <a:hlinkClick r:id="" action="ppaction://hlinkshowjump?jump=nextslide"/>
          </p:cNvPr>
          <p:cNvSpPr/>
          <p:nvPr/>
        </p:nvSpPr>
        <p:spPr>
          <a:xfrm>
            <a:off x="8532440" y="1412776"/>
            <a:ext cx="36004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3296103" y="836712"/>
            <a:ext cx="5112568" cy="53285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Una </a:t>
            </a:r>
            <a:r>
              <a:rPr lang="es-ES" sz="2000" u="sng" dirty="0">
                <a:solidFill>
                  <a:schemeClr val="accent4">
                    <a:lumMod val="50000"/>
                  </a:schemeClr>
                </a:solidFill>
              </a:rPr>
              <a:t>actuación o acción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mediante la utilización de uno o varios verbos, </a:t>
            </a:r>
          </a:p>
          <a:p>
            <a:pPr marL="342900" indent="-342900" algn="ctr">
              <a:buAutoNum type="arabicPeriod"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FontTx/>
              <a:buAutoNum type="arabicPeriod"/>
            </a:pP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SABER: </a:t>
            </a:r>
          </a:p>
          <a:p>
            <a:pPr marL="342900" indent="-342900" algn="ctr">
              <a:buAutoNum type="arabicPeriod"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UN </a:t>
            </a:r>
            <a:r>
              <a:rPr lang="es-ES" sz="2000" b="1" u="sng" dirty="0">
                <a:solidFill>
                  <a:schemeClr val="accent2">
                    <a:lumMod val="75000"/>
                  </a:schemeClr>
                </a:solidFill>
              </a:rPr>
              <a:t>OBJETO CONCEPTUAL </a:t>
            </a:r>
            <a:r>
              <a:rPr lang="es-ES" sz="2000" u="sng" dirty="0">
                <a:solidFill>
                  <a:schemeClr val="accent4">
                    <a:lumMod val="50000"/>
                  </a:schemeClr>
                </a:solidFill>
              </a:rPr>
              <a:t>(contenido o tema)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marL="342900" indent="-342900" algn="ctr">
              <a:buAutoNum type="arabicPeriod"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HACER: </a:t>
            </a:r>
            <a:r>
              <a:rPr lang="es-ES" sz="2000" b="1" u="sng" dirty="0">
                <a:solidFill>
                  <a:schemeClr val="accent4">
                    <a:lumMod val="75000"/>
                  </a:schemeClr>
                </a:solidFill>
              </a:rPr>
              <a:t>UN PARA QUÉ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(finalidad). </a:t>
            </a:r>
            <a:endParaRPr lang="es-E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FontTx/>
              <a:buAutoNum type="arabicPeriod"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s-ES" sz="2000" b="1" dirty="0">
                <a:solidFill>
                  <a:schemeClr val="accent4">
                    <a:lumMod val="50000"/>
                  </a:schemeClr>
                </a:solidFill>
              </a:rPr>
              <a:t>SER</a:t>
            </a:r>
          </a:p>
          <a:p>
            <a:pPr marL="342900" indent="-342900" algn="ctr">
              <a:buAutoNum type="arabicPeriod"/>
            </a:pPr>
            <a:r>
              <a:rPr lang="es-ES" sz="2000" b="1" u="sng" dirty="0">
                <a:solidFill>
                  <a:schemeClr val="accent6">
                    <a:lumMod val="75000"/>
                  </a:schemeClr>
                </a:solidFill>
              </a:rPr>
              <a:t>UNA CONDICIÓN ACTITUDINAL (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cualidad) .</a:t>
            </a:r>
          </a:p>
          <a:p>
            <a:pPr marL="342900" indent="-342900" algn="ctr">
              <a:buAutoNum type="arabicPeriod"/>
            </a:pPr>
            <a:endParaRPr lang="es-E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Un CONTEXTO de desarrollo o aplicación</a:t>
            </a:r>
          </a:p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552688" y="1340768"/>
            <a:ext cx="4118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erecha">
            <a:hlinkClick r:id="" action="ppaction://hlinkshowjump?jump=nextslide"/>
          </p:cNvPr>
          <p:cNvSpPr/>
          <p:nvPr/>
        </p:nvSpPr>
        <p:spPr>
          <a:xfrm>
            <a:off x="8480679" y="1340768"/>
            <a:ext cx="555817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899923"/>
      </p:ext>
    </p:extLst>
  </p:cSld>
  <p:clrMapOvr>
    <a:masterClrMapping/>
  </p:clrMapOvr>
  <p:transition spd="slow"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3296103" y="836712"/>
            <a:ext cx="5112568" cy="53285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sz="4400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s-ES" sz="4400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s-ES" sz="4400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s-ES" sz="4400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s-ES" sz="4400" dirty="0" err="1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EJEMPLOs</a:t>
            </a:r>
            <a:r>
              <a:rPr lang="es-ES" sz="4400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ES" sz="2000" b="1" u="sng" dirty="0">
                <a:solidFill>
                  <a:schemeClr val="accent2">
                    <a:lumMod val="75000"/>
                  </a:schemeClr>
                </a:solidFill>
              </a:rPr>
              <a:t>DISEÑAR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000" b="1" u="sng" dirty="0">
                <a:solidFill>
                  <a:schemeClr val="tx2">
                    <a:lumMod val="75000"/>
                  </a:schemeClr>
                </a:solidFill>
              </a:rPr>
              <a:t>SOFTWARE EDUCATIVO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que permita </a:t>
            </a:r>
            <a:r>
              <a:rPr lang="es-ES" sz="2000" b="1" u="sng" dirty="0">
                <a:solidFill>
                  <a:schemeClr val="accent4">
                    <a:lumMod val="50000"/>
                  </a:schemeClr>
                </a:solidFill>
              </a:rPr>
              <a:t>GENERAR EXPERIENCIAS </a:t>
            </a:r>
            <a:r>
              <a:rPr lang="es-ES" sz="2000" dirty="0">
                <a:solidFill>
                  <a:schemeClr val="accent4">
                    <a:lumMod val="50000"/>
                  </a:schemeClr>
                </a:solidFill>
              </a:rPr>
              <a:t>de innovación pedagógica en el aula y facilite el aprendizaje de los estudiantes en los niveles de formación básica y media.</a:t>
            </a: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ES" sz="2000" dirty="0">
                <a:solidFill>
                  <a:schemeClr val="accent2">
                    <a:lumMod val="75000"/>
                  </a:schemeClr>
                </a:solidFill>
              </a:rPr>
              <a:t>Planeación, diseño e implementación de programas de promoción y prevención que permitan dar respuesta a las necesidades de las poblaciones vulnerables en el contenido regional , con un sentido ético y de responsabilidad social.</a:t>
            </a: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604448" y="1340768"/>
            <a:ext cx="27790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8584850" y="2039589"/>
            <a:ext cx="277909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derecha">
            <a:hlinkClick r:id="" action="ppaction://hlinkshowjump?jump=nextslide"/>
          </p:cNvPr>
          <p:cNvSpPr/>
          <p:nvPr/>
        </p:nvSpPr>
        <p:spPr>
          <a:xfrm>
            <a:off x="8604448" y="2780928"/>
            <a:ext cx="277909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40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3296103" y="836712"/>
            <a:ext cx="5112568" cy="53285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sz="4400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s-ES" sz="4400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s-ES" sz="4400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ASPECTOS A TENER EN CUENTA: </a:t>
            </a: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Aportes de las competencias del curso al paradigma de formación integral del estudiante de UNIMINUTO (competencias profesionales, desarrollo humano  y responsabilidad social ).</a:t>
            </a:r>
          </a:p>
          <a:p>
            <a:pPr marL="342900" indent="-342900" algn="ctr">
              <a:buAutoNum type="arabicPeriod"/>
            </a:pP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Contribuciones a las competencias del curso al logro de los propósitos de formación del componente curricular en el cual se inscribe el curso .</a:t>
            </a:r>
          </a:p>
          <a:p>
            <a:pPr marL="342900" indent="-342900" algn="ctr">
              <a:buAutoNum type="arabicPeriod"/>
            </a:pP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Incidencias de las competencias del curso al logo y satisfacción de las competencias definidas en los perfiles profesiones, laborales y de egreso.</a:t>
            </a:r>
          </a:p>
          <a:p>
            <a:pPr marL="342900" indent="-342900" algn="ctr">
              <a:buAutoNum type="arabicPeriod"/>
            </a:pP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Aportes de las competencias del curso al desarrollo de los niveles de competencias definidos en las áreas de formación.</a:t>
            </a:r>
          </a:p>
          <a:p>
            <a:pPr marL="342900" indent="-342900" algn="ctr">
              <a:buAutoNum type="arabicPeriod"/>
            </a:pP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 algn="ctr">
              <a:buAutoNum type="arabicPeriod"/>
            </a:pP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8604448" y="1340768"/>
            <a:ext cx="27790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8584850" y="2039589"/>
            <a:ext cx="277909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4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6"/>
            <a:ext cx="9144000" cy="683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707904" y="44624"/>
            <a:ext cx="46085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Competencias</a:t>
            </a:r>
          </a:p>
          <a:p>
            <a:pPr algn="ctr"/>
            <a:r>
              <a:rPr lang="es-E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previas</a:t>
            </a:r>
          </a:p>
        </p:txBody>
      </p:sp>
      <p:sp>
        <p:nvSpPr>
          <p:cNvPr id="5" name="4 Llamada ovalada"/>
          <p:cNvSpPr/>
          <p:nvPr/>
        </p:nvSpPr>
        <p:spPr>
          <a:xfrm>
            <a:off x="1511005" y="548680"/>
            <a:ext cx="2700955" cy="3960440"/>
          </a:xfrm>
          <a:prstGeom prst="wedgeEllipseCallout">
            <a:avLst>
              <a:gd name="adj1" fmla="val -63567"/>
              <a:gd name="adj2" fmla="val -7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Hace referencia a aquellos conocimientos, habilidades, destrezas  y actitudes que se han desarrollado y permiten apropiar nuevos saberes y conocimientos, para realizar nuevas acciones  , con mas apropiación.</a:t>
            </a:r>
          </a:p>
        </p:txBody>
      </p:sp>
      <p:sp>
        <p:nvSpPr>
          <p:cNvPr id="6" name="5 Llamada rectangular"/>
          <p:cNvSpPr/>
          <p:nvPr/>
        </p:nvSpPr>
        <p:spPr>
          <a:xfrm>
            <a:off x="4211960" y="3284984"/>
            <a:ext cx="2880320" cy="3168352"/>
          </a:xfrm>
          <a:prstGeom prst="wedgeRectCallout">
            <a:avLst>
              <a:gd name="adj1" fmla="val 83347"/>
              <a:gd name="adj2" fmla="val -5898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 importante tener presente que al diseñar un curso  debemos tener </a:t>
            </a:r>
            <a:r>
              <a:rPr lang="es-ES"/>
              <a:t>en cuenta los </a:t>
            </a:r>
            <a:r>
              <a:rPr lang="es-ES" dirty="0"/>
              <a:t>conocimientos, construcciones conceptuales, habilidades, destrezas y actitudes que tienen los estudiantes y apropiarlos para desarrollar el espacio  formativo.</a:t>
            </a:r>
          </a:p>
        </p:txBody>
      </p:sp>
    </p:spTree>
    <p:extLst>
      <p:ext uri="{BB962C8B-B14F-4D97-AF65-F5344CB8AC3E}">
        <p14:creationId xmlns:p14="http://schemas.microsoft.com/office/powerpoint/2010/main" val="23323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de nube"/>
          <p:cNvSpPr/>
          <p:nvPr/>
        </p:nvSpPr>
        <p:spPr>
          <a:xfrm>
            <a:off x="1835696" y="72635"/>
            <a:ext cx="6840760" cy="3528392"/>
          </a:xfrm>
          <a:prstGeom prst="cloudCallout">
            <a:avLst>
              <a:gd name="adj1" fmla="val -52541"/>
              <a:gd name="adj2" fmla="val 71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EJEMPLO:  Si vas a desarrollar un curso de  1 semestre de ingeniería los estudiantes deben evidenciar un nivel de  desempeño  matemáticas básicas  (suma, resta..) de tal manera que se encuentren en condiciones de recibir mueva información y apropiarla  nuevos saberes.</a:t>
            </a:r>
          </a:p>
        </p:txBody>
      </p:sp>
    </p:spTree>
    <p:extLst>
      <p:ext uri="{BB962C8B-B14F-4D97-AF65-F5344CB8AC3E}">
        <p14:creationId xmlns:p14="http://schemas.microsoft.com/office/powerpoint/2010/main" val="202903365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36" y="0"/>
            <a:ext cx="6543331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36" y="476672"/>
            <a:ext cx="6524624" cy="584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907704" y="476672"/>
            <a:ext cx="3312368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CRITERIOS DE DESEMPEÑO: Son las pautas concretas para orientar el aprendizaje y la evaluación en el enfoque de formación por competencias.  Establece los alcances esenciales a ser considerados en un periodo académico.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Ejemplo:  Identifica las características del software.</a:t>
            </a:r>
          </a:p>
          <a:p>
            <a:pPr algn="ctr"/>
            <a:r>
              <a:rPr lang="es-ES" dirty="0"/>
              <a:t> 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0649923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36" y="0"/>
            <a:ext cx="6543331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36" y="476672"/>
            <a:ext cx="6524624" cy="584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907704" y="476672"/>
            <a:ext cx="3312368" cy="4968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EVIDENCIAS.  Se determinan los productos de aprendizaje que permitirán la  puesta en acción de las competencias.  Son pruebas concretas y tangibles que permiten evaluar  los criterios e indicadores de desempeño.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Ejemplo: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Diseño y ejecución de un software </a:t>
            </a:r>
            <a:r>
              <a:rPr lang="es-ES" dirty="0" err="1"/>
              <a:t>eduativo</a:t>
            </a:r>
            <a:r>
              <a:rPr lang="es-ES" dirty="0"/>
              <a:t>. </a:t>
            </a:r>
          </a:p>
          <a:p>
            <a:pPr algn="ctr"/>
            <a:r>
              <a:rPr lang="es-ES" dirty="0"/>
              <a:t> 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454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1900739" y="24676"/>
            <a:ext cx="2232248" cy="22322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GRACIAS POR SU ATENCIÓN….</a:t>
            </a:r>
          </a:p>
        </p:txBody>
      </p:sp>
    </p:spTree>
    <p:extLst>
      <p:ext uri="{BB962C8B-B14F-4D97-AF65-F5344CB8AC3E}">
        <p14:creationId xmlns:p14="http://schemas.microsoft.com/office/powerpoint/2010/main" val="27930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6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="">
      <p:transition spd="slow" advClick="0" advTm="1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rectangular redondeada"/>
          <p:cNvSpPr/>
          <p:nvPr/>
        </p:nvSpPr>
        <p:spPr>
          <a:xfrm>
            <a:off x="5868144" y="260648"/>
            <a:ext cx="1584176" cy="1296144"/>
          </a:xfrm>
          <a:prstGeom prst="wedgeRoundRectCallout">
            <a:avLst>
              <a:gd name="adj1" fmla="val 52996"/>
              <a:gd name="adj2" fmla="val 1182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BUENA TARDE…..</a:t>
            </a:r>
          </a:p>
        </p:txBody>
      </p:sp>
    </p:spTree>
    <p:extLst>
      <p:ext uri="{BB962C8B-B14F-4D97-AF65-F5344CB8AC3E}">
        <p14:creationId xmlns:p14="http://schemas.microsoft.com/office/powerpoint/2010/main" val="28931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09452" y="2085707"/>
            <a:ext cx="699550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COMPETENCIAS </a:t>
            </a:r>
          </a:p>
          <a:p>
            <a:pPr algn="ctr"/>
            <a:r>
              <a:rPr lang="es-ES" sz="7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DEL CURSO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33996" y="5933748"/>
            <a:ext cx="701834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Jenny Cuesta Montañez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7834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1709161" y="103668"/>
            <a:ext cx="3240360" cy="1957180"/>
          </a:xfrm>
          <a:prstGeom prst="wedgeEllipseCallout">
            <a:avLst>
              <a:gd name="adj1" fmla="val -62349"/>
              <a:gd name="adj2" fmla="val 50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/>
              <a:t>QUÉ SON LAS COMPETENCIAS???</a:t>
            </a:r>
          </a:p>
        </p:txBody>
      </p:sp>
      <p:sp>
        <p:nvSpPr>
          <p:cNvPr id="5" name="4 Llamada rectangular redondeada"/>
          <p:cNvSpPr/>
          <p:nvPr/>
        </p:nvSpPr>
        <p:spPr>
          <a:xfrm>
            <a:off x="5364088" y="188640"/>
            <a:ext cx="2232248" cy="3960440"/>
          </a:xfrm>
          <a:prstGeom prst="wedgeRoundRectCallout">
            <a:avLst>
              <a:gd name="adj1" fmla="val 73728"/>
              <a:gd name="adj2" fmla="val 516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TOBON las  define  como actuaciones o acciones integrales que se formulan en problemas o situaciones del contexto  para ser desarrolladas o resueltas con idoneidad y compromiso ético..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705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2" y="0"/>
            <a:ext cx="8699188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75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onector">
            <a:hlinkClick r:id="" action="ppaction://hlinkshowjump?jump=nextslide"/>
          </p:cNvPr>
          <p:cNvSpPr/>
          <p:nvPr/>
        </p:nvSpPr>
        <p:spPr>
          <a:xfrm>
            <a:off x="899592" y="1700808"/>
            <a:ext cx="216024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onector">
            <a:hlinkClick r:id="rId3" action="ppaction://hlinksldjump"/>
          </p:cNvPr>
          <p:cNvSpPr/>
          <p:nvPr/>
        </p:nvSpPr>
        <p:spPr>
          <a:xfrm>
            <a:off x="875032" y="3140968"/>
            <a:ext cx="216024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onector"/>
          <p:cNvSpPr/>
          <p:nvPr/>
        </p:nvSpPr>
        <p:spPr>
          <a:xfrm>
            <a:off x="875032" y="4509120"/>
            <a:ext cx="216024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onector"/>
          <p:cNvSpPr/>
          <p:nvPr/>
        </p:nvSpPr>
        <p:spPr>
          <a:xfrm>
            <a:off x="868430" y="5949280"/>
            <a:ext cx="216024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onector"/>
          <p:cNvSpPr/>
          <p:nvPr/>
        </p:nvSpPr>
        <p:spPr>
          <a:xfrm>
            <a:off x="3635896" y="3717032"/>
            <a:ext cx="216024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onector"/>
          <p:cNvSpPr/>
          <p:nvPr/>
        </p:nvSpPr>
        <p:spPr>
          <a:xfrm>
            <a:off x="5364088" y="5085184"/>
            <a:ext cx="216024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onector">
            <a:hlinkClick r:id="rId4" action="ppaction://hlinksldjump"/>
          </p:cNvPr>
          <p:cNvSpPr/>
          <p:nvPr/>
        </p:nvSpPr>
        <p:spPr>
          <a:xfrm>
            <a:off x="8028384" y="1772816"/>
            <a:ext cx="216024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onector"/>
          <p:cNvSpPr/>
          <p:nvPr/>
        </p:nvSpPr>
        <p:spPr>
          <a:xfrm>
            <a:off x="7992380" y="2996952"/>
            <a:ext cx="216024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onector"/>
          <p:cNvSpPr/>
          <p:nvPr/>
        </p:nvSpPr>
        <p:spPr>
          <a:xfrm>
            <a:off x="8018396" y="4509120"/>
            <a:ext cx="216024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onector"/>
          <p:cNvSpPr/>
          <p:nvPr/>
        </p:nvSpPr>
        <p:spPr>
          <a:xfrm>
            <a:off x="7979243" y="5805264"/>
            <a:ext cx="216024" cy="2880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onector">
            <a:hlinkClick r:id="rId5" action="ppaction://hlinksldjump"/>
          </p:cNvPr>
          <p:cNvSpPr/>
          <p:nvPr/>
        </p:nvSpPr>
        <p:spPr>
          <a:xfrm>
            <a:off x="8676456" y="6237312"/>
            <a:ext cx="233772" cy="4320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9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332656"/>
            <a:ext cx="860444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ara sonriente">
            <a:hlinkClick r:id="rId3" action="ppaction://hlinksldjump"/>
          </p:cNvPr>
          <p:cNvSpPr/>
          <p:nvPr/>
        </p:nvSpPr>
        <p:spPr>
          <a:xfrm>
            <a:off x="3923928" y="5373216"/>
            <a:ext cx="1080120" cy="108012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96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04"/>
            <a:ext cx="9144000" cy="683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ara sonriente">
            <a:hlinkClick r:id="rId3" action="ppaction://hlinksldjump"/>
          </p:cNvPr>
          <p:cNvSpPr/>
          <p:nvPr/>
        </p:nvSpPr>
        <p:spPr>
          <a:xfrm>
            <a:off x="3923928" y="5373216"/>
            <a:ext cx="1080120" cy="108012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70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ara sonriente">
            <a:hlinkClick r:id="rId3" action="ppaction://hlinksldjump"/>
          </p:cNvPr>
          <p:cNvSpPr/>
          <p:nvPr/>
        </p:nvSpPr>
        <p:spPr>
          <a:xfrm>
            <a:off x="3923928" y="5589240"/>
            <a:ext cx="1080120" cy="108012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328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 lIns="91440" tIns="45720" rIns="91440" bIns="45720">
        <a:spAutoFit/>
      </a:bodyPr>
      <a:lstStyle>
        <a:defPPr algn="ctr">
          <a:defRPr sz="54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485</Words>
  <Application>Microsoft Macintosh PowerPoint</Application>
  <PresentationFormat>Presentación en pantalla (4:3)</PresentationFormat>
  <Paragraphs>231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XP</dc:creator>
  <cp:lastModifiedBy>JENNY CONSUELO CUESTA MONTANES</cp:lastModifiedBy>
  <cp:revision>31</cp:revision>
  <dcterms:created xsi:type="dcterms:W3CDTF">2014-03-25T14:31:32Z</dcterms:created>
  <dcterms:modified xsi:type="dcterms:W3CDTF">2024-09-16T01:22:35Z</dcterms:modified>
</cp:coreProperties>
</file>