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2" r:id="rId6"/>
    <p:sldId id="261"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509A-782A-4152-9F97-BA188453B0EB}" type="datetimeFigureOut">
              <a:rPr lang="es-CO" smtClean="0"/>
              <a:t>14/02/2023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AEB-1FC7-4C4C-AB78-CADE34DBA348}" type="slidenum">
              <a:rPr lang="es-CO" smtClean="0"/>
              <a:t>‹Nº›</a:t>
            </a:fld>
            <a:endParaRPr lang="es-CO"/>
          </a:p>
        </p:txBody>
      </p:sp>
    </p:spTree>
    <p:extLst>
      <p:ext uri="{BB962C8B-B14F-4D97-AF65-F5344CB8AC3E}">
        <p14:creationId xmlns:p14="http://schemas.microsoft.com/office/powerpoint/2010/main" val="253493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D64EAEB-1FC7-4C4C-AB78-CADE34DBA348}" type="slidenum">
              <a:rPr lang="es-CO" smtClean="0"/>
              <a:t>7</a:t>
            </a:fld>
            <a:endParaRPr lang="es-CO"/>
          </a:p>
        </p:txBody>
      </p:sp>
    </p:spTree>
    <p:extLst>
      <p:ext uri="{BB962C8B-B14F-4D97-AF65-F5344CB8AC3E}">
        <p14:creationId xmlns:p14="http://schemas.microsoft.com/office/powerpoint/2010/main" val="410718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C40592-3BA0-433F-A361-A7208BA86114}" type="datetimeFigureOut">
              <a:rPr lang="es-CO" smtClean="0"/>
              <a:t>14/02/2023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90CDB5E-B21D-414A-9B82-12E990F315C4}"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2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40592-3BA0-433F-A361-A7208BA86114}" type="datetimeFigureOut">
              <a:rPr lang="es-CO" smtClean="0"/>
              <a:t>14/02/2023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98210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40592-3BA0-433F-A361-A7208BA86114}" type="datetimeFigureOut">
              <a:rPr lang="es-CO" smtClean="0"/>
              <a:t>14/02/2023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38244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C40592-3BA0-433F-A361-A7208BA86114}" type="datetimeFigureOut">
              <a:rPr lang="es-CO" smtClean="0"/>
              <a:t>14/02/2023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24827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C40592-3BA0-433F-A361-A7208BA86114}" type="datetimeFigureOut">
              <a:rPr lang="es-CO" smtClean="0"/>
              <a:t>14/02/2023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90CDB5E-B21D-414A-9B82-12E990F315C4}"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6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C40592-3BA0-433F-A361-A7208BA86114}" type="datetimeFigureOut">
              <a:rPr lang="es-CO" smtClean="0"/>
              <a:t>14/02/2023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223636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C40592-3BA0-433F-A361-A7208BA86114}" type="datetimeFigureOut">
              <a:rPr lang="es-CO" smtClean="0"/>
              <a:t>14/02/2023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69495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C40592-3BA0-433F-A361-A7208BA86114}" type="datetimeFigureOut">
              <a:rPr lang="es-CO" smtClean="0"/>
              <a:t>14/02/2023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20377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C40592-3BA0-433F-A361-A7208BA86114}" type="datetimeFigureOut">
              <a:rPr lang="es-CO" smtClean="0"/>
              <a:t>14/02/2023</a:t>
            </a:fld>
            <a:endParaRPr lang="es-C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a:p>
        </p:txBody>
      </p:sp>
      <p:sp>
        <p:nvSpPr>
          <p:cNvPr id="9" name="Slide Number Placeholder 8"/>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16149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C40592-3BA0-433F-A361-A7208BA86114}" type="datetimeFigureOut">
              <a:rPr lang="es-CO" smtClean="0"/>
              <a:t>14/02/2023</a:t>
            </a:fld>
            <a:endParaRPr lang="es-C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0CDB5E-B21D-414A-9B82-12E990F315C4}" type="slidenum">
              <a:rPr lang="es-CO" smtClean="0"/>
              <a:t>‹Nº›</a:t>
            </a:fld>
            <a:endParaRPr lang="es-CO"/>
          </a:p>
        </p:txBody>
      </p:sp>
    </p:spTree>
    <p:extLst>
      <p:ext uri="{BB962C8B-B14F-4D97-AF65-F5344CB8AC3E}">
        <p14:creationId xmlns:p14="http://schemas.microsoft.com/office/powerpoint/2010/main" val="18808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C40592-3BA0-433F-A361-A7208BA86114}" type="datetimeFigureOut">
              <a:rPr lang="es-CO" smtClean="0"/>
              <a:t>14/02/2023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90CDB5E-B21D-414A-9B82-12E990F315C4}" type="slidenum">
              <a:rPr lang="es-CO" smtClean="0"/>
              <a:t>‹Nº›</a:t>
            </a:fld>
            <a:endParaRPr lang="es-CO"/>
          </a:p>
        </p:txBody>
      </p:sp>
    </p:spTree>
    <p:extLst>
      <p:ext uri="{BB962C8B-B14F-4D97-AF65-F5344CB8AC3E}">
        <p14:creationId xmlns:p14="http://schemas.microsoft.com/office/powerpoint/2010/main" val="142796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C40592-3BA0-433F-A361-A7208BA86114}" type="datetimeFigureOut">
              <a:rPr lang="es-CO" smtClean="0"/>
              <a:t>14/02/2023</a:t>
            </a:fld>
            <a:endParaRPr lang="es-C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0CDB5E-B21D-414A-9B82-12E990F315C4}" type="slidenum">
              <a:rPr lang="es-CO" smtClean="0"/>
              <a:t>‹Nº›</a:t>
            </a:fld>
            <a:endParaRPr lang="es-C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79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EEE09-5C10-4C00-B322-728F94C0A732}"/>
              </a:ext>
            </a:extLst>
          </p:cNvPr>
          <p:cNvSpPr>
            <a:spLocks noGrp="1"/>
          </p:cNvSpPr>
          <p:nvPr>
            <p:ph type="ctrTitle"/>
          </p:nvPr>
        </p:nvSpPr>
        <p:spPr>
          <a:xfrm>
            <a:off x="1066800" y="754480"/>
            <a:ext cx="10058400" cy="1647900"/>
          </a:xfrm>
        </p:spPr>
        <p:txBody>
          <a:bodyPr/>
          <a:lstStyle/>
          <a:p>
            <a:pPr algn="ctr"/>
            <a:r>
              <a:rPr lang="es-CO" dirty="0"/>
              <a:t>Código ASCII</a:t>
            </a:r>
          </a:p>
        </p:txBody>
      </p:sp>
    </p:spTree>
    <p:extLst>
      <p:ext uri="{BB962C8B-B14F-4D97-AF65-F5344CB8AC3E}">
        <p14:creationId xmlns:p14="http://schemas.microsoft.com/office/powerpoint/2010/main" val="243363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CDDDBD-12D7-48D7-9A38-C75730CC403C}"/>
              </a:ext>
            </a:extLst>
          </p:cNvPr>
          <p:cNvSpPr txBox="1"/>
          <p:nvPr/>
        </p:nvSpPr>
        <p:spPr>
          <a:xfrm>
            <a:off x="275734" y="746431"/>
            <a:ext cx="10744200" cy="4154984"/>
          </a:xfrm>
          <a:prstGeom prst="rect">
            <a:avLst/>
          </a:prstGeom>
          <a:noFill/>
        </p:spPr>
        <p:txBody>
          <a:bodyPr wrap="square">
            <a:spAutoFit/>
          </a:bodyPr>
          <a:lstStyle/>
          <a:p>
            <a:r>
              <a:rPr lang="es-ES" sz="2400" dirty="0"/>
              <a:t>El acrónimo ASCII significa American Standard </a:t>
            </a:r>
            <a:r>
              <a:rPr lang="es-ES" sz="2400" dirty="0" err="1"/>
              <a:t>Code</a:t>
            </a:r>
            <a:r>
              <a:rPr lang="es-ES" sz="2400" dirty="0"/>
              <a:t> </a:t>
            </a:r>
            <a:r>
              <a:rPr lang="es-ES" sz="2400" dirty="0" err="1"/>
              <a:t>for</a:t>
            </a:r>
            <a:r>
              <a:rPr lang="es-ES" sz="2400" dirty="0"/>
              <a:t> </a:t>
            </a:r>
            <a:r>
              <a:rPr lang="es-ES" sz="2400" dirty="0" err="1"/>
              <a:t>Information</a:t>
            </a:r>
            <a:r>
              <a:rPr lang="es-ES" sz="2400" dirty="0"/>
              <a:t> </a:t>
            </a:r>
            <a:r>
              <a:rPr lang="es-ES" sz="2400" dirty="0" err="1"/>
              <a:t>Interchange</a:t>
            </a:r>
            <a:r>
              <a:rPr lang="es-ES" sz="2400" dirty="0"/>
              <a:t> o Código estándar americano para el intercambio de información. </a:t>
            </a:r>
          </a:p>
          <a:p>
            <a:endParaRPr lang="es-ES" sz="2400" dirty="0"/>
          </a:p>
          <a:p>
            <a:r>
              <a:rPr lang="es-ES" sz="2400" dirty="0"/>
              <a:t>Este es el nombre elegido para indicar el sistema de codificación de caracteres de siete bits utilizado inicialmente en los calculadores. </a:t>
            </a:r>
          </a:p>
          <a:p>
            <a:endParaRPr lang="es-ES" sz="2400" dirty="0"/>
          </a:p>
          <a:p>
            <a:r>
              <a:rPr lang="es-ES" sz="2400" dirty="0"/>
              <a:t>El Código ASCII fue diseñado en 1961 por Bob </a:t>
            </a:r>
            <a:r>
              <a:rPr lang="es-ES" sz="2400" dirty="0" err="1"/>
              <a:t>Bemer</a:t>
            </a:r>
            <a:r>
              <a:rPr lang="es-ES" sz="2400" dirty="0"/>
              <a:t>, un ingeniero de IBM, y publicado en 1968 por el ANSI (American </a:t>
            </a:r>
            <a:r>
              <a:rPr lang="es-ES" sz="2400" dirty="0" err="1"/>
              <a:t>National</a:t>
            </a:r>
            <a:r>
              <a:rPr lang="es-ES" sz="2400" dirty="0"/>
              <a:t> </a:t>
            </a:r>
            <a:r>
              <a:rPr lang="es-ES" sz="2400" dirty="0" err="1"/>
              <a:t>Standards</a:t>
            </a:r>
            <a:r>
              <a:rPr lang="es-ES" sz="2400" dirty="0"/>
              <a:t> </a:t>
            </a:r>
            <a:r>
              <a:rPr lang="es-ES" sz="2400" dirty="0" err="1"/>
              <a:t>Institute</a:t>
            </a:r>
            <a:r>
              <a:rPr lang="es-ES" sz="2400" dirty="0"/>
              <a:t>). </a:t>
            </a:r>
          </a:p>
          <a:p>
            <a:endParaRPr lang="es-ES" sz="2400" dirty="0"/>
          </a:p>
          <a:p>
            <a:r>
              <a:rPr lang="es-ES" sz="2400" dirty="0"/>
              <a:t>El sistema basado en siete bits permitió la representación de 128 caracteres y la posibilidad de enviar comandos al ordenador.</a:t>
            </a:r>
            <a:endParaRPr lang="es-CO" sz="2400" dirty="0"/>
          </a:p>
        </p:txBody>
      </p:sp>
    </p:spTree>
    <p:extLst>
      <p:ext uri="{BB962C8B-B14F-4D97-AF65-F5344CB8AC3E}">
        <p14:creationId xmlns:p14="http://schemas.microsoft.com/office/powerpoint/2010/main" val="142235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4F5745-5835-47DE-A236-2797C04B15F5}"/>
              </a:ext>
            </a:extLst>
          </p:cNvPr>
          <p:cNvSpPr txBox="1"/>
          <p:nvPr/>
        </p:nvSpPr>
        <p:spPr>
          <a:xfrm>
            <a:off x="735105" y="414210"/>
            <a:ext cx="9717741" cy="2585323"/>
          </a:xfrm>
          <a:prstGeom prst="rect">
            <a:avLst/>
          </a:prstGeom>
          <a:noFill/>
        </p:spPr>
        <p:txBody>
          <a:bodyPr wrap="square">
            <a:spAutoFit/>
          </a:bodyPr>
          <a:lstStyle/>
          <a:p>
            <a:r>
              <a:rPr lang="es-ES" dirty="0"/>
              <a:t>El código ASCII utiliza 7 bits para representar los caracteres, aunque inicialmente empleaba un bit adicional (bit de paridad) que se usaba para detectar errores en la transmisión. A menudo se llama incorrectamente ASCII a varios códigos de caracteres de 8 bits que extienden el ASCII con caracteres propios de idiomas distintos al inglés, como el estándar ISO/IEC 8859-1.1​</a:t>
            </a:r>
          </a:p>
          <a:p>
            <a:endParaRPr lang="es-ES" dirty="0"/>
          </a:p>
          <a:p>
            <a:r>
              <a:rPr lang="es-ES" dirty="0"/>
              <a:t>Actualizado por última vez en 1986. En la actualidad define códigos para 32 caracteres no imprimibles, de los cuales la mayoría son caracteres de control que tienen efecto sobre cómo se procesa el texto, más otros 95 caracteres imprimibles que les siguen en la numeración (empezando por el carácter espacio).</a:t>
            </a:r>
            <a:endParaRPr lang="es-CO" dirty="0"/>
          </a:p>
        </p:txBody>
      </p:sp>
      <p:sp>
        <p:nvSpPr>
          <p:cNvPr id="7" name="CuadroTexto 6">
            <a:extLst>
              <a:ext uri="{FF2B5EF4-FFF2-40B4-BE49-F238E27FC236}">
                <a16:creationId xmlns:a16="http://schemas.microsoft.com/office/drawing/2014/main" id="{9521DE18-42D1-4A68-A368-DE6AD08E2712}"/>
              </a:ext>
            </a:extLst>
          </p:cNvPr>
          <p:cNvSpPr txBox="1"/>
          <p:nvPr/>
        </p:nvSpPr>
        <p:spPr>
          <a:xfrm>
            <a:off x="878540" y="3172216"/>
            <a:ext cx="10139083" cy="1754326"/>
          </a:xfrm>
          <a:prstGeom prst="rect">
            <a:avLst/>
          </a:prstGeom>
          <a:noFill/>
        </p:spPr>
        <p:txBody>
          <a:bodyPr wrap="square">
            <a:spAutoFit/>
          </a:bodyPr>
          <a:lstStyle/>
          <a:p>
            <a:r>
              <a:rPr lang="es-ES" dirty="0"/>
              <a:t>ASCII es, en sentido estricto, un código de siete bits, lo que significa que usa cadenas de bits representables con siete dígitos binarios (que van de 0 a 127 en base decimal) para representar información de caracteres. En el momento en el que se introdujo el código ASCII muchas computadoras trabajaban con grupos de ocho bits (bytes u octetos), como la unidad mínima de información; donde el octavo bit se usaba habitualmente como bit de paridad con funciones de control de errores en líneas de comunicación u otras funciones específicas del dispositivo.</a:t>
            </a:r>
            <a:endParaRPr lang="es-CO" dirty="0"/>
          </a:p>
        </p:txBody>
      </p:sp>
    </p:spTree>
    <p:extLst>
      <p:ext uri="{BB962C8B-B14F-4D97-AF65-F5344CB8AC3E}">
        <p14:creationId xmlns:p14="http://schemas.microsoft.com/office/powerpoint/2010/main" val="218688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33A0AB-10FF-4D14-AAE7-46BD09079A53}"/>
              </a:ext>
            </a:extLst>
          </p:cNvPr>
          <p:cNvSpPr txBox="1"/>
          <p:nvPr/>
        </p:nvSpPr>
        <p:spPr>
          <a:xfrm>
            <a:off x="183777" y="1682767"/>
            <a:ext cx="11824446" cy="3693319"/>
          </a:xfrm>
          <a:prstGeom prst="rect">
            <a:avLst/>
          </a:prstGeom>
          <a:noFill/>
        </p:spPr>
        <p:txBody>
          <a:bodyPr wrap="square">
            <a:spAutoFit/>
          </a:bodyPr>
          <a:lstStyle/>
          <a:p>
            <a:r>
              <a:rPr lang="es-ES" dirty="0"/>
              <a:t>El código ASCII se desarrolló en el ámbito de la telegrafía y se usó por primera vez comercialmente como un código de </a:t>
            </a:r>
            <a:r>
              <a:rPr lang="es-ES" dirty="0" err="1"/>
              <a:t>teleimpresión</a:t>
            </a:r>
            <a:r>
              <a:rPr lang="es-ES" dirty="0"/>
              <a:t> impulsado por los servicios de datos de Bell. </a:t>
            </a:r>
          </a:p>
          <a:p>
            <a:endParaRPr lang="es-ES" dirty="0"/>
          </a:p>
          <a:p>
            <a:r>
              <a:rPr lang="es-ES" dirty="0"/>
              <a:t>Allá por 1945 la telegrafía necesitaba de un código estándar para transmitir la información. La compañía Bell desarrolló su propio sistema para poder transmitir mensajes de una manera standard a través del telégrafo.</a:t>
            </a:r>
          </a:p>
          <a:p>
            <a:endParaRPr lang="es-ES" dirty="0"/>
          </a:p>
          <a:p>
            <a:r>
              <a:rPr lang="es-ES" dirty="0"/>
              <a:t>Bell había planeado usar un código de seis bits, derivado de </a:t>
            </a:r>
            <a:r>
              <a:rPr lang="es-ES" dirty="0" err="1"/>
              <a:t>Fieldata</a:t>
            </a:r>
            <a:r>
              <a:rPr lang="es-ES" dirty="0"/>
              <a:t> (La codificación </a:t>
            </a:r>
            <a:r>
              <a:rPr lang="es-ES" dirty="0" err="1"/>
              <a:t>Fieldata</a:t>
            </a:r>
            <a:r>
              <a:rPr lang="es-ES" dirty="0"/>
              <a:t> fue desarrollado para el proyecto del mismo nombre del Ejército de Estados Unidos para el establecimiento de comunicaciones a finales de 1950), que añadía puntuación y letras minúsculas al más antiguo código de </a:t>
            </a:r>
            <a:r>
              <a:rPr lang="es-ES" dirty="0" err="1"/>
              <a:t>teleimpresión</a:t>
            </a:r>
            <a:r>
              <a:rPr lang="es-ES" dirty="0"/>
              <a:t> Baudot, pero se les convenció para que se unieran al subcomité de la Agencia de Estándares Estadounidense (ASA), que había empezado a desarrollar el código ASCII. </a:t>
            </a:r>
          </a:p>
          <a:p>
            <a:endParaRPr lang="es-ES" dirty="0"/>
          </a:p>
          <a:p>
            <a:r>
              <a:rPr lang="es-ES" dirty="0"/>
              <a:t>Baudot ayudó en la automatización del envío y recepción de mensajes telegráficos, y tomó muchas características del código Morse; sin embargo, a diferencia del código Morse, Baudot usó códigos de longitud constante. </a:t>
            </a:r>
            <a:endParaRPr lang="es-CO" dirty="0"/>
          </a:p>
        </p:txBody>
      </p:sp>
    </p:spTree>
    <p:extLst>
      <p:ext uri="{BB962C8B-B14F-4D97-AF65-F5344CB8AC3E}">
        <p14:creationId xmlns:p14="http://schemas.microsoft.com/office/powerpoint/2010/main" val="365013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CII">
            <a:extLst>
              <a:ext uri="{FF2B5EF4-FFF2-40B4-BE49-F238E27FC236}">
                <a16:creationId xmlns:a16="http://schemas.microsoft.com/office/drawing/2014/main" id="{030F07CE-EC7B-4CCF-A3A8-FD4162A89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20" y="321048"/>
            <a:ext cx="7429500" cy="53911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308BC51-1F32-4763-8E8D-446B99F713DF}"/>
              </a:ext>
            </a:extLst>
          </p:cNvPr>
          <p:cNvSpPr txBox="1"/>
          <p:nvPr/>
        </p:nvSpPr>
        <p:spPr>
          <a:xfrm>
            <a:off x="349623" y="5712198"/>
            <a:ext cx="6096000" cy="369332"/>
          </a:xfrm>
          <a:prstGeom prst="rect">
            <a:avLst/>
          </a:prstGeom>
          <a:noFill/>
        </p:spPr>
        <p:txBody>
          <a:bodyPr wrap="square">
            <a:spAutoFit/>
          </a:bodyPr>
          <a:lstStyle/>
          <a:p>
            <a:r>
              <a:rPr lang="pt-BR" dirty="0"/>
              <a:t> Carta de códigos US-ASCII presentada </a:t>
            </a:r>
            <a:r>
              <a:rPr lang="pt-BR" dirty="0" err="1"/>
              <a:t>en</a:t>
            </a:r>
            <a:r>
              <a:rPr lang="pt-BR" dirty="0"/>
              <a:t> 1968</a:t>
            </a:r>
            <a:endParaRPr lang="es-CO" dirty="0"/>
          </a:p>
        </p:txBody>
      </p:sp>
    </p:spTree>
    <p:extLst>
      <p:ext uri="{BB962C8B-B14F-4D97-AF65-F5344CB8AC3E}">
        <p14:creationId xmlns:p14="http://schemas.microsoft.com/office/powerpoint/2010/main" val="242026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45E1B0-C61D-4BD6-9204-187EA31F7AE7}"/>
              </a:ext>
            </a:extLst>
          </p:cNvPr>
          <p:cNvSpPr txBox="1"/>
          <p:nvPr/>
        </p:nvSpPr>
        <p:spPr>
          <a:xfrm>
            <a:off x="905435" y="566678"/>
            <a:ext cx="10363200" cy="1754326"/>
          </a:xfrm>
          <a:prstGeom prst="rect">
            <a:avLst/>
          </a:prstGeom>
          <a:noFill/>
        </p:spPr>
        <p:txBody>
          <a:bodyPr wrap="square">
            <a:spAutoFit/>
          </a:bodyPr>
          <a:lstStyle/>
          <a:p>
            <a:r>
              <a:rPr lang="es-ES" dirty="0"/>
              <a:t>El código ASCII estándar consta de 128 caracteres, no todos alfanuméricos. De hecho, los primeros 32 caracteres se utilizan para enviar comandos. Los procesos de un ordenador se basan en el sistema binario: 1 y 0 determinan los procesos. El código ASCII se funda en este sistema. Al estar basado en siete bits, cada carácter corresponde a una secuencia de siete dígitos de 0 y 1. El código extendido se basa en ocho bits, el bit adicional se utilizaba principalmente para fines de verificación y para agregar otros caracteres al código. Los caracteres ASCII estándar se dividen en cuatro grupos:</a:t>
            </a:r>
            <a:endParaRPr lang="es-CO" dirty="0"/>
          </a:p>
        </p:txBody>
      </p:sp>
      <p:pic>
        <p:nvPicPr>
          <p:cNvPr id="5" name="Imagen 4">
            <a:extLst>
              <a:ext uri="{FF2B5EF4-FFF2-40B4-BE49-F238E27FC236}">
                <a16:creationId xmlns:a16="http://schemas.microsoft.com/office/drawing/2014/main" id="{16F0B33E-9F6C-4543-9D16-F91ECD955EBB}"/>
              </a:ext>
            </a:extLst>
          </p:cNvPr>
          <p:cNvPicPr>
            <a:picLocks noChangeAspect="1"/>
          </p:cNvPicPr>
          <p:nvPr/>
        </p:nvPicPr>
        <p:blipFill>
          <a:blip r:embed="rId2"/>
          <a:stretch>
            <a:fillRect/>
          </a:stretch>
        </p:blipFill>
        <p:spPr>
          <a:xfrm>
            <a:off x="1342757" y="2464698"/>
            <a:ext cx="8771380" cy="3398815"/>
          </a:xfrm>
          <a:prstGeom prst="rect">
            <a:avLst/>
          </a:prstGeom>
        </p:spPr>
      </p:pic>
    </p:spTree>
    <p:extLst>
      <p:ext uri="{BB962C8B-B14F-4D97-AF65-F5344CB8AC3E}">
        <p14:creationId xmlns:p14="http://schemas.microsoft.com/office/powerpoint/2010/main" val="354531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CII">
            <a:extLst>
              <a:ext uri="{FF2B5EF4-FFF2-40B4-BE49-F238E27FC236}">
                <a16:creationId xmlns:a16="http://schemas.microsoft.com/office/drawing/2014/main" id="{E1C419B3-2C25-45BC-95BD-1CDA99F82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5" y="0"/>
            <a:ext cx="11878235" cy="662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518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TotalTime>
  <Words>625</Words>
  <Application>Microsoft Office PowerPoint</Application>
  <PresentationFormat>Panorámica</PresentationFormat>
  <Paragraphs>22</Paragraphs>
  <Slides>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Calibri</vt:lpstr>
      <vt:lpstr>Calibri Light</vt:lpstr>
      <vt:lpstr>Retrospección</vt:lpstr>
      <vt:lpstr>Código ASCII</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 ASCII</dc:title>
  <dc:creator>Jose Guillermo Guarnizo Marin</dc:creator>
  <cp:lastModifiedBy>Jose Guillermo Guarnizo Marin</cp:lastModifiedBy>
  <cp:revision>5</cp:revision>
  <dcterms:created xsi:type="dcterms:W3CDTF">2022-09-14T00:38:11Z</dcterms:created>
  <dcterms:modified xsi:type="dcterms:W3CDTF">2023-02-14T13:21:25Z</dcterms:modified>
</cp:coreProperties>
</file>