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5" r:id="rId10"/>
    <p:sldId id="264" r:id="rId11"/>
    <p:sldId id="266" r:id="rId12"/>
    <p:sldId id="26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2283"/>
    </p:cViewPr>
  </p:sorterViewPr>
  <p:notesViewPr>
    <p:cSldViewPr snapToGrid="0">
      <p:cViewPr varScale="1">
        <p:scale>
          <a:sx n="65" d="100"/>
          <a:sy n="65" d="100"/>
        </p:scale>
        <p:origin x="2578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DA0F5-DAC0-477C-95D6-20925F982260}" type="datetimeFigureOut">
              <a:rPr lang="es-CO" smtClean="0"/>
              <a:t>6/09/2022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9D69B-8819-4D02-B732-7D33FFF410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471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9D69B-8819-4D02-B732-7D33FFF41044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2680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9D69B-8819-4D02-B732-7D33FFF41044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664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9/6/2022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/>
              <a:t>Sistemas de numeración y códigos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84736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>
                <a:solidFill>
                  <a:srgbClr val="3333FF"/>
                </a:solidFill>
              </a:rPr>
              <a:t>Conversión de decimal con parte fraccionaria a binario</a:t>
            </a:r>
            <a:br>
              <a:rPr lang="es-ES" b="1" dirty="0">
                <a:solidFill>
                  <a:srgbClr val="3333FF"/>
                </a:solidFill>
              </a:rPr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obtiene multiplicando por 2 sucesivamente la parte fraccionaria del número decimal de partida y las partes fraccionarias que se van obteniendo en los productos sucesivos. El número binario se forma con las partes enteras (que serán ceros y unos) de los productos obtenidos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66036" y="3962848"/>
            <a:ext cx="7662863" cy="2381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s-AR" b="1" dirty="0"/>
              <a:t>Transformar a binario natural el número decimal 0.1875</a:t>
            </a:r>
            <a:br>
              <a:rPr lang="es-AR" b="1" dirty="0"/>
            </a:br>
            <a:br>
              <a:rPr lang="es-AR" dirty="0"/>
            </a:br>
            <a:r>
              <a:rPr lang="es-AR" dirty="0"/>
              <a:t>0.1875       0.3750       0.7500      0.5000 </a:t>
            </a:r>
            <a:br>
              <a:rPr lang="es-AR" dirty="0"/>
            </a:br>
            <a:r>
              <a:rPr lang="es-AR" dirty="0"/>
              <a:t>      * 2             * 2              *2            * 2 </a:t>
            </a:r>
            <a:br>
              <a:rPr lang="es-AR" dirty="0"/>
            </a:br>
            <a:r>
              <a:rPr lang="es-AR" dirty="0"/>
              <a:t>---------      ----------     ----------     ---------- </a:t>
            </a:r>
            <a:br>
              <a:rPr lang="es-AR" dirty="0"/>
            </a:br>
            <a:r>
              <a:rPr lang="es-AR" b="1" dirty="0">
                <a:solidFill>
                  <a:srgbClr val="FF0000"/>
                </a:solidFill>
              </a:rPr>
              <a:t>0</a:t>
            </a:r>
            <a:r>
              <a:rPr lang="es-AR" dirty="0"/>
              <a:t>.3750       </a:t>
            </a:r>
            <a:r>
              <a:rPr lang="es-AR" b="1" dirty="0">
                <a:solidFill>
                  <a:srgbClr val="3333FF"/>
                </a:solidFill>
              </a:rPr>
              <a:t>0</a:t>
            </a:r>
            <a:r>
              <a:rPr lang="es-AR" dirty="0"/>
              <a:t>.7500       </a:t>
            </a:r>
            <a:r>
              <a:rPr lang="es-AR" b="1" dirty="0">
                <a:solidFill>
                  <a:srgbClr val="00B050"/>
                </a:solidFill>
              </a:rPr>
              <a:t>1</a:t>
            </a:r>
            <a:r>
              <a:rPr lang="es-AR" dirty="0"/>
              <a:t>.5000      </a:t>
            </a:r>
            <a:r>
              <a:rPr lang="es-AR" b="1" dirty="0">
                <a:solidFill>
                  <a:srgbClr val="CC6600"/>
                </a:solidFill>
              </a:rPr>
              <a:t>1</a:t>
            </a:r>
            <a:r>
              <a:rPr lang="es-AR" dirty="0"/>
              <a:t>.0000</a:t>
            </a:r>
            <a:br>
              <a:rPr lang="es-AR" dirty="0"/>
            </a:br>
            <a:br>
              <a:rPr lang="es-AR" dirty="0"/>
            </a:br>
            <a:r>
              <a:rPr lang="es-AR" dirty="0"/>
              <a:t> 	0.1875</a:t>
            </a:r>
            <a:r>
              <a:rPr lang="es-AR" baseline="-25000" dirty="0"/>
              <a:t>10</a:t>
            </a:r>
            <a:r>
              <a:rPr lang="es-AR" dirty="0"/>
              <a:t> = 0.</a:t>
            </a:r>
            <a:r>
              <a:rPr lang="es-AR" b="1" dirty="0">
                <a:solidFill>
                  <a:srgbClr val="FF0000"/>
                </a:solidFill>
              </a:rPr>
              <a:t>0</a:t>
            </a:r>
            <a:r>
              <a:rPr lang="es-AR" b="1" dirty="0">
                <a:solidFill>
                  <a:srgbClr val="3333FF"/>
                </a:solidFill>
              </a:rPr>
              <a:t>0</a:t>
            </a:r>
            <a:r>
              <a:rPr lang="es-AR" b="1" dirty="0">
                <a:solidFill>
                  <a:srgbClr val="00B050"/>
                </a:solidFill>
              </a:rPr>
              <a:t>1</a:t>
            </a:r>
            <a:r>
              <a:rPr lang="es-AR" b="1" dirty="0">
                <a:solidFill>
                  <a:srgbClr val="CC6600"/>
                </a:solidFill>
              </a:rPr>
              <a:t>1</a:t>
            </a:r>
            <a:r>
              <a:rPr lang="es-AR" baseline="-25000" dirty="0"/>
              <a:t>2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9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>
                <a:solidFill>
                  <a:srgbClr val="3333FF"/>
                </a:solidFill>
              </a:rPr>
              <a:t>Conversión de decimal con parte fraccionaria a binario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Ejemplo: Transformar a binario el número decimal 27.42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endParaRPr lang="es-CO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49502" y="3120231"/>
            <a:ext cx="3360738" cy="2382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a) Parte entera:                                  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27  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2_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 13 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2__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     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1 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 6 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2__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   3 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2_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      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 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                           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                   </a:t>
            </a:r>
            <a:endParaRPr lang="es-ES" alt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747155" y="3151981"/>
            <a:ext cx="4514850" cy="23510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b) Parte fraccionaria: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0.42      0.84     0.68     0.36     0.72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*2         * 2        * 2       * 2        * 2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--------  ---------  --------  ---------   ---------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rgbClr val="00B050"/>
                </a:solidFill>
                <a:latin typeface="Arial" panose="020B0604020202020204" pitchFamily="34" charset="0"/>
              </a:rPr>
              <a:t>0.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84      </a:t>
            </a:r>
            <a:r>
              <a:rPr lang="es-AR" altLang="es-ES" sz="2000" dirty="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.68     </a:t>
            </a:r>
            <a:r>
              <a:rPr lang="es-AR" altLang="es-ES" sz="2000" dirty="0">
                <a:solidFill>
                  <a:srgbClr val="00B050"/>
                </a:solidFill>
                <a:latin typeface="Arial" panose="020B0604020202020204" pitchFamily="34" charset="0"/>
              </a:rPr>
              <a:t>1.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36     </a:t>
            </a:r>
            <a:r>
              <a:rPr lang="es-AR" altLang="es-ES" sz="2000" dirty="0">
                <a:solidFill>
                  <a:srgbClr val="00B050"/>
                </a:solidFill>
                <a:latin typeface="Arial" panose="020B0604020202020204" pitchFamily="34" charset="0"/>
              </a:rPr>
              <a:t>0.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72     </a:t>
            </a:r>
            <a:r>
              <a:rPr lang="es-AR" altLang="es-ES" sz="2000" dirty="0">
                <a:solidFill>
                  <a:srgbClr val="00B050"/>
                </a:solidFill>
                <a:latin typeface="Arial" panose="020B0604020202020204" pitchFamily="34" charset="0"/>
              </a:rPr>
              <a:t>1,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44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s-ES" alt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76635" y="6014243"/>
            <a:ext cx="4718050" cy="522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>
            <a:lvl1pPr marL="182563" indent="-182563" defTabSz="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defTabSz="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defTabSz="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defTabSz="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defTabSz="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defTabSz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defTabSz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defTabSz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defTabSz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tabLst>
                <a:tab pos="34925" algn="l"/>
              </a:tabLst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AR" altLang="es-ES" dirty="0">
                <a:solidFill>
                  <a:srgbClr val="FF0000"/>
                </a:solidFill>
                <a:latin typeface="Arial" panose="020B0604020202020204" pitchFamily="34" charset="0"/>
              </a:rPr>
              <a:t>27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r>
              <a:rPr lang="es-AR" altLang="es-ES" dirty="0">
                <a:solidFill>
                  <a:srgbClr val="00B050"/>
                </a:solidFill>
                <a:latin typeface="Arial" panose="020B0604020202020204" pitchFamily="34" charset="0"/>
              </a:rPr>
              <a:t>42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 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= </a:t>
            </a:r>
            <a:r>
              <a:rPr lang="es-AR" altLang="es-ES" dirty="0">
                <a:solidFill>
                  <a:srgbClr val="FF0000"/>
                </a:solidFill>
                <a:latin typeface="Arial" panose="020B0604020202020204" pitchFamily="34" charset="0"/>
              </a:rPr>
              <a:t>11011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r>
              <a:rPr lang="es-AR" altLang="es-ES" dirty="0">
                <a:solidFill>
                  <a:srgbClr val="00B050"/>
                </a:solidFill>
                <a:latin typeface="Arial" panose="020B0604020202020204" pitchFamily="34" charset="0"/>
              </a:rPr>
              <a:t>01101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...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s-ES" altLang="es-E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60794"/>
              </p:ext>
            </p:extLst>
          </p:nvPr>
        </p:nvGraphicFramePr>
        <p:xfrm>
          <a:off x="2432304" y="1056005"/>
          <a:ext cx="6327648" cy="5103508"/>
        </p:xfrm>
        <a:graphic>
          <a:graphicData uri="http://schemas.openxmlformats.org/drawingml/2006/table">
            <a:tbl>
              <a:tblPr/>
              <a:tblGrid>
                <a:gridCol w="1149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1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5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046">
                <a:tc>
                  <a:txBody>
                    <a:bodyPr/>
                    <a:lstStyle/>
                    <a:p>
                      <a:pPr marL="492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10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388" marR="0" lvl="0" indent="0" algn="ctr" defTabSz="349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" algn="r"/>
                        </a:tabLst>
                      </a:pPr>
                      <a:r>
                        <a:rPr kumimoji="0" lang="es-A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2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388" marR="0" lvl="0" indent="0" algn="ctr" defTabSz="349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" algn="r"/>
                        </a:tabLst>
                      </a:pPr>
                      <a:r>
                        <a:rPr kumimoji="0" lang="es-A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Base 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09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8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16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08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6193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09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9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2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2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54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38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86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338">
                <a:tc>
                  <a:txBody>
                    <a:bodyPr/>
                    <a:lstStyle/>
                    <a:p>
                      <a:pPr marL="230188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86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07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3333FF"/>
                </a:solidFill>
              </a:rPr>
              <a:t>Equivalencias entre bases potencias de 2</a:t>
            </a:r>
            <a:endParaRPr lang="es-CO" b="1" dirty="0">
              <a:solidFill>
                <a:srgbClr val="3333FF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68770"/>
              </p:ext>
            </p:extLst>
          </p:nvPr>
        </p:nvGraphicFramePr>
        <p:xfrm>
          <a:off x="768096" y="1676400"/>
          <a:ext cx="2670740" cy="4829170"/>
        </p:xfrm>
        <a:graphic>
          <a:graphicData uri="http://schemas.openxmlformats.org/drawingml/2006/table">
            <a:tbl>
              <a:tblPr/>
              <a:tblGrid>
                <a:gridCol w="11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046">
                <a:tc>
                  <a:txBody>
                    <a:bodyPr/>
                    <a:lstStyle/>
                    <a:p>
                      <a:pPr marL="52388" marR="0" lvl="0" indent="0" algn="ctr" defTabSz="349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" algn="r"/>
                        </a:tabLst>
                      </a:pPr>
                      <a:r>
                        <a:rPr kumimoji="0" lang="es-A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2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16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8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9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A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2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B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2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D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54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38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286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65476"/>
              </p:ext>
            </p:extLst>
          </p:nvPr>
        </p:nvGraphicFramePr>
        <p:xfrm>
          <a:off x="3953764" y="2329180"/>
          <a:ext cx="2670740" cy="2581442"/>
        </p:xfrm>
        <a:graphic>
          <a:graphicData uri="http://schemas.openxmlformats.org/drawingml/2006/table">
            <a:tbl>
              <a:tblPr/>
              <a:tblGrid>
                <a:gridCol w="11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046">
                <a:tc>
                  <a:txBody>
                    <a:bodyPr/>
                    <a:lstStyle/>
                    <a:p>
                      <a:pPr marL="52388" marR="0" lvl="0" indent="0" algn="ctr" defTabSz="349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" algn="r"/>
                        </a:tabLst>
                      </a:pPr>
                      <a:r>
                        <a:rPr kumimoji="0" lang="es-A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2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8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28916"/>
              </p:ext>
            </p:extLst>
          </p:nvPr>
        </p:nvGraphicFramePr>
        <p:xfrm>
          <a:off x="7361428" y="2573020"/>
          <a:ext cx="2670740" cy="1454244"/>
        </p:xfrm>
        <a:graphic>
          <a:graphicData uri="http://schemas.openxmlformats.org/drawingml/2006/table">
            <a:tbl>
              <a:tblPr/>
              <a:tblGrid>
                <a:gridCol w="1105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046">
                <a:tc>
                  <a:txBody>
                    <a:bodyPr/>
                    <a:lstStyle/>
                    <a:p>
                      <a:pPr marL="52388" marR="0" lvl="0" indent="0" algn="ctr" defTabSz="3492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4925" algn="r"/>
                        </a:tabLst>
                      </a:pPr>
                      <a:r>
                        <a:rPr kumimoji="0" lang="es-A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2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ea typeface="ＭＳ Ｐゴシック" pitchFamily="34" charset="-128"/>
                        </a:rPr>
                        <a:t>Base 4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01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006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93">
                <a:tc>
                  <a:txBody>
                    <a:bodyPr/>
                    <a:lstStyle/>
                    <a:p>
                      <a:pPr marL="17145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8775" algn="r"/>
                          <a:tab pos="719138" algn="r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11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431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s-A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041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3333FF"/>
                </a:solidFill>
              </a:rPr>
              <a:t>Equivalencias entre bases potencias de 2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7794" y="2256028"/>
            <a:ext cx="8761413" cy="3416300"/>
          </a:xfrm>
        </p:spPr>
        <p:txBody>
          <a:bodyPr>
            <a:noAutofit/>
          </a:bodyPr>
          <a:lstStyle/>
          <a:p>
            <a:r>
              <a:rPr lang="es-ES" b="1" dirty="0"/>
              <a:t>Ejemplos </a:t>
            </a:r>
          </a:p>
          <a:p>
            <a:r>
              <a:rPr lang="es-ES" dirty="0"/>
              <a:t>Pasar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A51</a:t>
            </a:r>
            <a:r>
              <a:rPr lang="es-AR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16 </a:t>
            </a:r>
            <a:r>
              <a:rPr lang="es-ES" dirty="0"/>
              <a:t>a base 2 </a:t>
            </a:r>
          </a:p>
          <a:p>
            <a:pPr marL="0" indent="0">
              <a:buNone/>
            </a:pPr>
            <a:r>
              <a:rPr lang="es-ES" dirty="0"/>
              <a:t>      De las tablas A=1010, 5=0101, 1=0001</a:t>
            </a:r>
          </a:p>
          <a:p>
            <a:pPr marL="0" indent="0">
              <a:buNone/>
            </a:pPr>
            <a:r>
              <a:rPr lang="es-ES" dirty="0"/>
              <a:t>      RTA = 101001010001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AR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</a:p>
          <a:p>
            <a:pPr marL="0" indent="0">
              <a:buNone/>
            </a:pPr>
            <a:endParaRPr lang="es-AR" baseline="-25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es-ES" dirty="0"/>
              <a:t>Pasar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111110100111</a:t>
            </a:r>
            <a:r>
              <a:rPr lang="es-AR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  <a:r>
              <a:rPr lang="es-ES" dirty="0"/>
              <a:t>a base 16 </a:t>
            </a:r>
          </a:p>
          <a:p>
            <a:pPr marL="0" indent="0">
              <a:buNone/>
            </a:pPr>
            <a:r>
              <a:rPr lang="es-ES" dirty="0"/>
              <a:t>      Se separan en grupos de 4 de derecha a izquierda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1111,1010,0111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      De las tablas 1111=F, 1010=A, 0111=7</a:t>
            </a:r>
          </a:p>
          <a:p>
            <a:pPr marL="0" indent="0">
              <a:buNone/>
            </a:pPr>
            <a:r>
              <a:rPr lang="es-ES" dirty="0"/>
              <a:t>      RTA = FA7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AR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16 </a:t>
            </a:r>
          </a:p>
          <a:p>
            <a:pPr marL="0" indent="0">
              <a:buNone/>
            </a:pPr>
            <a:endParaRPr lang="es-A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Para base 8 grupos de 3, para base 4 grupos de 2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99074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rgbClr val="3333FF"/>
                </a:solidFill>
              </a:rPr>
              <a:t>Ejercicios</a:t>
            </a:r>
            <a:r>
              <a:rPr lang="es-ES" dirty="0"/>
              <a:t> </a:t>
            </a:r>
            <a:endParaRPr lang="es-CO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103314"/>
              </p:ext>
            </p:extLst>
          </p:nvPr>
        </p:nvGraphicFramePr>
        <p:xfrm>
          <a:off x="1155700" y="2603500"/>
          <a:ext cx="876141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Base 2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Base 4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Base 8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Base 10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Base 16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33221101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3771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255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E51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101011100001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53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rgbClr val="3333FF"/>
                </a:solidFill>
              </a:rPr>
              <a:t>Sistema de numeración decimal</a:t>
            </a:r>
            <a:br>
              <a:rPr lang="es-ES_tradnl" b="1" dirty="0">
                <a:solidFill>
                  <a:srgbClr val="3333FF"/>
                </a:solidFill>
              </a:rPr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s-ES_tradnl" b="1" dirty="0">
                <a:solidFill>
                  <a:schemeClr val="tx1"/>
                </a:solidFill>
                <a:latin typeface="Times New Roman" pitchFamily="18" charset="0"/>
              </a:rPr>
              <a:t>También </a:t>
            </a:r>
            <a:r>
              <a:rPr lang="es-ES_tradnl" sz="1600" b="1" dirty="0">
                <a:solidFill>
                  <a:schemeClr val="tx1"/>
                </a:solidFill>
                <a:latin typeface="Times New Roman" pitchFamily="18" charset="0"/>
              </a:rPr>
              <a:t>llamado</a:t>
            </a:r>
            <a:r>
              <a:rPr lang="es-ES_tradnl" b="1" dirty="0">
                <a:solidFill>
                  <a:schemeClr val="tx1"/>
                </a:solidFill>
                <a:latin typeface="Times New Roman" pitchFamily="18" charset="0"/>
              </a:rPr>
              <a:t> sistema de numeración Base 10, utiliza diez dígitos para representar cualquier cifra. Ellos son:</a:t>
            </a:r>
          </a:p>
          <a:p>
            <a:pPr marL="0" indent="0" algn="ctr">
              <a:buNone/>
              <a:defRPr/>
            </a:pPr>
            <a:r>
              <a:rPr lang="es-ES_tradnl" b="1" dirty="0">
                <a:solidFill>
                  <a:schemeClr val="tx1"/>
                </a:solidFill>
                <a:latin typeface="Times New Roman" pitchFamily="18" charset="0"/>
              </a:rPr>
              <a:t>0, 1, 2, 3, 4, 5, 6, 7, 8, 9</a:t>
            </a:r>
          </a:p>
          <a:p>
            <a:pPr marL="0" indent="0">
              <a:buNone/>
              <a:defRPr/>
            </a:pPr>
            <a:r>
              <a:rPr lang="es-ES_tradnl" b="1" dirty="0">
                <a:solidFill>
                  <a:schemeClr val="tx1"/>
                </a:solidFill>
                <a:latin typeface="Times New Roman" pitchFamily="18" charset="0"/>
              </a:rPr>
              <a:t>Combinando estos dígitos, podemos construir cualquier número.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ES" b="1" dirty="0">
                <a:solidFill>
                  <a:schemeClr val="tx1"/>
                </a:solidFill>
                <a:latin typeface="Times New Roman" panose="02020603050405020304" pitchFamily="18" charset="0"/>
              </a:rPr>
              <a:t>Ejemplo: El número 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4149 </a:t>
            </a:r>
            <a:r>
              <a:rPr lang="es-ES_tradnl" altLang="es-ES" b="1" dirty="0">
                <a:solidFill>
                  <a:schemeClr val="tx1"/>
                </a:solidFill>
                <a:latin typeface="Times New Roman" panose="02020603050405020304" pitchFamily="18" charset="0"/>
              </a:rPr>
              <a:t>es un dato representado en sistema de numeración decimal. Lo construimos mediante: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ES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4x 10</a:t>
            </a:r>
            <a:r>
              <a:rPr lang="es-ES_tradnl" altLang="es-ES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+ 1 x 10</a:t>
            </a:r>
            <a:r>
              <a:rPr lang="es-ES_tradnl" altLang="es-ES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+ 4 x 10</a:t>
            </a:r>
            <a:r>
              <a:rPr lang="es-ES_tradnl" altLang="es-ES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+  9 x 10</a:t>
            </a:r>
            <a:r>
              <a:rPr lang="es-ES_tradnl" altLang="es-ES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0 </a:t>
            </a:r>
            <a:r>
              <a:rPr lang="es-ES_tradnl" altLang="es-E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 4000 + 100 + 40+9 = 4149</a:t>
            </a:r>
          </a:p>
          <a:p>
            <a:pPr>
              <a:defRPr/>
            </a:pPr>
            <a:endParaRPr lang="es-ES_tradnl" b="1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es-CO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96993"/>
              </p:ext>
            </p:extLst>
          </p:nvPr>
        </p:nvGraphicFramePr>
        <p:xfrm>
          <a:off x="1270000" y="5245100"/>
          <a:ext cx="9080500" cy="1228725"/>
        </p:xfrm>
        <a:graphic>
          <a:graphicData uri="http://schemas.openxmlformats.org/drawingml/2006/table">
            <a:tbl>
              <a:tblPr/>
              <a:tblGrid>
                <a:gridCol w="181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9575"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.....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Ud. de millar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Centenas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Decenas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Unidades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.....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10ˆ3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10ˆ2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10ˆ1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10ˆ0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.....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1pPr>
                      <a:lvl2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2pPr>
                      <a:lvl3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3pPr>
                      <a:lvl4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4pPr>
                      <a:lvl5pPr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5pPr>
                      <a:lvl6pPr marL="4572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6pPr>
                      <a:lvl7pPr marL="9144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7pPr>
                      <a:lvl8pPr marL="13716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8pPr>
                      <a:lvl9pPr marL="1828800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711200" algn="l"/>
                        </a:tabLst>
                        <a:defRPr sz="3200">
                          <a:solidFill>
                            <a:schemeClr val="tx1"/>
                          </a:solidFill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1200" algn="l"/>
                        </a:tabLst>
                      </a:pPr>
                      <a:r>
                        <a:rPr kumimoji="0" lang="en-US" altLang="es-C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halkboard" charset="0"/>
                          <a:ea typeface="Kaiti SC Regular" charset="0"/>
                          <a:cs typeface="Kaiti SC Regular" charset="0"/>
                          <a:sym typeface="Chalkboard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08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rgbClr val="3333FF"/>
                </a:solidFill>
              </a:rPr>
              <a:t>Sistema de numeración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" altLang="es-ES" sz="2400" dirty="0">
                <a:solidFill>
                  <a:schemeClr val="tx1"/>
                </a:solidFill>
              </a:rPr>
              <a:t>En un sistema de numeración posicional de base b, la representación de un número se define a partir de la regla:</a:t>
            </a:r>
          </a:p>
          <a:p>
            <a:pPr>
              <a:buNone/>
            </a:pPr>
            <a:r>
              <a:rPr lang="es-ES" altLang="es-ES" b="1" i="1" dirty="0">
                <a:solidFill>
                  <a:srgbClr val="FF0000"/>
                </a:solidFill>
              </a:rPr>
              <a:t>              </a:t>
            </a:r>
            <a:r>
              <a:rPr lang="es-ES" altLang="es-E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s-ES" altLang="es-ES" b="1" i="1" dirty="0">
                <a:solidFill>
                  <a:srgbClr val="FF0000"/>
                </a:solidFill>
              </a:rPr>
              <a:t>=  ( ..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2 </a:t>
            </a:r>
            <a:r>
              <a:rPr lang="es-ES" altLang="es-ES" b="1" i="1" dirty="0">
                <a:solidFill>
                  <a:srgbClr val="FF0000"/>
                </a:solidFill>
              </a:rPr>
              <a:t>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1 </a:t>
            </a:r>
            <a:r>
              <a:rPr lang="es-ES" altLang="es-ES" b="1" i="1" dirty="0">
                <a:solidFill>
                  <a:srgbClr val="FF0000"/>
                </a:solidFill>
              </a:rPr>
              <a:t>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0 </a:t>
            </a:r>
            <a:r>
              <a:rPr lang="es-ES" altLang="es-ES" b="1" i="1" dirty="0">
                <a:solidFill>
                  <a:srgbClr val="FF0000"/>
                </a:solidFill>
              </a:rPr>
              <a:t>,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-1 </a:t>
            </a:r>
            <a:r>
              <a:rPr lang="es-ES" altLang="es-ES" b="1" i="1" dirty="0">
                <a:solidFill>
                  <a:srgbClr val="FF0000"/>
                </a:solidFill>
              </a:rPr>
              <a:t>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-2</a:t>
            </a:r>
            <a:r>
              <a:rPr lang="es-ES" altLang="es-ES" b="1" i="1" dirty="0">
                <a:solidFill>
                  <a:srgbClr val="FF0000"/>
                </a:solidFill>
              </a:rPr>
              <a:t>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-3</a:t>
            </a:r>
            <a:r>
              <a:rPr lang="es-ES" altLang="es-ES" b="1" i="1" dirty="0">
                <a:solidFill>
                  <a:srgbClr val="FF0000"/>
                </a:solidFill>
              </a:rPr>
              <a:t> …)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b</a:t>
            </a:r>
            <a:r>
              <a:rPr lang="es-ES" altLang="es-ES" b="1" i="1" dirty="0">
                <a:solidFill>
                  <a:srgbClr val="FF0000"/>
                </a:solidFill>
              </a:rPr>
              <a:t>=</a:t>
            </a:r>
          </a:p>
          <a:p>
            <a:pPr>
              <a:buNone/>
            </a:pPr>
            <a:r>
              <a:rPr lang="es-ES" altLang="es-ES" b="1" i="1" dirty="0">
                <a:solidFill>
                  <a:srgbClr val="FF0000"/>
                </a:solidFill>
              </a:rPr>
              <a:t>                      = ……+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2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2</a:t>
            </a:r>
            <a:r>
              <a:rPr lang="es-ES" altLang="es-ES" b="1" i="1" dirty="0">
                <a:solidFill>
                  <a:srgbClr val="FF0000"/>
                </a:solidFill>
              </a:rPr>
              <a:t>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1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1</a:t>
            </a:r>
            <a:r>
              <a:rPr lang="es-ES" altLang="es-ES" b="1" i="1" dirty="0">
                <a:solidFill>
                  <a:srgbClr val="FF0000"/>
                </a:solidFill>
              </a:rPr>
              <a:t>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0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0</a:t>
            </a:r>
            <a:r>
              <a:rPr lang="es-ES" altLang="es-ES" b="1" i="1" dirty="0">
                <a:solidFill>
                  <a:srgbClr val="FF0000"/>
                </a:solidFill>
              </a:rPr>
              <a:t>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-1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-1</a:t>
            </a:r>
            <a:r>
              <a:rPr lang="es-ES" altLang="es-ES" b="1" i="1" dirty="0">
                <a:solidFill>
                  <a:srgbClr val="FF0000"/>
                </a:solidFill>
              </a:rPr>
              <a:t>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-2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-2</a:t>
            </a:r>
            <a:r>
              <a:rPr lang="es-ES" altLang="es-ES" b="1" i="1" dirty="0">
                <a:solidFill>
                  <a:srgbClr val="FF0000"/>
                </a:solidFill>
              </a:rPr>
              <a:t>+ a</a:t>
            </a:r>
            <a:r>
              <a:rPr lang="es-ES" altLang="es-ES" b="1" i="1" baseline="-25000" dirty="0">
                <a:solidFill>
                  <a:srgbClr val="FF0000"/>
                </a:solidFill>
              </a:rPr>
              <a:t>-3</a:t>
            </a:r>
            <a:r>
              <a:rPr lang="es-ES" altLang="es-ES" b="1" i="1" dirty="0">
                <a:solidFill>
                  <a:srgbClr val="FF0000"/>
                </a:solidFill>
              </a:rPr>
              <a:t>b</a:t>
            </a:r>
            <a:r>
              <a:rPr lang="es-ES" altLang="es-ES" b="1" i="1" baseline="30000" dirty="0">
                <a:solidFill>
                  <a:srgbClr val="FF0000"/>
                </a:solidFill>
              </a:rPr>
              <a:t>-3</a:t>
            </a:r>
            <a:r>
              <a:rPr lang="es-ES" altLang="es-ES" b="1" i="1" dirty="0">
                <a:solidFill>
                  <a:srgbClr val="FF0000"/>
                </a:solidFill>
              </a:rPr>
              <a:t>+ ……..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ES" altLang="es-ES" sz="2400" dirty="0">
                <a:solidFill>
                  <a:schemeClr val="tx1"/>
                </a:solidFill>
              </a:rPr>
              <a:t>Donde </a:t>
            </a:r>
            <a:r>
              <a:rPr lang="es-ES" altLang="es-ES" sz="2400" b="1" i="1" dirty="0">
                <a:solidFill>
                  <a:schemeClr val="tx1"/>
                </a:solidFill>
              </a:rPr>
              <a:t>b</a:t>
            </a:r>
            <a:r>
              <a:rPr lang="es-ES" altLang="es-ES" sz="2400" i="1" dirty="0">
                <a:solidFill>
                  <a:schemeClr val="tx1"/>
                </a:solidFill>
              </a:rPr>
              <a:t> </a:t>
            </a:r>
            <a:r>
              <a:rPr lang="es-ES" altLang="es-ES" sz="2400" dirty="0">
                <a:solidFill>
                  <a:schemeClr val="tx1"/>
                </a:solidFill>
              </a:rPr>
              <a:t>es un entero no negativo mayor a 1 y cuando los </a:t>
            </a:r>
            <a:r>
              <a:rPr lang="es-ES" altLang="es-ES" sz="2400" b="1" i="1" dirty="0" err="1">
                <a:solidFill>
                  <a:schemeClr val="tx1"/>
                </a:solidFill>
              </a:rPr>
              <a:t>a</a:t>
            </a:r>
            <a:r>
              <a:rPr lang="es-ES" altLang="es-ES" sz="2400" b="1" i="1" baseline="-25000" dirty="0" err="1">
                <a:solidFill>
                  <a:schemeClr val="tx1"/>
                </a:solidFill>
              </a:rPr>
              <a:t>i</a:t>
            </a:r>
            <a:r>
              <a:rPr lang="es-ES" altLang="es-ES" sz="2400" i="1" dirty="0">
                <a:solidFill>
                  <a:schemeClr val="tx1"/>
                </a:solidFill>
              </a:rPr>
              <a:t> </a:t>
            </a:r>
            <a:r>
              <a:rPr lang="es-ES" altLang="es-ES" sz="2400" dirty="0">
                <a:solidFill>
                  <a:schemeClr val="tx1"/>
                </a:solidFill>
              </a:rPr>
              <a:t>pertenecen al conjunto de enteros en el rango </a:t>
            </a:r>
            <a:r>
              <a:rPr lang="es-ES" altLang="es-ES" sz="2400" b="1" dirty="0">
                <a:solidFill>
                  <a:schemeClr val="tx1"/>
                </a:solidFill>
              </a:rPr>
              <a:t>0 ≤</a:t>
            </a:r>
            <a:r>
              <a:rPr lang="es-ES" altLang="es-ES" sz="2400" b="1" i="1" dirty="0" err="1">
                <a:solidFill>
                  <a:schemeClr val="tx1"/>
                </a:solidFill>
              </a:rPr>
              <a:t>a</a:t>
            </a:r>
            <a:r>
              <a:rPr lang="es-ES" altLang="es-ES" sz="2400" b="1" i="1" baseline="-25000" dirty="0" err="1">
                <a:solidFill>
                  <a:schemeClr val="tx1"/>
                </a:solidFill>
              </a:rPr>
              <a:t>i</a:t>
            </a:r>
            <a:r>
              <a:rPr lang="es-ES" altLang="es-ES" sz="2400" b="1" i="1" dirty="0">
                <a:solidFill>
                  <a:schemeClr val="tx1"/>
                </a:solidFill>
              </a:rPr>
              <a:t>&lt; b</a:t>
            </a:r>
            <a:endParaRPr lang="es-ES" altLang="es-ES" sz="2400" b="1" dirty="0">
              <a:solidFill>
                <a:schemeClr val="tx1"/>
              </a:solidFill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ES" altLang="es-ES" sz="2400" dirty="0">
                <a:solidFill>
                  <a:schemeClr val="tx1"/>
                </a:solidFill>
              </a:rPr>
              <a:t>El punto que aparece entre los dígitos </a:t>
            </a:r>
            <a:r>
              <a:rPr lang="es-ES" altLang="es-ES" sz="2400" b="1" i="1" dirty="0">
                <a:solidFill>
                  <a:schemeClr val="tx1"/>
                </a:solidFill>
              </a:rPr>
              <a:t>a</a:t>
            </a:r>
            <a:r>
              <a:rPr lang="es-ES" altLang="es-ES" sz="2400" b="1" i="1" baseline="-25000" dirty="0">
                <a:solidFill>
                  <a:schemeClr val="tx1"/>
                </a:solidFill>
              </a:rPr>
              <a:t>0</a:t>
            </a:r>
            <a:r>
              <a:rPr lang="es-ES" altLang="es-ES" sz="2400" i="1" dirty="0">
                <a:solidFill>
                  <a:schemeClr val="tx1"/>
                </a:solidFill>
              </a:rPr>
              <a:t> </a:t>
            </a:r>
            <a:r>
              <a:rPr lang="es-ES" altLang="es-ES" sz="2400" dirty="0">
                <a:solidFill>
                  <a:schemeClr val="tx1"/>
                </a:solidFill>
              </a:rPr>
              <a:t>y </a:t>
            </a:r>
            <a:r>
              <a:rPr lang="es-ES" altLang="es-ES" sz="2400" b="1" i="1" dirty="0">
                <a:solidFill>
                  <a:schemeClr val="tx1"/>
                </a:solidFill>
              </a:rPr>
              <a:t>a</a:t>
            </a:r>
            <a:r>
              <a:rPr lang="es-ES" altLang="es-ES" sz="2400" b="1" i="1" baseline="-25000" dirty="0">
                <a:solidFill>
                  <a:schemeClr val="tx1"/>
                </a:solidFill>
              </a:rPr>
              <a:t>-1</a:t>
            </a:r>
            <a:r>
              <a:rPr lang="es-ES" altLang="es-ES" sz="2400" i="1" baseline="-25000" dirty="0">
                <a:solidFill>
                  <a:schemeClr val="tx1"/>
                </a:solidFill>
              </a:rPr>
              <a:t> </a:t>
            </a:r>
            <a:r>
              <a:rPr lang="es-ES" altLang="es-ES" sz="2400" dirty="0">
                <a:solidFill>
                  <a:schemeClr val="tx1"/>
                </a:solidFill>
              </a:rPr>
              <a:t>se denomina punto fraccionario</a:t>
            </a:r>
            <a:r>
              <a:rPr lang="es-ES" altLang="es-ES" sz="2400" i="1" dirty="0">
                <a:solidFill>
                  <a:schemeClr val="tx1"/>
                </a:solidFill>
              </a:rPr>
              <a:t>.</a:t>
            </a:r>
            <a:r>
              <a:rPr lang="es-ES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es-ES" altLang="es-ES" sz="2400" dirty="0">
              <a:solidFill>
                <a:schemeClr val="tx1"/>
              </a:solidFill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s-ES" altLang="es-ES" sz="2400" dirty="0">
                <a:solidFill>
                  <a:schemeClr val="tx1"/>
                </a:solidFill>
              </a:rPr>
              <a:t>Cuando </a:t>
            </a:r>
            <a:r>
              <a:rPr lang="es-ES" altLang="es-ES" sz="2400" b="1" i="1" dirty="0">
                <a:solidFill>
                  <a:schemeClr val="tx1"/>
                </a:solidFill>
              </a:rPr>
              <a:t>b</a:t>
            </a:r>
            <a:r>
              <a:rPr lang="es-ES" altLang="es-ES" sz="2400" i="1" dirty="0">
                <a:solidFill>
                  <a:schemeClr val="tx1"/>
                </a:solidFill>
              </a:rPr>
              <a:t> = </a:t>
            </a:r>
            <a:r>
              <a:rPr lang="es-ES" altLang="es-ES" sz="2400" dirty="0">
                <a:solidFill>
                  <a:schemeClr val="tx1"/>
                </a:solidFill>
              </a:rPr>
              <a:t>10 se lo llama punto decimal y cuando </a:t>
            </a:r>
            <a:r>
              <a:rPr lang="es-ES" altLang="es-ES" sz="2400" i="1" dirty="0">
                <a:solidFill>
                  <a:schemeClr val="tx1"/>
                </a:solidFill>
              </a:rPr>
              <a:t>b </a:t>
            </a:r>
            <a:r>
              <a:rPr lang="es-ES" altLang="es-ES" sz="2400" dirty="0">
                <a:solidFill>
                  <a:schemeClr val="tx1"/>
                </a:solidFill>
              </a:rPr>
              <a:t>= 2, punto binario.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2715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rgbClr val="3333FF"/>
                </a:solidFill>
              </a:rPr>
              <a:t>Sistema de numeración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" altLang="es-ES" b="1" i="1" dirty="0">
                <a:solidFill>
                  <a:schemeClr val="tx1"/>
                </a:solidFill>
              </a:rPr>
              <a:t>Sistema Decimal</a:t>
            </a:r>
            <a:r>
              <a:rPr lang="es-ES" altLang="es-ES" b="1" dirty="0">
                <a:solidFill>
                  <a:schemeClr val="tx1"/>
                </a:solidFill>
              </a:rPr>
              <a:t>: </a:t>
            </a:r>
            <a:r>
              <a:rPr lang="es-ES" altLang="es-ES" dirty="0">
                <a:solidFill>
                  <a:schemeClr val="tx1"/>
                </a:solidFill>
              </a:rPr>
              <a:t>Es el sistema de numeración utilizado en la vida cotidiana, cuya base es diez, utilizando los símbolos 0, 1, 2, 3, 4, 5, 6, 7, 8 y 9 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" altLang="es-ES" b="1" i="1" dirty="0">
                <a:solidFill>
                  <a:schemeClr val="tx1"/>
                </a:solidFill>
              </a:rPr>
              <a:t>Sistema Binario</a:t>
            </a:r>
            <a:r>
              <a:rPr lang="es-ES" altLang="es-ES" dirty="0">
                <a:solidFill>
                  <a:schemeClr val="tx1"/>
                </a:solidFill>
              </a:rPr>
              <a:t>: los dos símbolos utilizados son el 0 y el 1, los que reciben el nombre de </a:t>
            </a:r>
            <a:r>
              <a:rPr lang="es-ES" altLang="es-ES" b="1" dirty="0">
                <a:solidFill>
                  <a:schemeClr val="tx1"/>
                </a:solidFill>
              </a:rPr>
              <a:t>bit</a:t>
            </a:r>
            <a:r>
              <a:rPr lang="es-ES" altLang="es-ES" dirty="0">
                <a:solidFill>
                  <a:schemeClr val="tx1"/>
                </a:solidFill>
              </a:rPr>
              <a:t> (</a:t>
            </a:r>
            <a:r>
              <a:rPr lang="es-ES" altLang="es-ES" b="1" dirty="0" err="1">
                <a:solidFill>
                  <a:schemeClr val="tx1"/>
                </a:solidFill>
              </a:rPr>
              <a:t>Binary</a:t>
            </a:r>
            <a:r>
              <a:rPr lang="es-ES" altLang="es-ES" b="1" dirty="0">
                <a:solidFill>
                  <a:schemeClr val="tx1"/>
                </a:solidFill>
              </a:rPr>
              <a:t> </a:t>
            </a:r>
            <a:r>
              <a:rPr lang="es-ES" altLang="es-ES" b="1" dirty="0" err="1">
                <a:solidFill>
                  <a:schemeClr val="tx1"/>
                </a:solidFill>
              </a:rPr>
              <a:t>Digit</a:t>
            </a:r>
            <a:r>
              <a:rPr lang="es-ES" altLang="es-ES" dirty="0">
                <a:solidFill>
                  <a:schemeClr val="tx1"/>
                </a:solidFill>
              </a:rPr>
              <a:t>).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" altLang="es-ES" b="1" i="1" dirty="0">
                <a:solidFill>
                  <a:schemeClr val="tx1"/>
                </a:solidFill>
              </a:rPr>
              <a:t>Sistema Octal</a:t>
            </a:r>
            <a:r>
              <a:rPr lang="es-ES" altLang="es-ES" b="1" dirty="0">
                <a:solidFill>
                  <a:schemeClr val="tx1"/>
                </a:solidFill>
              </a:rPr>
              <a:t>: </a:t>
            </a:r>
            <a:r>
              <a:rPr lang="es-ES" altLang="es-ES" dirty="0">
                <a:solidFill>
                  <a:schemeClr val="tx1"/>
                </a:solidFill>
              </a:rPr>
              <a:t>de base 8, los símbolos utilizados son 0, 1, 2, 3, 4, 5, 6,7.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ES" altLang="es-ES" b="1" i="1" dirty="0">
                <a:solidFill>
                  <a:schemeClr val="tx1"/>
                </a:solidFill>
              </a:rPr>
              <a:t>Sistema Hexadecimal</a:t>
            </a:r>
            <a:r>
              <a:rPr lang="es-ES" altLang="es-ES" dirty="0">
                <a:solidFill>
                  <a:schemeClr val="tx1"/>
                </a:solidFill>
              </a:rPr>
              <a:t>: de base 16, los símbolos utilizados son 0,1,2,3,4,5,6,7,8,9,A,B,C,D,E,F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2289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3333FF"/>
                </a:solidFill>
              </a:rPr>
              <a:t>Pasar de Base b a base 10</a:t>
            </a:r>
            <a:endParaRPr lang="es-CO" b="1" dirty="0">
              <a:solidFill>
                <a:srgbClr val="3333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alt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b="1" i="1" dirty="0">
                <a:solidFill>
                  <a:srgbClr val="FF0000"/>
                </a:solidFill>
              </a:rPr>
              <a:t>N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b </a:t>
            </a:r>
            <a:r>
              <a:rPr lang="es-ES" altLang="es-ES" sz="2000" b="1" i="1" dirty="0">
                <a:solidFill>
                  <a:srgbClr val="FF0000"/>
                </a:solidFill>
              </a:rPr>
              <a:t>=  ( ..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 </a:t>
            </a:r>
            <a:r>
              <a:rPr lang="es-ES" altLang="es-ES" sz="2000" b="1" i="1" dirty="0">
                <a:solidFill>
                  <a:srgbClr val="FF0000"/>
                </a:solidFill>
              </a:rPr>
              <a:t>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2 </a:t>
            </a:r>
            <a:r>
              <a:rPr lang="es-ES" altLang="es-ES" sz="2000" b="1" i="1" dirty="0">
                <a:solidFill>
                  <a:srgbClr val="FF0000"/>
                </a:solidFill>
              </a:rPr>
              <a:t>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1 </a:t>
            </a:r>
            <a:r>
              <a:rPr lang="es-ES" altLang="es-ES" sz="2000" b="1" i="1" dirty="0">
                <a:solidFill>
                  <a:srgbClr val="FF0000"/>
                </a:solidFill>
              </a:rPr>
              <a:t>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0 </a:t>
            </a:r>
            <a:r>
              <a:rPr lang="es-ES" altLang="es-ES" sz="2000" b="1" i="1" dirty="0">
                <a:solidFill>
                  <a:srgbClr val="FF0000"/>
                </a:solidFill>
              </a:rPr>
              <a:t>,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-1 </a:t>
            </a:r>
            <a:r>
              <a:rPr lang="es-ES" altLang="es-ES" sz="2000" b="1" i="1" dirty="0">
                <a:solidFill>
                  <a:srgbClr val="FF0000"/>
                </a:solidFill>
              </a:rPr>
              <a:t>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-2</a:t>
            </a:r>
            <a:r>
              <a:rPr lang="es-ES" altLang="es-ES" sz="2000" b="1" i="1" dirty="0">
                <a:solidFill>
                  <a:srgbClr val="FF0000"/>
                </a:solidFill>
              </a:rPr>
              <a:t>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-3</a:t>
            </a:r>
            <a:r>
              <a:rPr lang="es-ES" altLang="es-ES" sz="2000" b="1" i="1" dirty="0">
                <a:solidFill>
                  <a:srgbClr val="FF0000"/>
                </a:solidFill>
              </a:rPr>
              <a:t> …)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b</a:t>
            </a:r>
            <a:endParaRPr lang="es-ES" altLang="es-ES" sz="2000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ES" altLang="es-ES" sz="2000" b="1" i="1" dirty="0">
                <a:solidFill>
                  <a:srgbClr val="FF0000"/>
                </a:solidFill>
              </a:rPr>
              <a:t>                      </a:t>
            </a:r>
            <a:r>
              <a:rPr lang="es-ES" altLang="es-E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ES" sz="2000" b="1" i="1" dirty="0">
                <a:solidFill>
                  <a:srgbClr val="FF0000"/>
                </a:solidFill>
              </a:rPr>
              <a:t>N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10 </a:t>
            </a:r>
            <a:r>
              <a:rPr lang="es-ES" altLang="es-ES" sz="2000" b="1" i="1" dirty="0">
                <a:solidFill>
                  <a:srgbClr val="FF0000"/>
                </a:solidFill>
              </a:rPr>
              <a:t>= ……+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2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2</a:t>
            </a:r>
            <a:r>
              <a:rPr lang="es-ES" altLang="es-ES" sz="2000" b="1" i="1" dirty="0">
                <a:solidFill>
                  <a:srgbClr val="FF0000"/>
                </a:solidFill>
              </a:rPr>
              <a:t>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1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1</a:t>
            </a:r>
            <a:r>
              <a:rPr lang="es-ES" altLang="es-ES" sz="2000" b="1" i="1" dirty="0">
                <a:solidFill>
                  <a:srgbClr val="FF0000"/>
                </a:solidFill>
              </a:rPr>
              <a:t>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0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0</a:t>
            </a:r>
            <a:r>
              <a:rPr lang="es-ES" altLang="es-ES" sz="2000" b="1" i="1" dirty="0">
                <a:solidFill>
                  <a:srgbClr val="FF0000"/>
                </a:solidFill>
              </a:rPr>
              <a:t>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-1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-1</a:t>
            </a:r>
            <a:r>
              <a:rPr lang="es-ES" altLang="es-ES" sz="2000" b="1" i="1" dirty="0">
                <a:solidFill>
                  <a:srgbClr val="FF0000"/>
                </a:solidFill>
              </a:rPr>
              <a:t>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-2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-2</a:t>
            </a:r>
            <a:r>
              <a:rPr lang="es-ES" altLang="es-ES" sz="2000" b="1" i="1" dirty="0">
                <a:solidFill>
                  <a:srgbClr val="FF0000"/>
                </a:solidFill>
              </a:rPr>
              <a:t>+ a</a:t>
            </a:r>
            <a:r>
              <a:rPr lang="es-ES" altLang="es-ES" sz="2000" b="1" i="1" baseline="-25000" dirty="0">
                <a:solidFill>
                  <a:srgbClr val="FF0000"/>
                </a:solidFill>
              </a:rPr>
              <a:t>-3</a:t>
            </a:r>
            <a:r>
              <a:rPr lang="es-ES" altLang="es-ES" sz="2000" b="1" i="1" dirty="0">
                <a:solidFill>
                  <a:srgbClr val="FF0000"/>
                </a:solidFill>
              </a:rPr>
              <a:t>b</a:t>
            </a:r>
            <a:r>
              <a:rPr lang="es-ES" altLang="es-ES" sz="2000" b="1" i="1" baseline="30000" dirty="0">
                <a:solidFill>
                  <a:srgbClr val="FF0000"/>
                </a:solidFill>
              </a:rPr>
              <a:t>-3</a:t>
            </a:r>
            <a:r>
              <a:rPr lang="es-ES" altLang="es-ES" sz="2000" b="1" i="1" dirty="0">
                <a:solidFill>
                  <a:srgbClr val="FF0000"/>
                </a:solidFill>
              </a:rPr>
              <a:t>+ …</a:t>
            </a:r>
          </a:p>
          <a:p>
            <a:pPr lvl="2">
              <a:spcBef>
                <a:spcPct val="0"/>
              </a:spcBef>
              <a:buClrTx/>
              <a:buSzTx/>
              <a:buFontTx/>
              <a:buNone/>
            </a:pPr>
            <a:endParaRPr lang="es-AR" altLang="es-E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Tx/>
              <a:buNone/>
            </a:pP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Ejemplo:</a:t>
            </a:r>
          </a:p>
          <a:p>
            <a:pPr lvl="2">
              <a:spcBef>
                <a:spcPct val="0"/>
              </a:spcBef>
              <a:buClrTx/>
              <a:buSzTx/>
            </a:pP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101,1</a:t>
            </a:r>
            <a:r>
              <a:rPr lang="es-AR" altLang="es-ES" sz="24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 =  1x 2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+ 0 x 2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1 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+ 1 x 2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0 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 + 1 x 2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-1</a:t>
            </a:r>
          </a:p>
          <a:p>
            <a:pPr marL="914400" lvl="2" indent="0">
              <a:spcBef>
                <a:spcPct val="0"/>
              </a:spcBef>
              <a:buClrTx/>
              <a:buSzTx/>
              <a:buNone/>
            </a:pP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</a:p>
          <a:p>
            <a:pPr marL="914400" lvl="2" indent="0">
              <a:spcBef>
                <a:spcPct val="0"/>
              </a:spcBef>
              <a:buClrTx/>
              <a:buSzTx/>
              <a:buNone/>
            </a:pP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               =  4+0+1+0,5=5,5</a:t>
            </a:r>
            <a:r>
              <a:rPr lang="es-AR" altLang="es-ES" sz="24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endParaRPr lang="es-AR" altLang="es-E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>
              <a:spcBef>
                <a:spcPct val="0"/>
              </a:spcBef>
              <a:buClrTx/>
              <a:buSzTx/>
            </a:pPr>
            <a:endParaRPr lang="es-ES" dirty="0"/>
          </a:p>
          <a:p>
            <a:pPr lvl="2">
              <a:spcBef>
                <a:spcPct val="0"/>
              </a:spcBef>
              <a:buClrTx/>
              <a:buSzTx/>
            </a:pP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451</a:t>
            </a:r>
            <a:r>
              <a:rPr lang="es-AR" altLang="es-ES" sz="24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8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 =  4x8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+ 5x8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1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+ 1 x8</a:t>
            </a:r>
            <a:r>
              <a:rPr lang="es-AR" altLang="es-ES" sz="24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0 </a:t>
            </a:r>
            <a:r>
              <a:rPr lang="es-AR" altLang="es-ES" sz="2400" dirty="0">
                <a:solidFill>
                  <a:schemeClr val="tx1"/>
                </a:solidFill>
                <a:latin typeface="Arial" panose="020B0604020202020204" pitchFamily="34" charset="0"/>
              </a:rPr>
              <a:t>=256+40+1=297</a:t>
            </a:r>
            <a:r>
              <a:rPr lang="es-AR" altLang="es-ES" sz="24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endParaRPr lang="es-AR" altLang="es-E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None/>
            </a:pPr>
            <a:endParaRPr lang="es-AR" altLang="es-E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>
              <a:spcBef>
                <a:spcPct val="0"/>
              </a:spcBef>
              <a:buClrTx/>
              <a:buSzTx/>
              <a:buFontTx/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4127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3333FF"/>
                </a:solidFill>
              </a:rPr>
              <a:t>Pasar de Base b a base 10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Ejercicios </a:t>
            </a:r>
          </a:p>
          <a:p>
            <a:r>
              <a:rPr lang="es-ES" dirty="0">
                <a:solidFill>
                  <a:schemeClr val="tx1"/>
                </a:solidFill>
              </a:rPr>
              <a:t>Pasar a base 10 los siguientes números</a:t>
            </a:r>
          </a:p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10101,011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	</a:t>
            </a:r>
          </a:p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AC74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16</a:t>
            </a:r>
          </a:p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467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8</a:t>
            </a:r>
          </a:p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33221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</a:p>
          <a:p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0,101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</a:p>
          <a:p>
            <a:endParaRPr lang="es-ES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030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3333FF"/>
                </a:solidFill>
              </a:rPr>
              <a:t>Pasar de Base 10 a base b</a:t>
            </a:r>
            <a:endParaRPr lang="es-CO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593098" y="2457196"/>
            <a:ext cx="6983206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normAutofit fontScale="92500" lnSpcReduction="10000"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Pasar el N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que esta en base 10 a base b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s-AR" altLang="es-E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N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b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C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b__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 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C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2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b__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 C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						…. C</a:t>
            </a:r>
            <a:r>
              <a:rPr lang="es-AR" altLang="es-ES" sz="2000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n-1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 |</a:t>
            </a:r>
            <a:r>
              <a:rPr lang="es-AR" altLang="es-ES" sz="2000" u="sng" dirty="0">
                <a:solidFill>
                  <a:schemeClr val="tx1"/>
                </a:solidFill>
                <a:latin typeface="Arial" panose="020B0604020202020204" pitchFamily="34" charset="0"/>
              </a:rPr>
              <a:t> b_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                      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n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</a:t>
            </a:r>
            <a:r>
              <a:rPr lang="es-AR" altLang="es-ES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s-AR" altLang="es-ES" sz="2000" baseline="-25000" dirty="0" err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Se divide hasta que </a:t>
            </a:r>
            <a:r>
              <a:rPr lang="es-AR" altLang="es-ES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C</a:t>
            </a:r>
            <a:r>
              <a:rPr lang="es-AR" altLang="es-ES" sz="2000" baseline="-25000" dirty="0" err="1">
                <a:solidFill>
                  <a:schemeClr val="tx1"/>
                </a:solidFill>
                <a:latin typeface="Arial" panose="020B0604020202020204" pitchFamily="34" charset="0"/>
              </a:rPr>
              <a:t>n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CO" sz="2000" dirty="0"/>
              <a:t>&lt; </a:t>
            </a:r>
            <a:r>
              <a:rPr lang="es-CO" sz="2000" dirty="0">
                <a:solidFill>
                  <a:schemeClr val="tx1"/>
                </a:solidFill>
              </a:rPr>
              <a:t>b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   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El numero en base b es    </a:t>
            </a:r>
            <a:r>
              <a:rPr lang="es-AR" altLang="es-ES" sz="2000" dirty="0" err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s-AR" altLang="es-ES" sz="2000" baseline="-25000" dirty="0" err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n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…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 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 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 </a:t>
            </a:r>
            <a:r>
              <a:rPr lang="es-AR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R</a:t>
            </a:r>
            <a:r>
              <a:rPr lang="es-AR" altLang="es-ES" sz="20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 </a:t>
            </a: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               </a:t>
            </a:r>
            <a:b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s-AR" altLang="es-ES" sz="2000" dirty="0">
                <a:solidFill>
                  <a:schemeClr val="tx1"/>
                </a:solidFill>
                <a:latin typeface="Arial" panose="020B0604020202020204" pitchFamily="34" charset="0"/>
              </a:rPr>
              <a:t>                                </a:t>
            </a:r>
            <a:endParaRPr lang="es-ES" altLang="es-E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71728" y="2381355"/>
            <a:ext cx="34350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>
                <a:latin typeface="Times New Roman" pitchFamily="18" charset="0"/>
                <a:cs typeface="Times New Roman" pitchFamily="18" charset="0"/>
              </a:rPr>
              <a:t>Se obtiene por di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vidir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sucesivamente entre la base, y después, tomar el último cociente y todos los restos en orden inverso a como han aparecido (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que serán siempre ceros y unos) son las cifras binarias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AR" dirty="0">
                <a:latin typeface="Times New Roman" pitchFamily="18" charset="0"/>
                <a:cs typeface="Times New Roman" pitchFamily="18" charset="0"/>
              </a:rPr>
              <a:t>El último cociente será el bit más significativo y el primer resto el bit menos significativo (más a la derecha).</a:t>
            </a:r>
          </a:p>
        </p:txBody>
      </p:sp>
    </p:spTree>
    <p:extLst>
      <p:ext uri="{BB962C8B-B14F-4D97-AF65-F5344CB8AC3E}">
        <p14:creationId xmlns:p14="http://schemas.microsoft.com/office/powerpoint/2010/main" val="339129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3333FF"/>
                </a:solidFill>
              </a:rPr>
              <a:t>Pasar de Base 10 a base b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Ejemplo:</a:t>
            </a:r>
            <a:r>
              <a:rPr lang="es-A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Pasar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18</a:t>
            </a:r>
            <a:r>
              <a:rPr lang="es-AR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 </a:t>
            </a:r>
            <a:r>
              <a:rPr lang="es-A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base  2</a:t>
            </a:r>
            <a:endParaRPr lang="es-ES" dirty="0"/>
          </a:p>
          <a:p>
            <a:endParaRPr lang="es-CO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6" b="6522"/>
          <a:stretch>
            <a:fillRect/>
          </a:stretch>
        </p:blipFill>
        <p:spPr bwMode="auto">
          <a:xfrm>
            <a:off x="1399302" y="3510439"/>
            <a:ext cx="2762250" cy="196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966716" y="3796506"/>
            <a:ext cx="4751388" cy="10302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El número 18 (en sistema decimal) equivale al número 1 0 0 1 0 (en sistema binario)</a:t>
            </a:r>
            <a:endParaRPr lang="es-ES" altLang="es-ES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62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rgbClr val="3333FF"/>
                </a:solidFill>
              </a:rPr>
              <a:t>Pasar de Base 10 a base b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Ejercicios</a:t>
            </a:r>
          </a:p>
          <a:p>
            <a:pPr algn="ctr"/>
            <a:endParaRPr lang="es-ES" b="1" dirty="0">
              <a:solidFill>
                <a:schemeClr val="tx1"/>
              </a:solidFill>
            </a:endParaRPr>
          </a:p>
          <a:p>
            <a:r>
              <a:rPr lang="es-ES" b="1" dirty="0">
                <a:solidFill>
                  <a:schemeClr val="tx1"/>
                </a:solidFill>
              </a:rPr>
              <a:t>Pasar el Numero </a:t>
            </a:r>
            <a:r>
              <a:rPr lang="es-AR" dirty="0">
                <a:solidFill>
                  <a:schemeClr val="tx1"/>
                </a:solidFill>
                <a:latin typeface="Arial" panose="020B0604020202020204" pitchFamily="34" charset="0"/>
              </a:rPr>
              <a:t>32456</a:t>
            </a:r>
            <a:r>
              <a:rPr lang="es-AR" altLang="es-ES" baseline="-25000" dirty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r>
            <a:r>
              <a:rPr lang="es-AR" altLang="es-ES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que esta en base 10 a base 16,8,4,2  </a:t>
            </a:r>
          </a:p>
          <a:p>
            <a:pPr algn="ctr"/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609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332</TotalTime>
  <Words>1100</Words>
  <Application>Microsoft Office PowerPoint</Application>
  <PresentationFormat>Panorámica</PresentationFormat>
  <Paragraphs>255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Calibri</vt:lpstr>
      <vt:lpstr>Candara</vt:lpstr>
      <vt:lpstr>Century Gothic</vt:lpstr>
      <vt:lpstr>Chalkboard</vt:lpstr>
      <vt:lpstr>Symbol</vt:lpstr>
      <vt:lpstr>Times New Roman</vt:lpstr>
      <vt:lpstr>Wingdings</vt:lpstr>
      <vt:lpstr>Wingdings 3</vt:lpstr>
      <vt:lpstr>Sala de reuniones Ion</vt:lpstr>
      <vt:lpstr>Sistemas de numeración y códigos </vt:lpstr>
      <vt:lpstr>Sistema de numeración decimal </vt:lpstr>
      <vt:lpstr>Sistema de numeración</vt:lpstr>
      <vt:lpstr>Sistema de numeración</vt:lpstr>
      <vt:lpstr>Pasar de Base b a base 10</vt:lpstr>
      <vt:lpstr>Pasar de Base b a base 10</vt:lpstr>
      <vt:lpstr>Pasar de Base 10 a base b</vt:lpstr>
      <vt:lpstr>Pasar de Base 10 a base b</vt:lpstr>
      <vt:lpstr>Pasar de Base 10 a base b</vt:lpstr>
      <vt:lpstr>Conversión de decimal con parte fraccionaria a binario </vt:lpstr>
      <vt:lpstr>Conversión de decimal con parte fraccionaria a binario</vt:lpstr>
      <vt:lpstr>Presentación de PowerPoint</vt:lpstr>
      <vt:lpstr>Equivalencias entre bases potencias de 2</vt:lpstr>
      <vt:lpstr>Equivalencias entre bases potencias de 2</vt:lpstr>
      <vt:lpstr>Ejercicios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numeración y codigos </dc:title>
  <dc:creator>Ernesto</dc:creator>
  <cp:lastModifiedBy>Jose Guillermo Guarnizo Marin</cp:lastModifiedBy>
  <cp:revision>28</cp:revision>
  <dcterms:created xsi:type="dcterms:W3CDTF">2020-04-27T21:49:01Z</dcterms:created>
  <dcterms:modified xsi:type="dcterms:W3CDTF">2022-09-06T23:36:46Z</dcterms:modified>
</cp:coreProperties>
</file>