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332" r:id="rId2"/>
    <p:sldId id="259" r:id="rId3"/>
    <p:sldId id="282" r:id="rId4"/>
    <p:sldId id="341" r:id="rId5"/>
    <p:sldId id="339" r:id="rId6"/>
    <p:sldId id="269" r:id="rId7"/>
    <p:sldId id="343" r:id="rId8"/>
    <p:sldId id="344" r:id="rId9"/>
    <p:sldId id="345" r:id="rId10"/>
    <p:sldId id="346" r:id="rId11"/>
    <p:sldId id="340" r:id="rId12"/>
    <p:sldId id="347" r:id="rId13"/>
    <p:sldId id="338" r:id="rId14"/>
  </p:sldIdLst>
  <p:sldSz cx="9144000" cy="5143500" type="screen16x9"/>
  <p:notesSz cx="6858000" cy="9144000"/>
  <p:embeddedFontLst>
    <p:embeddedFont>
      <p:font typeface="Nanum Pen Script" panose="020B0604020202020204" charset="-127"/>
      <p:regular r:id="rId16"/>
    </p:embeddedFont>
    <p:embeddedFont>
      <p:font typeface="Arial Rounded MT Bold" panose="020F0704030504030204" pitchFamily="34" charset="0"/>
      <p:regular r:id="rId17"/>
    </p:embeddedFont>
    <p:embeddedFont>
      <p:font typeface="Candara" panose="020E0502030303020204" pitchFamily="34" charset="0"/>
      <p:regular r:id="rId18"/>
      <p:bold r:id="rId19"/>
      <p:italic r:id="rId20"/>
      <p:boldItalic r:id="rId21"/>
    </p:embeddedFont>
    <p:embeddedFont>
      <p:font typeface="Nunito" pitchFamily="2" charset="0"/>
      <p:regular r:id="rId22"/>
      <p:bold r:id="rId23"/>
      <p:italic r:id="rId24"/>
      <p:boldItalic r:id="rId25"/>
    </p:embeddedFont>
  </p:embeddedFontLst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31"/>
    <a:srgbClr val="5BCC52"/>
    <a:srgbClr val="FFFFFF"/>
    <a:srgbClr val="61FF87"/>
    <a:srgbClr val="DDFFE5"/>
    <a:srgbClr val="57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48CA8D-908C-4F42-8656-A9C3CD4BDDD1}">
  <a:tblStyle styleId="{8348CA8D-908C-4F42-8656-A9C3CD4BDD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;n">
            <a:extLst>
              <a:ext uri="{FF2B5EF4-FFF2-40B4-BE49-F238E27FC236}">
                <a16:creationId xmlns:a16="http://schemas.microsoft.com/office/drawing/2014/main" id="{CAC6E178-1257-4E10-AA09-013927C5D8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Google Shape;4;n">
            <a:extLst>
              <a:ext uri="{FF2B5EF4-FFF2-40B4-BE49-F238E27FC236}">
                <a16:creationId xmlns:a16="http://schemas.microsoft.com/office/drawing/2014/main" id="{7C7E18DD-BFEB-4025-8369-46005F5FA96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663;g8591138361_0_243:notes">
            <a:extLst>
              <a:ext uri="{FF2B5EF4-FFF2-40B4-BE49-F238E27FC236}">
                <a16:creationId xmlns:a16="http://schemas.microsoft.com/office/drawing/2014/main" id="{753942B7-5EF0-4075-9B88-6FDEC806395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9" name="Google Shape;664;g8591138361_0_243:notes">
            <a:extLst>
              <a:ext uri="{FF2B5EF4-FFF2-40B4-BE49-F238E27FC236}">
                <a16:creationId xmlns:a16="http://schemas.microsoft.com/office/drawing/2014/main" id="{89EA3560-DFFD-495F-92A6-30D76E7A3B8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CO" alt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017;g85f910af8f_8_1001:notes">
            <a:extLst>
              <a:ext uri="{FF2B5EF4-FFF2-40B4-BE49-F238E27FC236}">
                <a16:creationId xmlns:a16="http://schemas.microsoft.com/office/drawing/2014/main" id="{598D2FB8-E401-486C-B001-27D89C49139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1018;g85f910af8f_8_1001:notes">
            <a:extLst>
              <a:ext uri="{FF2B5EF4-FFF2-40B4-BE49-F238E27FC236}">
                <a16:creationId xmlns:a16="http://schemas.microsoft.com/office/drawing/2014/main" id="{716E6950-3052-42B0-9DA8-BD04E69DA6F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2168;g875f602aa5_0_30:notes">
            <a:extLst>
              <a:ext uri="{FF2B5EF4-FFF2-40B4-BE49-F238E27FC236}">
                <a16:creationId xmlns:a16="http://schemas.microsoft.com/office/drawing/2014/main" id="{C60EEA05-E758-42A1-9939-D977777D5A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5" name="Google Shape;2169;g875f602aa5_0_30:notes">
            <a:extLst>
              <a:ext uri="{FF2B5EF4-FFF2-40B4-BE49-F238E27FC236}">
                <a16:creationId xmlns:a16="http://schemas.microsoft.com/office/drawing/2014/main" id="{4985B78B-29A2-48B6-B51C-88A495372A3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2168;g875f602aa5_0_30:notes">
            <a:extLst>
              <a:ext uri="{FF2B5EF4-FFF2-40B4-BE49-F238E27FC236}">
                <a16:creationId xmlns:a16="http://schemas.microsoft.com/office/drawing/2014/main" id="{060A06E0-1C7D-43FF-8707-3CF2B7EE31B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6387" name="Google Shape;2169;g875f602aa5_0_30:notes">
            <a:extLst>
              <a:ext uri="{FF2B5EF4-FFF2-40B4-BE49-F238E27FC236}">
                <a16:creationId xmlns:a16="http://schemas.microsoft.com/office/drawing/2014/main" id="{B2BD59F1-4C82-467C-9ACD-63E80BDC6FC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583;g85f910af8f_8_1155:notes">
            <a:extLst>
              <a:ext uri="{FF2B5EF4-FFF2-40B4-BE49-F238E27FC236}">
                <a16:creationId xmlns:a16="http://schemas.microsoft.com/office/drawing/2014/main" id="{1D19B629-BE5B-4D21-99BC-6C1F9982803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5" name="Google Shape;1584;g85f910af8f_8_1155:notes">
            <a:extLst>
              <a:ext uri="{FF2B5EF4-FFF2-40B4-BE49-F238E27FC236}">
                <a16:creationId xmlns:a16="http://schemas.microsoft.com/office/drawing/2014/main" id="{66F81E3C-3899-4FCB-873F-DBCE089B4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2168;g875f602aa5_0_30:notes">
            <a:extLst>
              <a:ext uri="{FF2B5EF4-FFF2-40B4-BE49-F238E27FC236}">
                <a16:creationId xmlns:a16="http://schemas.microsoft.com/office/drawing/2014/main" id="{2B2A9B6C-F781-4CF3-9EA5-28A0D923C92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4579" name="Google Shape;2169;g875f602aa5_0_30:notes">
            <a:extLst>
              <a:ext uri="{FF2B5EF4-FFF2-40B4-BE49-F238E27FC236}">
                <a16:creationId xmlns:a16="http://schemas.microsoft.com/office/drawing/2014/main" id="{5B5A0F13-01A2-4FFB-A524-8F5C01333AB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CO" alt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tx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E0CBFC08-59AB-4FC4-845D-ABFBE1563E79}"/>
              </a:ext>
            </a:extLst>
          </p:cNvPr>
          <p:cNvSpPr/>
          <p:nvPr/>
        </p:nvSpPr>
        <p:spPr>
          <a:xfrm flipH="1">
            <a:off x="-425450" y="423863"/>
            <a:ext cx="1509713" cy="68897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2B22D1F2-DCCF-498B-A38E-4326966F8B5F}"/>
              </a:ext>
            </a:extLst>
          </p:cNvPr>
          <p:cNvSpPr/>
          <p:nvPr/>
        </p:nvSpPr>
        <p:spPr>
          <a:xfrm>
            <a:off x="8431213" y="3833813"/>
            <a:ext cx="1022350" cy="46513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;p2">
            <a:extLst>
              <a:ext uri="{FF2B5EF4-FFF2-40B4-BE49-F238E27FC236}">
                <a16:creationId xmlns:a16="http://schemas.microsoft.com/office/drawing/2014/main" id="{93EE3237-11D0-411B-A491-0CBBF5FDCA57}"/>
              </a:ext>
            </a:extLst>
          </p:cNvPr>
          <p:cNvSpPr/>
          <p:nvPr/>
        </p:nvSpPr>
        <p:spPr>
          <a:xfrm>
            <a:off x="-288925" y="4406900"/>
            <a:ext cx="865188" cy="39528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5;p2">
            <a:extLst>
              <a:ext uri="{FF2B5EF4-FFF2-40B4-BE49-F238E27FC236}">
                <a16:creationId xmlns:a16="http://schemas.microsoft.com/office/drawing/2014/main" id="{11476EA1-ED49-4889-A678-AB9C6EA82005}"/>
              </a:ext>
            </a:extLst>
          </p:cNvPr>
          <p:cNvSpPr/>
          <p:nvPr/>
        </p:nvSpPr>
        <p:spPr>
          <a:xfrm>
            <a:off x="7100888" y="61913"/>
            <a:ext cx="1138237" cy="519112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3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62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tx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;p3">
            <a:extLst>
              <a:ext uri="{FF2B5EF4-FFF2-40B4-BE49-F238E27FC236}">
                <a16:creationId xmlns:a16="http://schemas.microsoft.com/office/drawing/2014/main" id="{A4C656AE-EE1F-4E1A-A668-6A1C1D7B4AFB}"/>
              </a:ext>
            </a:extLst>
          </p:cNvPr>
          <p:cNvSpPr/>
          <p:nvPr/>
        </p:nvSpPr>
        <p:spPr>
          <a:xfrm flipH="1">
            <a:off x="2709863" y="4467225"/>
            <a:ext cx="1138237" cy="51911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;p3">
            <a:extLst>
              <a:ext uri="{FF2B5EF4-FFF2-40B4-BE49-F238E27FC236}">
                <a16:creationId xmlns:a16="http://schemas.microsoft.com/office/drawing/2014/main" id="{C1DDC7DE-B97C-47C0-931B-DBDB2DCECA14}"/>
              </a:ext>
            </a:extLst>
          </p:cNvPr>
          <p:cNvSpPr/>
          <p:nvPr/>
        </p:nvSpPr>
        <p:spPr>
          <a:xfrm>
            <a:off x="65088" y="3192463"/>
            <a:ext cx="1138237" cy="519112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2;p3">
            <a:extLst>
              <a:ext uri="{FF2B5EF4-FFF2-40B4-BE49-F238E27FC236}">
                <a16:creationId xmlns:a16="http://schemas.microsoft.com/office/drawing/2014/main" id="{48135474-8720-46E0-86C0-244A5CE07EF4}"/>
              </a:ext>
            </a:extLst>
          </p:cNvPr>
          <p:cNvSpPr/>
          <p:nvPr/>
        </p:nvSpPr>
        <p:spPr>
          <a:xfrm flipH="1">
            <a:off x="8069263" y="2324100"/>
            <a:ext cx="1509712" cy="68738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;p3">
            <a:extLst>
              <a:ext uri="{FF2B5EF4-FFF2-40B4-BE49-F238E27FC236}">
                <a16:creationId xmlns:a16="http://schemas.microsoft.com/office/drawing/2014/main" id="{809AE136-14D6-4C82-BD4A-1535BEC8CCD2}"/>
              </a:ext>
            </a:extLst>
          </p:cNvPr>
          <p:cNvSpPr/>
          <p:nvPr/>
        </p:nvSpPr>
        <p:spPr>
          <a:xfrm flipH="1">
            <a:off x="3714750" y="180975"/>
            <a:ext cx="1055688" cy="48101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97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6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p9">
            <a:extLst>
              <a:ext uri="{FF2B5EF4-FFF2-40B4-BE49-F238E27FC236}">
                <a16:creationId xmlns:a16="http://schemas.microsoft.com/office/drawing/2014/main" id="{4D412406-9658-4977-B103-045AD3AA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O" altLang="es-CO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38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0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5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9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solidFill>
          <a:schemeClr val="tx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5;p26">
            <a:extLst>
              <a:ext uri="{FF2B5EF4-FFF2-40B4-BE49-F238E27FC236}">
                <a16:creationId xmlns:a16="http://schemas.microsoft.com/office/drawing/2014/main" id="{C5E611D4-6C9C-4676-A8BF-C350F2497AF3}"/>
              </a:ext>
            </a:extLst>
          </p:cNvPr>
          <p:cNvSpPr/>
          <p:nvPr/>
        </p:nvSpPr>
        <p:spPr>
          <a:xfrm flipH="1">
            <a:off x="-771525" y="952500"/>
            <a:ext cx="1138238" cy="51911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26">
            <a:extLst>
              <a:ext uri="{FF2B5EF4-FFF2-40B4-BE49-F238E27FC236}">
                <a16:creationId xmlns:a16="http://schemas.microsoft.com/office/drawing/2014/main" id="{F27D182D-373F-402A-B5A8-0470022F8EC5}"/>
              </a:ext>
            </a:extLst>
          </p:cNvPr>
          <p:cNvSpPr/>
          <p:nvPr/>
        </p:nvSpPr>
        <p:spPr>
          <a:xfrm>
            <a:off x="-7938" y="3730625"/>
            <a:ext cx="1138238" cy="51911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7;p26">
            <a:extLst>
              <a:ext uri="{FF2B5EF4-FFF2-40B4-BE49-F238E27FC236}">
                <a16:creationId xmlns:a16="http://schemas.microsoft.com/office/drawing/2014/main" id="{03E80461-C60C-48F1-A3A9-7B3499E438C2}"/>
              </a:ext>
            </a:extLst>
          </p:cNvPr>
          <p:cNvSpPr/>
          <p:nvPr/>
        </p:nvSpPr>
        <p:spPr>
          <a:xfrm flipH="1">
            <a:off x="1957388" y="-30163"/>
            <a:ext cx="1509712" cy="68738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18;p26">
            <a:extLst>
              <a:ext uri="{FF2B5EF4-FFF2-40B4-BE49-F238E27FC236}">
                <a16:creationId xmlns:a16="http://schemas.microsoft.com/office/drawing/2014/main" id="{15AF2367-B89F-439E-85FB-345E3E161812}"/>
              </a:ext>
            </a:extLst>
          </p:cNvPr>
          <p:cNvSpPr/>
          <p:nvPr/>
        </p:nvSpPr>
        <p:spPr>
          <a:xfrm flipH="1">
            <a:off x="8518525" y="1851025"/>
            <a:ext cx="1055688" cy="48101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19;p26">
            <a:extLst>
              <a:ext uri="{FF2B5EF4-FFF2-40B4-BE49-F238E27FC236}">
                <a16:creationId xmlns:a16="http://schemas.microsoft.com/office/drawing/2014/main" id="{82CFC574-122D-4FA1-9863-EF63D8B23F4D}"/>
              </a:ext>
            </a:extLst>
          </p:cNvPr>
          <p:cNvSpPr/>
          <p:nvPr/>
        </p:nvSpPr>
        <p:spPr>
          <a:xfrm>
            <a:off x="4595813" y="4687888"/>
            <a:ext cx="803275" cy="366712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18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322D4A40-213D-46E0-984F-0C4B848158F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2788" y="539750"/>
            <a:ext cx="77184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DDD14CB2-5F87-4218-9727-E8F41F80202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2788" y="1152525"/>
            <a:ext cx="77184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5" r:id="rId3"/>
    <p:sldLayoutId id="2147483772" r:id="rId4"/>
    <p:sldLayoutId id="2147483766" r:id="rId5"/>
    <p:sldLayoutId id="2147483767" r:id="rId6"/>
    <p:sldLayoutId id="2147483773" r:id="rId7"/>
    <p:sldLayoutId id="2147483768" r:id="rId8"/>
    <p:sldLayoutId id="2147483774" r:id="rId9"/>
    <p:sldLayoutId id="21474837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dostuslibros.com/libros/violencia-en-colombia-tomo-1-y-2-pl_978-958-758-004-4" TargetMode="External"/><Relationship Id="rId3" Type="http://schemas.openxmlformats.org/officeDocument/2006/relationships/hyperlink" Target="https://www.todostuslibros.com/autor/guzman-campos-german-fals-borda-orlando-umana-luna-eduardo" TargetMode="External"/><Relationship Id="rId7" Type="http://schemas.openxmlformats.org/officeDocument/2006/relationships/hyperlink" Target="https://www.todostuslibros.com/autor/fals-borda-orlando" TargetMode="External"/><Relationship Id="rId2" Type="http://schemas.openxmlformats.org/officeDocument/2006/relationships/hyperlink" Target="https://www.todostuslibros.com/libros/la-violencia-en-colombia-tomo-i_978-958-9219-08-9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todostuslibros.com/libros/campesinos-de-los-andes-y-otros-escritos-antologicos-orlando-fals-borda_978-958-775-990-7" TargetMode="External"/><Relationship Id="rId5" Type="http://schemas.openxmlformats.org/officeDocument/2006/relationships/hyperlink" Target="https://www.todostuslibros.com/autor/orlando-fals-borda" TargetMode="External"/><Relationship Id="rId10" Type="http://schemas.openxmlformats.org/officeDocument/2006/relationships/hyperlink" Target="https://www.todostuslibros.com/libros/una-sociologia-sentipensante-para-america-latina-antologia-y-presentacion-de-victor-manuel-moncayo_978-958-665-142-4" TargetMode="External"/><Relationship Id="rId4" Type="http://schemas.openxmlformats.org/officeDocument/2006/relationships/hyperlink" Target="https://www.todostuslibros.com/libros/una-sociologia-sentipensante-para-america-latina_978-607-03-0679-2" TargetMode="External"/><Relationship Id="rId9" Type="http://schemas.openxmlformats.org/officeDocument/2006/relationships/hyperlink" Target="https://www.todostuslibros.com/autor/guzman-campos-german-fals-borda-orlando-uma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alyc.org/articulo.oa?id=86912021002" TargetMode="External"/><Relationship Id="rId2" Type="http://schemas.openxmlformats.org/officeDocument/2006/relationships/hyperlink" Target="https://www.youtube.com/watch?v=84E9WNN6ra4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13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5">
            <a:extLst>
              <a:ext uri="{FF2B5EF4-FFF2-40B4-BE49-F238E27FC236}">
                <a16:creationId xmlns:a16="http://schemas.microsoft.com/office/drawing/2014/main" id="{BF72E00C-3A99-47EF-A966-F8213316369F}"/>
              </a:ext>
            </a:extLst>
          </p:cNvPr>
          <p:cNvSpPr/>
          <p:nvPr/>
        </p:nvSpPr>
        <p:spPr>
          <a:xfrm flipH="1">
            <a:off x="2481263" y="3730625"/>
            <a:ext cx="1138237" cy="51911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5">
            <a:extLst>
              <a:ext uri="{FF2B5EF4-FFF2-40B4-BE49-F238E27FC236}">
                <a16:creationId xmlns:a16="http://schemas.microsoft.com/office/drawing/2014/main" id="{B743441F-5FEE-4F77-83EB-EFCAEDEEF5C6}"/>
              </a:ext>
            </a:extLst>
          </p:cNvPr>
          <p:cNvSpPr/>
          <p:nvPr/>
        </p:nvSpPr>
        <p:spPr>
          <a:xfrm>
            <a:off x="338138" y="3201988"/>
            <a:ext cx="1138237" cy="519112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5">
            <a:extLst>
              <a:ext uri="{FF2B5EF4-FFF2-40B4-BE49-F238E27FC236}">
                <a16:creationId xmlns:a16="http://schemas.microsoft.com/office/drawing/2014/main" id="{2C76E603-39FB-433C-9398-FAB17FA8224F}"/>
              </a:ext>
            </a:extLst>
          </p:cNvPr>
          <p:cNvSpPr/>
          <p:nvPr/>
        </p:nvSpPr>
        <p:spPr>
          <a:xfrm>
            <a:off x="1608138" y="2274888"/>
            <a:ext cx="803275" cy="366712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5">
            <a:extLst>
              <a:ext uri="{FF2B5EF4-FFF2-40B4-BE49-F238E27FC236}">
                <a16:creationId xmlns:a16="http://schemas.microsoft.com/office/drawing/2014/main" id="{875DF3D3-44C6-4F46-9563-47561C920708}"/>
              </a:ext>
            </a:extLst>
          </p:cNvPr>
          <p:cNvSpPr/>
          <p:nvPr/>
        </p:nvSpPr>
        <p:spPr>
          <a:xfrm flipH="1">
            <a:off x="4476750" y="4164013"/>
            <a:ext cx="1509713" cy="68897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98" name="Google Shape;881;p35">
            <a:extLst>
              <a:ext uri="{FF2B5EF4-FFF2-40B4-BE49-F238E27FC236}">
                <a16:creationId xmlns:a16="http://schemas.microsoft.com/office/drawing/2014/main" id="{F4F7793C-D359-4690-95BD-44927DD065E8}"/>
              </a:ext>
            </a:extLst>
          </p:cNvPr>
          <p:cNvGrpSpPr>
            <a:grpSpLocks/>
          </p:cNvGrpSpPr>
          <p:nvPr/>
        </p:nvGrpSpPr>
        <p:grpSpPr bwMode="auto">
          <a:xfrm>
            <a:off x="8343900" y="1465263"/>
            <a:ext cx="261938" cy="339725"/>
            <a:chOff x="4716975" y="1463450"/>
            <a:chExt cx="261975" cy="340700"/>
          </a:xfrm>
        </p:grpSpPr>
        <p:sp>
          <p:nvSpPr>
            <p:cNvPr id="8208" name="Google Shape;882;p35">
              <a:extLst>
                <a:ext uri="{FF2B5EF4-FFF2-40B4-BE49-F238E27FC236}">
                  <a16:creationId xmlns:a16="http://schemas.microsoft.com/office/drawing/2014/main" id="{42ACDBFE-F78A-4D23-8392-D861EDEA0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325" y="1583975"/>
              <a:ext cx="224625" cy="77675"/>
            </a:xfrm>
            <a:custGeom>
              <a:avLst/>
              <a:gdLst>
                <a:gd name="T0" fmla="*/ 2147483646 w 8985"/>
                <a:gd name="T1" fmla="*/ 0 h 3107"/>
                <a:gd name="T2" fmla="*/ 2147483646 w 8985"/>
                <a:gd name="T3" fmla="*/ 6640625 h 3107"/>
                <a:gd name="T4" fmla="*/ 522656250 w 8985"/>
                <a:gd name="T5" fmla="*/ 338671875 h 3107"/>
                <a:gd name="T6" fmla="*/ 583984375 w 8985"/>
                <a:gd name="T7" fmla="*/ 1213671875 h 3107"/>
                <a:gd name="T8" fmla="*/ 663281250 w 8985"/>
                <a:gd name="T9" fmla="*/ 1207031250 h 3107"/>
                <a:gd name="T10" fmla="*/ 2147483646 w 8985"/>
                <a:gd name="T11" fmla="*/ 875000000 h 3107"/>
                <a:gd name="T12" fmla="*/ 2147483646 w 8985"/>
                <a:gd name="T13" fmla="*/ 0 h 3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  <p:sp>
          <p:nvSpPr>
            <p:cNvPr id="8209" name="Google Shape;883;p35">
              <a:extLst>
                <a:ext uri="{FF2B5EF4-FFF2-40B4-BE49-F238E27FC236}">
                  <a16:creationId xmlns:a16="http://schemas.microsoft.com/office/drawing/2014/main" id="{80685EB0-A693-4326-9603-E11DA1D17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975" y="1463450"/>
              <a:ext cx="130400" cy="128250"/>
            </a:xfrm>
            <a:custGeom>
              <a:avLst/>
              <a:gdLst>
                <a:gd name="T0" fmla="*/ 1420703125 w 5216"/>
                <a:gd name="T1" fmla="*/ 390625 h 5130"/>
                <a:gd name="T2" fmla="*/ 1093359375 w 5216"/>
                <a:gd name="T3" fmla="*/ 178125000 h 5130"/>
                <a:gd name="T4" fmla="*/ 250390625 w 5216"/>
                <a:gd name="T5" fmla="*/ 1302343750 h 5130"/>
                <a:gd name="T6" fmla="*/ 623828125 w 5216"/>
                <a:gd name="T7" fmla="*/ 2003906250 h 5130"/>
                <a:gd name="T8" fmla="*/ 953125000 w 5216"/>
                <a:gd name="T9" fmla="*/ 1825781250 h 5130"/>
                <a:gd name="T10" fmla="*/ 1796093750 w 5216"/>
                <a:gd name="T11" fmla="*/ 701953125 h 5130"/>
                <a:gd name="T12" fmla="*/ 1420703125 w 5216"/>
                <a:gd name="T13" fmla="*/ 390625 h 5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  <p:sp>
          <p:nvSpPr>
            <p:cNvPr id="8210" name="Google Shape;884;p35">
              <a:extLst>
                <a:ext uri="{FF2B5EF4-FFF2-40B4-BE49-F238E27FC236}">
                  <a16:creationId xmlns:a16="http://schemas.microsoft.com/office/drawing/2014/main" id="{4BC0DEF3-3FB1-4320-9646-B71FE488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650" y="1706775"/>
              <a:ext cx="135700" cy="97375"/>
            </a:xfrm>
            <a:custGeom>
              <a:avLst/>
              <a:gdLst>
                <a:gd name="T0" fmla="*/ 627734375 w 5428"/>
                <a:gd name="T1" fmla="*/ 390625 h 3895"/>
                <a:gd name="T2" fmla="*/ 362890625 w 5428"/>
                <a:gd name="T3" fmla="*/ 795703125 h 3895"/>
                <a:gd name="T4" fmla="*/ 1231250000 w 5428"/>
                <a:gd name="T5" fmla="*/ 1434375000 h 3895"/>
                <a:gd name="T6" fmla="*/ 1478515625 w 5428"/>
                <a:gd name="T7" fmla="*/ 1521093750 h 3895"/>
                <a:gd name="T8" fmla="*/ 1755078125 w 5428"/>
                <a:gd name="T9" fmla="*/ 731640625 h 3895"/>
                <a:gd name="T10" fmla="*/ 886718750 w 5428"/>
                <a:gd name="T11" fmla="*/ 92968750 h 3895"/>
                <a:gd name="T12" fmla="*/ 627734375 w 5428"/>
                <a:gd name="T13" fmla="*/ 390625 h 38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</p:grpSp>
      <p:grpSp>
        <p:nvGrpSpPr>
          <p:cNvPr id="8199" name="Google Shape;885;p35">
            <a:extLst>
              <a:ext uri="{FF2B5EF4-FFF2-40B4-BE49-F238E27FC236}">
                <a16:creationId xmlns:a16="http://schemas.microsoft.com/office/drawing/2014/main" id="{D95B4078-DE76-4897-9258-3EA59FCE4F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863975" y="1465263"/>
            <a:ext cx="261938" cy="339725"/>
            <a:chOff x="4716975" y="1463450"/>
            <a:chExt cx="261975" cy="340700"/>
          </a:xfrm>
        </p:grpSpPr>
        <p:sp>
          <p:nvSpPr>
            <p:cNvPr id="8205" name="Google Shape;886;p35">
              <a:extLst>
                <a:ext uri="{FF2B5EF4-FFF2-40B4-BE49-F238E27FC236}">
                  <a16:creationId xmlns:a16="http://schemas.microsoft.com/office/drawing/2014/main" id="{8BEF5388-1019-4414-8688-7D6E81429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325" y="1583975"/>
              <a:ext cx="224625" cy="77675"/>
            </a:xfrm>
            <a:custGeom>
              <a:avLst/>
              <a:gdLst>
                <a:gd name="T0" fmla="*/ 2147483646 w 8985"/>
                <a:gd name="T1" fmla="*/ 0 h 3107"/>
                <a:gd name="T2" fmla="*/ 2147483646 w 8985"/>
                <a:gd name="T3" fmla="*/ 6640625 h 3107"/>
                <a:gd name="T4" fmla="*/ 522656250 w 8985"/>
                <a:gd name="T5" fmla="*/ 338671875 h 3107"/>
                <a:gd name="T6" fmla="*/ 583984375 w 8985"/>
                <a:gd name="T7" fmla="*/ 1213671875 h 3107"/>
                <a:gd name="T8" fmla="*/ 663281250 w 8985"/>
                <a:gd name="T9" fmla="*/ 1207031250 h 3107"/>
                <a:gd name="T10" fmla="*/ 2147483646 w 8985"/>
                <a:gd name="T11" fmla="*/ 875000000 h 3107"/>
                <a:gd name="T12" fmla="*/ 2147483646 w 8985"/>
                <a:gd name="T13" fmla="*/ 0 h 3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  <p:sp>
          <p:nvSpPr>
            <p:cNvPr id="8206" name="Google Shape;887;p35">
              <a:extLst>
                <a:ext uri="{FF2B5EF4-FFF2-40B4-BE49-F238E27FC236}">
                  <a16:creationId xmlns:a16="http://schemas.microsoft.com/office/drawing/2014/main" id="{CA56F2EC-B509-4CE0-B5D8-ABACD9847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975" y="1463450"/>
              <a:ext cx="130400" cy="128250"/>
            </a:xfrm>
            <a:custGeom>
              <a:avLst/>
              <a:gdLst>
                <a:gd name="T0" fmla="*/ 1420703125 w 5216"/>
                <a:gd name="T1" fmla="*/ 390625 h 5130"/>
                <a:gd name="T2" fmla="*/ 1093359375 w 5216"/>
                <a:gd name="T3" fmla="*/ 178125000 h 5130"/>
                <a:gd name="T4" fmla="*/ 250390625 w 5216"/>
                <a:gd name="T5" fmla="*/ 1302343750 h 5130"/>
                <a:gd name="T6" fmla="*/ 623828125 w 5216"/>
                <a:gd name="T7" fmla="*/ 2003906250 h 5130"/>
                <a:gd name="T8" fmla="*/ 953125000 w 5216"/>
                <a:gd name="T9" fmla="*/ 1825781250 h 5130"/>
                <a:gd name="T10" fmla="*/ 1796093750 w 5216"/>
                <a:gd name="T11" fmla="*/ 701953125 h 5130"/>
                <a:gd name="T12" fmla="*/ 1420703125 w 5216"/>
                <a:gd name="T13" fmla="*/ 390625 h 5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  <p:sp>
          <p:nvSpPr>
            <p:cNvPr id="8207" name="Google Shape;888;p35">
              <a:extLst>
                <a:ext uri="{FF2B5EF4-FFF2-40B4-BE49-F238E27FC236}">
                  <a16:creationId xmlns:a16="http://schemas.microsoft.com/office/drawing/2014/main" id="{E739086C-3CD0-4854-84A7-FFDE44C59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650" y="1706775"/>
              <a:ext cx="135700" cy="97375"/>
            </a:xfrm>
            <a:custGeom>
              <a:avLst/>
              <a:gdLst>
                <a:gd name="T0" fmla="*/ 627734375 w 5428"/>
                <a:gd name="T1" fmla="*/ 390625 h 3895"/>
                <a:gd name="T2" fmla="*/ 362890625 w 5428"/>
                <a:gd name="T3" fmla="*/ 795703125 h 3895"/>
                <a:gd name="T4" fmla="*/ 1231250000 w 5428"/>
                <a:gd name="T5" fmla="*/ 1434375000 h 3895"/>
                <a:gd name="T6" fmla="*/ 1478515625 w 5428"/>
                <a:gd name="T7" fmla="*/ 1521093750 h 3895"/>
                <a:gd name="T8" fmla="*/ 1755078125 w 5428"/>
                <a:gd name="T9" fmla="*/ 731640625 h 3895"/>
                <a:gd name="T10" fmla="*/ 886718750 w 5428"/>
                <a:gd name="T11" fmla="*/ 92968750 h 3895"/>
                <a:gd name="T12" fmla="*/ 627734375 w 5428"/>
                <a:gd name="T13" fmla="*/ 390625 h 38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</p:grpSp>
      <p:sp>
        <p:nvSpPr>
          <p:cNvPr id="889" name="Google Shape;889;p35">
            <a:extLst>
              <a:ext uri="{FF2B5EF4-FFF2-40B4-BE49-F238E27FC236}">
                <a16:creationId xmlns:a16="http://schemas.microsoft.com/office/drawing/2014/main" id="{FCE201B8-21C2-4FC1-B356-9F565BF7C9C8}"/>
              </a:ext>
            </a:extLst>
          </p:cNvPr>
          <p:cNvSpPr/>
          <p:nvPr/>
        </p:nvSpPr>
        <p:spPr>
          <a:xfrm flipH="1">
            <a:off x="3382963" y="361950"/>
            <a:ext cx="1055687" cy="48101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1" name="Google Shape;890;p35">
            <a:extLst>
              <a:ext uri="{FF2B5EF4-FFF2-40B4-BE49-F238E27FC236}">
                <a16:creationId xmlns:a16="http://schemas.microsoft.com/office/drawing/2014/main" id="{921106F4-4345-4821-8DF5-1C5AAFF83649}"/>
              </a:ext>
            </a:extLst>
          </p:cNvPr>
          <p:cNvSpPr>
            <a:spLocks/>
          </p:cNvSpPr>
          <p:nvPr/>
        </p:nvSpPr>
        <p:spPr bwMode="auto">
          <a:xfrm>
            <a:off x="5056188" y="3516313"/>
            <a:ext cx="3662362" cy="792162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492837387 h 26046"/>
              <a:gd name="T4" fmla="*/ 2147483646 w 107244"/>
              <a:gd name="T5" fmla="*/ 2147483646 h 26046"/>
              <a:gd name="T6" fmla="*/ 1200907603 w 107244"/>
              <a:gd name="T7" fmla="*/ 2147483646 h 26046"/>
              <a:gd name="T8" fmla="*/ 2147483646 w 107244"/>
              <a:gd name="T9" fmla="*/ 214748364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2147483646 h 26046"/>
              <a:gd name="T30" fmla="*/ 2147483646 w 107244"/>
              <a:gd name="T31" fmla="*/ 2147483646 h 26046"/>
              <a:gd name="T32" fmla="*/ 2147483646 w 107244"/>
              <a:gd name="T33" fmla="*/ 284933275 h 26046"/>
              <a:gd name="T34" fmla="*/ 2147483646 w 107244"/>
              <a:gd name="T35" fmla="*/ 438934330 h 26046"/>
              <a:gd name="T36" fmla="*/ 2147483646 w 107244"/>
              <a:gd name="T37" fmla="*/ 1570957521 h 26046"/>
              <a:gd name="T38" fmla="*/ 2147483646 w 107244"/>
              <a:gd name="T39" fmla="*/ 1695868871 h 26046"/>
              <a:gd name="T40" fmla="*/ 2147483646 w 107244"/>
              <a:gd name="T41" fmla="*/ 1570957521 h 26046"/>
              <a:gd name="T42" fmla="*/ 2147483646 w 107244"/>
              <a:gd name="T43" fmla="*/ 223321222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 dirty="0"/>
          </a:p>
        </p:txBody>
      </p:sp>
      <p:sp>
        <p:nvSpPr>
          <p:cNvPr id="9226" name="Google Shape;875;p35">
            <a:extLst>
              <a:ext uri="{FF2B5EF4-FFF2-40B4-BE49-F238E27FC236}">
                <a16:creationId xmlns:a16="http://schemas.microsoft.com/office/drawing/2014/main" id="{D4A48C4E-7A6D-4505-AF2F-C9A07360BA2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25925" y="454025"/>
            <a:ext cx="4900613" cy="32670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C4F"/>
              </a:buClr>
              <a:defRPr/>
            </a:pPr>
            <a:r>
              <a:rPr lang="es-MX" altLang="es-CO" sz="4800" dirty="0">
                <a:solidFill>
                  <a:srgbClr val="005C4F"/>
                </a:solidFill>
                <a:latin typeface="Arial Rounded MT Bold" panose="020F0704030504030204" pitchFamily="34" charset="0"/>
                <a:ea typeface="Nanum Pen Script" panose="02000000000000000000" charset="-127"/>
                <a:cs typeface="Calibri" panose="020F0502020204030204" pitchFamily="34" charset="0"/>
                <a:sym typeface="Nanum Pen Script" charset="-127"/>
              </a:rPr>
              <a:t>Orlando Fals</a:t>
            </a:r>
            <a:br>
              <a:rPr lang="es-MX" altLang="es-CO" sz="4800" dirty="0">
                <a:solidFill>
                  <a:srgbClr val="005C4F"/>
                </a:solidFill>
                <a:latin typeface="Arial Rounded MT Bold" panose="020F0704030504030204" pitchFamily="34" charset="0"/>
                <a:ea typeface="Nanum Pen Script" panose="02000000000000000000" charset="-127"/>
                <a:cs typeface="Calibri" panose="020F0502020204030204" pitchFamily="34" charset="0"/>
                <a:sym typeface="Nanum Pen Script" charset="-127"/>
              </a:rPr>
            </a:br>
            <a:r>
              <a:rPr lang="es-MX" altLang="es-CO" sz="4800" dirty="0">
                <a:solidFill>
                  <a:srgbClr val="005C4F"/>
                </a:solidFill>
                <a:latin typeface="Arial Rounded MT Bold" panose="020F0704030504030204" pitchFamily="34" charset="0"/>
                <a:ea typeface="Nanum Pen Script" panose="02000000000000000000" charset="-127"/>
                <a:cs typeface="Calibri" panose="020F0502020204030204" pitchFamily="34" charset="0"/>
                <a:sym typeface="Nanum Pen Script" charset="-127"/>
              </a:rPr>
              <a:t>Borda</a:t>
            </a:r>
            <a:br>
              <a:rPr lang="es-MX" altLang="es-CO" sz="4800" dirty="0">
                <a:solidFill>
                  <a:srgbClr val="005C4F"/>
                </a:solidFill>
                <a:latin typeface="Nunito" charset="0"/>
                <a:ea typeface="Nanum Pen Script" charset="-127"/>
                <a:cs typeface="Calibri" panose="020F0502020204030204" pitchFamily="34" charset="0"/>
                <a:sym typeface="Nanum Pen Script" charset="-127"/>
              </a:rPr>
            </a:br>
            <a:r>
              <a:rPr lang="es-MX" altLang="es-CO" sz="2000" dirty="0">
                <a:solidFill>
                  <a:schemeClr val="bg1">
                    <a:lumMod val="75000"/>
                  </a:schemeClr>
                </a:solidFill>
                <a:latin typeface="Nunito" charset="0"/>
                <a:cs typeface="Arial" panose="020B0604020202020204" pitchFamily="34" charset="0"/>
                <a:sym typeface="Nunito" charset="0"/>
              </a:rPr>
              <a:t>Vida y obra de un pensador Colombiano</a:t>
            </a:r>
            <a:br>
              <a:rPr lang="es-CO" altLang="es-CO" sz="4800" dirty="0">
                <a:solidFill>
                  <a:schemeClr val="bg1">
                    <a:lumMod val="75000"/>
                  </a:schemeClr>
                </a:solidFill>
                <a:latin typeface="Nunito" charset="0"/>
                <a:cs typeface="Arial" panose="020B0604020202020204" pitchFamily="34" charset="0"/>
                <a:sym typeface="Nunito" charset="0"/>
              </a:rPr>
            </a:br>
            <a:endParaRPr lang="es-CO" altLang="es-CO" sz="4800" dirty="0">
              <a:solidFill>
                <a:schemeClr val="bg1">
                  <a:lumMod val="75000"/>
                </a:schemeClr>
              </a:solidFill>
              <a:latin typeface="Nunito" charset="0"/>
              <a:ea typeface="Nanum Pen Script" charset="-127"/>
              <a:cs typeface="Calibri" panose="020F0502020204030204" pitchFamily="34" charset="0"/>
              <a:sym typeface="Nanum Pen Script" charset="-127"/>
            </a:endParaRPr>
          </a:p>
        </p:txBody>
      </p:sp>
      <p:sp>
        <p:nvSpPr>
          <p:cNvPr id="891" name="Google Shape;891;p35">
            <a:hlinkClick r:id="rId3" action="ppaction://hlinksldjump"/>
            <a:extLst>
              <a:ext uri="{FF2B5EF4-FFF2-40B4-BE49-F238E27FC236}">
                <a16:creationId xmlns:a16="http://schemas.microsoft.com/office/drawing/2014/main" id="{49A30487-AC48-493B-923D-497501F92C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92688" y="3521075"/>
            <a:ext cx="3613150" cy="703263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 pitchFamily="2" charset="0"/>
              <a:buNone/>
            </a:pPr>
            <a:r>
              <a:rPr lang="es-CO" altLang="es-CO" sz="1800" b="1" dirty="0">
                <a:solidFill>
                  <a:schemeClr val="tx2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Adriana López Camacho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 pitchFamily="2" charset="0"/>
              <a:buNone/>
            </a:pPr>
            <a:r>
              <a:rPr lang="es-CO" altLang="es-CO" sz="1800" b="1" dirty="0">
                <a:solidFill>
                  <a:schemeClr val="tx2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Docente Universidad Distrital</a:t>
            </a:r>
          </a:p>
        </p:txBody>
      </p:sp>
      <p:pic>
        <p:nvPicPr>
          <p:cNvPr id="8204" name="Picture 228" descr="Resultado de imagen para fals borda">
            <a:extLst>
              <a:ext uri="{FF2B5EF4-FFF2-40B4-BE49-F238E27FC236}">
                <a16:creationId xmlns:a16="http://schemas.microsoft.com/office/drawing/2014/main" id="{2B3F83C4-B752-46E9-8669-2C89A8A1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73100"/>
            <a:ext cx="39719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ítulo 5">
            <a:extLst>
              <a:ext uri="{FF2B5EF4-FFF2-40B4-BE49-F238E27FC236}">
                <a16:creationId xmlns:a16="http://schemas.microsoft.com/office/drawing/2014/main" id="{2BAD9D34-5F32-4AB3-9488-B152141EDB2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1202" y="1386959"/>
            <a:ext cx="7726680" cy="111319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s-CO" altLang="es-CO" sz="1400" dirty="0">
              <a:solidFill>
                <a:schemeClr val="bg2"/>
              </a:solidFill>
              <a:latin typeface="Nunito" pitchFamily="2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12E5E4-9305-48F4-9387-3796C35E437E}"/>
              </a:ext>
            </a:extLst>
          </p:cNvPr>
          <p:cNvSpPr txBox="1"/>
          <p:nvPr/>
        </p:nvSpPr>
        <p:spPr>
          <a:xfrm>
            <a:off x="906118" y="1198660"/>
            <a:ext cx="239367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1). 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Investigación: papel activo que los participantes juegan en documentar la historia de su experiencia o su comunidad, </a:t>
            </a:r>
            <a:r>
              <a:rPr lang="es-CO" altLang="es-CO" sz="1200" b="1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analizar en forma sistemática las condiciones actuales de su problemática y las condiciones que previenen el cambio en el ámbito local 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(análisis funcional de antecedentes y consecuencias).  Luego, los participantes determinan las prioridades y organizan grupos de acción para planear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en forma sistemática el proceso de solución de los problemas. </a:t>
            </a:r>
          </a:p>
          <a:p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DBBC6D-C113-42F4-AB20-698827661CC2}"/>
              </a:ext>
            </a:extLst>
          </p:cNvPr>
          <p:cNvSpPr txBox="1"/>
          <p:nvPr/>
        </p:nvSpPr>
        <p:spPr>
          <a:xfrm>
            <a:off x="3546447" y="1226939"/>
            <a:ext cx="25921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2) 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Educación: los participantes aprenden a desarrollar una </a:t>
            </a:r>
            <a:r>
              <a:rPr lang="es-CO" altLang="es-CO" sz="1200" b="1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conciencia crítica que les permite identificar las causas de sus problemas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. El propósito es enseñar a la gente a descubrir su propio potencial para actuar, liberándoles de estados de dependencia y pasividad previos, y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llevarlos a comprender que la solución esta en el esfuerzo que ellos mismos puedan tomar para cambiar el estado de cosas. La educación también </a:t>
            </a:r>
            <a:r>
              <a:rPr lang="es-CO" altLang="es-CO" sz="1200" b="1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incluye entrenamiento de líderes en como dirigir reuniones y grupos de acción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  <a:p>
            <a:endParaRPr lang="es-CO" sz="1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0BC202-619B-42F5-90F2-B1E240AFE37D}"/>
              </a:ext>
            </a:extLst>
          </p:cNvPr>
          <p:cNvSpPr txBox="1"/>
          <p:nvPr/>
        </p:nvSpPr>
        <p:spPr>
          <a:xfrm>
            <a:off x="6385229" y="1226939"/>
            <a:ext cx="19583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200" b="1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3) 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Acción: los participantes </a:t>
            </a:r>
            <a:r>
              <a:rPr lang="es-CO" altLang="es-CO" sz="1200" b="1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implementan soluciones prácticas a sus problemas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cs typeface="Arial" panose="020B0604020202020204" pitchFamily="34" charset="0"/>
              </a:rPr>
              <a:t>, utilizando sus propios recursos o en solidaridad con otros grupos o gremios.</a:t>
            </a:r>
          </a:p>
          <a:p>
            <a:endParaRPr lang="es-CO" dirty="0"/>
          </a:p>
        </p:txBody>
      </p:sp>
      <p:sp>
        <p:nvSpPr>
          <p:cNvPr id="7" name="Google Shape;1025;p38">
            <a:extLst>
              <a:ext uri="{FF2B5EF4-FFF2-40B4-BE49-F238E27FC236}">
                <a16:creationId xmlns:a16="http://schemas.microsoft.com/office/drawing/2014/main" id="{982F006B-8D5F-4B20-B523-EDAB3D8133BE}"/>
              </a:ext>
            </a:extLst>
          </p:cNvPr>
          <p:cNvSpPr>
            <a:spLocks/>
          </p:cNvSpPr>
          <p:nvPr/>
        </p:nvSpPr>
        <p:spPr bwMode="auto">
          <a:xfrm>
            <a:off x="2705100" y="160690"/>
            <a:ext cx="3832529" cy="723230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930986361 h 26046"/>
              <a:gd name="T4" fmla="*/ 2147483646 w 107244"/>
              <a:gd name="T5" fmla="*/ 2147483646 h 26046"/>
              <a:gd name="T6" fmla="*/ 1381146518 w 107244"/>
              <a:gd name="T7" fmla="*/ 2147483646 h 26046"/>
              <a:gd name="T8" fmla="*/ 2147483646 w 107244"/>
              <a:gd name="T9" fmla="*/ 214748364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2147483646 h 26046"/>
              <a:gd name="T30" fmla="*/ 2147483646 w 107244"/>
              <a:gd name="T31" fmla="*/ 2147483646 h 26046"/>
              <a:gd name="T32" fmla="*/ 2147483646 w 107244"/>
              <a:gd name="T33" fmla="*/ 538202819 h 26046"/>
              <a:gd name="T34" fmla="*/ 2147483646 w 107244"/>
              <a:gd name="T35" fmla="*/ 829129051 h 26046"/>
              <a:gd name="T36" fmla="*/ 2147483646 w 107244"/>
              <a:gd name="T37" fmla="*/ 2147483646 h 26046"/>
              <a:gd name="T38" fmla="*/ 2147483646 w 107244"/>
              <a:gd name="T39" fmla="*/ 2147483646 h 26046"/>
              <a:gd name="T40" fmla="*/ 2147483646 w 107244"/>
              <a:gd name="T41" fmla="*/ 2147483646 h 26046"/>
              <a:gd name="T42" fmla="*/ 2147483646 w 107244"/>
              <a:gd name="T43" fmla="*/ 421839686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/>
            <a:r>
              <a:rPr lang="es-CO" altLang="es-CO" sz="1400" b="1" dirty="0">
                <a:solidFill>
                  <a:schemeClr val="tx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Actividades centrales de la IAP</a:t>
            </a:r>
            <a:endParaRPr lang="es-CO" dirty="0">
              <a:solidFill>
                <a:schemeClr val="tx2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F5FE91E-2996-463E-AF1B-C143D4A4D421}"/>
              </a:ext>
            </a:extLst>
          </p:cNvPr>
          <p:cNvCxnSpPr/>
          <p:nvPr/>
        </p:nvCxnSpPr>
        <p:spPr>
          <a:xfrm>
            <a:off x="3390900" y="1386959"/>
            <a:ext cx="0" cy="315331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96B5FDD-107A-42FF-B373-E25D58B0C7BA}"/>
              </a:ext>
            </a:extLst>
          </p:cNvPr>
          <p:cNvCxnSpPr/>
          <p:nvPr/>
        </p:nvCxnSpPr>
        <p:spPr>
          <a:xfrm>
            <a:off x="6286500" y="1386959"/>
            <a:ext cx="0" cy="315331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2216;p61">
            <a:extLst>
              <a:ext uri="{FF2B5EF4-FFF2-40B4-BE49-F238E27FC236}">
                <a16:creationId xmlns:a16="http://schemas.microsoft.com/office/drawing/2014/main" id="{5E274560-4D20-4ABE-A8A2-EB4E0310E5ED}"/>
              </a:ext>
            </a:extLst>
          </p:cNvPr>
          <p:cNvSpPr>
            <a:spLocks/>
          </p:cNvSpPr>
          <p:nvPr/>
        </p:nvSpPr>
        <p:spPr bwMode="auto">
          <a:xfrm>
            <a:off x="7332663" y="111125"/>
            <a:ext cx="1658937" cy="403225"/>
          </a:xfrm>
          <a:custGeom>
            <a:avLst/>
            <a:gdLst>
              <a:gd name="T0" fmla="*/ 938096667 w 107244"/>
              <a:gd name="T1" fmla="*/ 0 h 26046"/>
              <a:gd name="T2" fmla="*/ 476264301 w 107244"/>
              <a:gd name="T3" fmla="*/ 33085427 h 26046"/>
              <a:gd name="T4" fmla="*/ 155164224 w 107244"/>
              <a:gd name="T5" fmla="*/ 246655423 h 26046"/>
              <a:gd name="T6" fmla="*/ 50557855 w 107244"/>
              <a:gd name="T7" fmla="*/ 840194867 h 26046"/>
              <a:gd name="T8" fmla="*/ 469046539 w 107244"/>
              <a:gd name="T9" fmla="*/ 1299900673 h 26046"/>
              <a:gd name="T10" fmla="*/ 921547300 w 107244"/>
              <a:gd name="T11" fmla="*/ 1355389687 h 26046"/>
              <a:gd name="T12" fmla="*/ 1053470350 w 107244"/>
              <a:gd name="T13" fmla="*/ 1350562505 h 26046"/>
              <a:gd name="T14" fmla="*/ 2147483646 w 107244"/>
              <a:gd name="T15" fmla="*/ 1322990436 h 26046"/>
              <a:gd name="T16" fmla="*/ 2147483646 w 107244"/>
              <a:gd name="T17" fmla="*/ 1325231582 h 26046"/>
              <a:gd name="T18" fmla="*/ 2147483646 w 107244"/>
              <a:gd name="T19" fmla="*/ 1408466659 h 26046"/>
              <a:gd name="T20" fmla="*/ 2147483646 w 107244"/>
              <a:gd name="T21" fmla="*/ 1422941021 h 26046"/>
              <a:gd name="T22" fmla="*/ 2147483646 w 107244"/>
              <a:gd name="T23" fmla="*/ 1496121002 h 26046"/>
              <a:gd name="T24" fmla="*/ 2147483646 w 107244"/>
              <a:gd name="T25" fmla="*/ 1495315713 h 26046"/>
              <a:gd name="T26" fmla="*/ 2147483646 w 107244"/>
              <a:gd name="T27" fmla="*/ 1390371136 h 26046"/>
              <a:gd name="T28" fmla="*/ 2147483646 w 107244"/>
              <a:gd name="T29" fmla="*/ 1173183555 h 26046"/>
              <a:gd name="T30" fmla="*/ 2147483646 w 107244"/>
              <a:gd name="T31" fmla="*/ 427596086 h 26046"/>
              <a:gd name="T32" fmla="*/ 2147483646 w 107244"/>
              <a:gd name="T33" fmla="*/ 19127071 h 26046"/>
              <a:gd name="T34" fmla="*/ 2147483646 w 107244"/>
              <a:gd name="T35" fmla="*/ 29467843 h 26046"/>
              <a:gd name="T36" fmla="*/ 2147483646 w 107244"/>
              <a:gd name="T37" fmla="*/ 105463943 h 26046"/>
              <a:gd name="T38" fmla="*/ 2147483646 w 107244"/>
              <a:gd name="T39" fmla="*/ 113849494 h 26046"/>
              <a:gd name="T40" fmla="*/ 2147483646 w 107244"/>
              <a:gd name="T41" fmla="*/ 105463943 h 26046"/>
              <a:gd name="T42" fmla="*/ 1244705223 w 107244"/>
              <a:gd name="T43" fmla="*/ 14993728 h 26046"/>
              <a:gd name="T44" fmla="*/ 938096667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 dirty="0"/>
          </a:p>
        </p:txBody>
      </p:sp>
      <p:sp>
        <p:nvSpPr>
          <p:cNvPr id="23555" name="Google Shape;2220;p61">
            <a:extLst>
              <a:ext uri="{FF2B5EF4-FFF2-40B4-BE49-F238E27FC236}">
                <a16:creationId xmlns:a16="http://schemas.microsoft.com/office/drawing/2014/main" id="{C7E5BD3D-D8D8-4D3B-A38F-0863FF7B7447}"/>
              </a:ext>
            </a:extLst>
          </p:cNvPr>
          <p:cNvSpPr>
            <a:spLocks/>
          </p:cNvSpPr>
          <p:nvPr/>
        </p:nvSpPr>
        <p:spPr bwMode="auto">
          <a:xfrm>
            <a:off x="-68263" y="-188913"/>
            <a:ext cx="898526" cy="850901"/>
          </a:xfrm>
          <a:custGeom>
            <a:avLst/>
            <a:gdLst>
              <a:gd name="T0" fmla="*/ 2147483646 w 48771"/>
              <a:gd name="T1" fmla="*/ 112738 h 46176"/>
              <a:gd name="T2" fmla="*/ 972802031 w 48771"/>
              <a:gd name="T3" fmla="*/ 386276788 h 46176"/>
              <a:gd name="T4" fmla="*/ 377528510 w 48771"/>
              <a:gd name="T5" fmla="*/ 1040172775 h 46176"/>
              <a:gd name="T6" fmla="*/ 72694348 w 48771"/>
              <a:gd name="T7" fmla="*/ 2147483646 h 46176"/>
              <a:gd name="T8" fmla="*/ 1916570033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37193130 h 46176"/>
              <a:gd name="T18" fmla="*/ 2147483646 w 48771"/>
              <a:gd name="T19" fmla="*/ 437123559 h 46176"/>
              <a:gd name="T20" fmla="*/ 2147483646 w 48771"/>
              <a:gd name="T21" fmla="*/ 284576483 h 46176"/>
              <a:gd name="T22" fmla="*/ 2147483646 w 48771"/>
              <a:gd name="T23" fmla="*/ 1151469 h 46176"/>
              <a:gd name="T24" fmla="*/ 2147483646 w 48771"/>
              <a:gd name="T25" fmla="*/ 112738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 dirty="0"/>
          </a:p>
        </p:txBody>
      </p:sp>
      <p:grpSp>
        <p:nvGrpSpPr>
          <p:cNvPr id="23556" name="Google Shape;2221;p61">
            <a:extLst>
              <a:ext uri="{FF2B5EF4-FFF2-40B4-BE49-F238E27FC236}">
                <a16:creationId xmlns:a16="http://schemas.microsoft.com/office/drawing/2014/main" id="{23335B5B-C5B0-4D94-A26A-F6DB6AAA830F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90488"/>
            <a:ext cx="493712" cy="446087"/>
            <a:chOff x="2679436" y="3270400"/>
            <a:chExt cx="752625" cy="689795"/>
          </a:xfrm>
        </p:grpSpPr>
        <p:sp>
          <p:nvSpPr>
            <p:cNvPr id="2222" name="Google Shape;2222;p61">
              <a:extLst>
                <a:ext uri="{FF2B5EF4-FFF2-40B4-BE49-F238E27FC236}">
                  <a16:creationId xmlns:a16="http://schemas.microsoft.com/office/drawing/2014/main" id="{A55A7788-C009-467F-9B62-70ACAD7A3D84}"/>
                </a:ext>
              </a:extLst>
            </p:cNvPr>
            <p:cNvSpPr/>
            <p:nvPr/>
          </p:nvSpPr>
          <p:spPr>
            <a:xfrm>
              <a:off x="2722996" y="3270400"/>
              <a:ext cx="689705" cy="689795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7" name="Google Shape;2223;p61">
              <a:extLst>
                <a:ext uri="{FF2B5EF4-FFF2-40B4-BE49-F238E27FC236}">
                  <a16:creationId xmlns:a16="http://schemas.microsoft.com/office/drawing/2014/main" id="{329CB9E4-2DBA-4132-A152-D2B9C1D51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436" y="3344037"/>
              <a:ext cx="345260" cy="537562"/>
            </a:xfrm>
            <a:custGeom>
              <a:avLst/>
              <a:gdLst>
                <a:gd name="T0" fmla="*/ 49935737 w 54934"/>
                <a:gd name="T1" fmla="*/ 0 h 85531"/>
                <a:gd name="T2" fmla="*/ 42655115 w 54934"/>
                <a:gd name="T3" fmla="*/ 599073 h 85531"/>
                <a:gd name="T4" fmla="*/ 41940379 w 54934"/>
                <a:gd name="T5" fmla="*/ 133456185 h 85531"/>
                <a:gd name="T6" fmla="*/ 42041901 w 54934"/>
                <a:gd name="T7" fmla="*/ 133404554 h 85531"/>
                <a:gd name="T8" fmla="*/ 52296482 w 54934"/>
                <a:gd name="T9" fmla="*/ 120701848 h 85531"/>
                <a:gd name="T10" fmla="*/ 40664016 w 54934"/>
                <a:gd name="T11" fmla="*/ 104578771 h 85531"/>
                <a:gd name="T12" fmla="*/ 48113226 w 54934"/>
                <a:gd name="T13" fmla="*/ 86875289 h 85531"/>
                <a:gd name="T14" fmla="*/ 65613912 w 54934"/>
                <a:gd name="T15" fmla="*/ 81925873 h 85531"/>
                <a:gd name="T16" fmla="*/ 81123737 w 54934"/>
                <a:gd name="T17" fmla="*/ 72844594 h 85531"/>
                <a:gd name="T18" fmla="*/ 57960402 w 54934"/>
                <a:gd name="T19" fmla="*/ 58150789 h 85531"/>
                <a:gd name="T20" fmla="*/ 55154986 w 54934"/>
                <a:gd name="T21" fmla="*/ 51160421 h 85531"/>
                <a:gd name="T22" fmla="*/ 61073367 w 54934"/>
                <a:gd name="T23" fmla="*/ 46109723 h 85531"/>
                <a:gd name="T24" fmla="*/ 78981465 w 54934"/>
                <a:gd name="T25" fmla="*/ 35956419 h 85531"/>
                <a:gd name="T26" fmla="*/ 80512258 w 54934"/>
                <a:gd name="T27" fmla="*/ 33711135 h 85531"/>
                <a:gd name="T28" fmla="*/ 80512258 w 54934"/>
                <a:gd name="T29" fmla="*/ 33711135 h 85531"/>
                <a:gd name="T30" fmla="*/ 80498116 w 54934"/>
                <a:gd name="T31" fmla="*/ 33740920 h 85531"/>
                <a:gd name="T32" fmla="*/ 80460626 w 54934"/>
                <a:gd name="T33" fmla="*/ 32946704 h 85531"/>
                <a:gd name="T34" fmla="*/ 79950429 w 54934"/>
                <a:gd name="T35" fmla="*/ 31415917 h 85531"/>
                <a:gd name="T36" fmla="*/ 77909446 w 54934"/>
                <a:gd name="T37" fmla="*/ 29272149 h 85531"/>
                <a:gd name="T38" fmla="*/ 64236266 w 54934"/>
                <a:gd name="T39" fmla="*/ 25904950 h 85531"/>
                <a:gd name="T40" fmla="*/ 56225510 w 54934"/>
                <a:gd name="T41" fmla="*/ 18864655 h 85531"/>
                <a:gd name="T42" fmla="*/ 58725066 w 54934"/>
                <a:gd name="T43" fmla="*/ 14935589 h 85531"/>
                <a:gd name="T44" fmla="*/ 61226318 w 54934"/>
                <a:gd name="T45" fmla="*/ 9170161 h 85531"/>
                <a:gd name="T46" fmla="*/ 49935737 w 54934"/>
                <a:gd name="T47" fmla="*/ 0 h 855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  <p:sp>
          <p:nvSpPr>
            <p:cNvPr id="23578" name="Google Shape;2224;p61">
              <a:extLst>
                <a:ext uri="{FF2B5EF4-FFF2-40B4-BE49-F238E27FC236}">
                  <a16:creationId xmlns:a16="http://schemas.microsoft.com/office/drawing/2014/main" id="{3F36B072-9688-48AF-99A3-B6D76EE9F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326" y="3293626"/>
              <a:ext cx="340735" cy="423301"/>
            </a:xfrm>
            <a:custGeom>
              <a:avLst/>
              <a:gdLst>
                <a:gd name="T0" fmla="*/ 24795476 w 54214"/>
                <a:gd name="T1" fmla="*/ 1502 h 67351"/>
                <a:gd name="T2" fmla="*/ 13266052 w 54214"/>
                <a:gd name="T3" fmla="*/ 4746582 h 67351"/>
                <a:gd name="T4" fmla="*/ 1276326 w 54214"/>
                <a:gd name="T5" fmla="*/ 17909615 h 67351"/>
                <a:gd name="T6" fmla="*/ 4592173 w 54214"/>
                <a:gd name="T7" fmla="*/ 26939513 h 67351"/>
                <a:gd name="T8" fmla="*/ 16071707 w 54214"/>
                <a:gd name="T9" fmla="*/ 31480023 h 67351"/>
                <a:gd name="T10" fmla="*/ 24541009 w 54214"/>
                <a:gd name="T11" fmla="*/ 37041160 h 67351"/>
                <a:gd name="T12" fmla="*/ 24030849 w 54214"/>
                <a:gd name="T13" fmla="*/ 47245592 h 67351"/>
                <a:gd name="T14" fmla="*/ 13776249 w 54214"/>
                <a:gd name="T15" fmla="*/ 58317982 h 67351"/>
                <a:gd name="T16" fmla="*/ 9541560 w 54214"/>
                <a:gd name="T17" fmla="*/ 64439207 h 67351"/>
                <a:gd name="T18" fmla="*/ 12295585 w 54214"/>
                <a:gd name="T19" fmla="*/ 70664952 h 67351"/>
                <a:gd name="T20" fmla="*/ 15700276 w 54214"/>
                <a:gd name="T21" fmla="*/ 71435819 h 67351"/>
                <a:gd name="T22" fmla="*/ 27143822 w 54214"/>
                <a:gd name="T23" fmla="*/ 68572575 h 67351"/>
                <a:gd name="T24" fmla="*/ 31609635 w 54214"/>
                <a:gd name="T25" fmla="*/ 68073320 h 67351"/>
                <a:gd name="T26" fmla="*/ 38315756 w 54214"/>
                <a:gd name="T27" fmla="*/ 69847399 h 67351"/>
                <a:gd name="T28" fmla="*/ 40561323 w 54214"/>
                <a:gd name="T29" fmla="*/ 85052918 h 67351"/>
                <a:gd name="T30" fmla="*/ 35357431 w 54214"/>
                <a:gd name="T31" fmla="*/ 101531759 h 67351"/>
                <a:gd name="T32" fmla="*/ 35611898 w 54214"/>
                <a:gd name="T33" fmla="*/ 102806584 h 67351"/>
                <a:gd name="T34" fmla="*/ 35618102 w 54214"/>
                <a:gd name="T35" fmla="*/ 102797144 h 67351"/>
                <a:gd name="T36" fmla="*/ 35914553 w 54214"/>
                <a:gd name="T37" fmla="*/ 103301138 h 67351"/>
                <a:gd name="T38" fmla="*/ 35867629 w 54214"/>
                <a:gd name="T39" fmla="*/ 103266891 h 67351"/>
                <a:gd name="T40" fmla="*/ 35867629 w 54214"/>
                <a:gd name="T41" fmla="*/ 103266891 h 67351"/>
                <a:gd name="T42" fmla="*/ 38214473 w 54214"/>
                <a:gd name="T43" fmla="*/ 104541715 h 67351"/>
                <a:gd name="T44" fmla="*/ 43312111 w 54214"/>
                <a:gd name="T45" fmla="*/ 105089396 h 67351"/>
                <a:gd name="T46" fmla="*/ 52193526 w 54214"/>
                <a:gd name="T47" fmla="*/ 103010922 h 67351"/>
                <a:gd name="T48" fmla="*/ 64490613 w 54214"/>
                <a:gd name="T49" fmla="*/ 93368042 h 67351"/>
                <a:gd name="T50" fmla="*/ 72579597 w 54214"/>
                <a:gd name="T51" fmla="*/ 91921668 h 67351"/>
                <a:gd name="T52" fmla="*/ 76734805 w 54214"/>
                <a:gd name="T53" fmla="*/ 92194500 h 67351"/>
                <a:gd name="T54" fmla="*/ 78724171 w 54214"/>
                <a:gd name="T55" fmla="*/ 92500360 h 67351"/>
                <a:gd name="T56" fmla="*/ 24795476 w 54214"/>
                <a:gd name="T57" fmla="*/ 1502 h 673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  <p:sp>
          <p:nvSpPr>
            <p:cNvPr id="23579" name="Google Shape;2225;p61">
              <a:extLst>
                <a:ext uri="{FF2B5EF4-FFF2-40B4-BE49-F238E27FC236}">
                  <a16:creationId xmlns:a16="http://schemas.microsoft.com/office/drawing/2014/main" id="{9E4E1119-CBCF-428F-92CD-26DC3ACE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550" y="3693340"/>
              <a:ext cx="344852" cy="266855"/>
            </a:xfrm>
            <a:custGeom>
              <a:avLst/>
              <a:gdLst>
                <a:gd name="T0" fmla="*/ 37456361 w 54869"/>
                <a:gd name="T1" fmla="*/ 0 h 42459"/>
                <a:gd name="T2" fmla="*/ 35869473 w 54869"/>
                <a:gd name="T3" fmla="*/ 878348 h 42459"/>
                <a:gd name="T4" fmla="*/ 34235622 w 54869"/>
                <a:gd name="T5" fmla="*/ 17460276 h 42459"/>
                <a:gd name="T6" fmla="*/ 25817655 w 54869"/>
                <a:gd name="T7" fmla="*/ 29400132 h 42459"/>
                <a:gd name="T8" fmla="*/ 24411724 w 54869"/>
                <a:gd name="T9" fmla="*/ 29499912 h 42459"/>
                <a:gd name="T10" fmla="*/ 10869334 w 54869"/>
                <a:gd name="T11" fmla="*/ 23481732 h 42459"/>
                <a:gd name="T12" fmla="*/ 6448944 w 54869"/>
                <a:gd name="T13" fmla="*/ 22320828 h 42459"/>
                <a:gd name="T14" fmla="*/ 2858553 w 54869"/>
                <a:gd name="T15" fmla="*/ 23175834 h 42459"/>
                <a:gd name="T16" fmla="*/ 103018 w 54869"/>
                <a:gd name="T17" fmla="*/ 26644641 h 42459"/>
                <a:gd name="T18" fmla="*/ 5562651 w 54869"/>
                <a:gd name="T19" fmla="*/ 37869722 h 42459"/>
                <a:gd name="T20" fmla="*/ 9644637 w 54869"/>
                <a:gd name="T21" fmla="*/ 53328231 h 42459"/>
                <a:gd name="T22" fmla="*/ 5971529 w 54869"/>
                <a:gd name="T23" fmla="*/ 64501919 h 42459"/>
                <a:gd name="T24" fmla="*/ 23192992 w 54869"/>
                <a:gd name="T25" fmla="*/ 66249452 h 42459"/>
                <a:gd name="T26" fmla="*/ 85615001 w 54869"/>
                <a:gd name="T27" fmla="*/ 39247564 h 42459"/>
                <a:gd name="T28" fmla="*/ 81991826 w 54869"/>
                <a:gd name="T29" fmla="*/ 31185155 h 42459"/>
                <a:gd name="T30" fmla="*/ 73879480 w 54869"/>
                <a:gd name="T31" fmla="*/ 27259321 h 42459"/>
                <a:gd name="T32" fmla="*/ 70307931 w 54869"/>
                <a:gd name="T33" fmla="*/ 27716624 h 42459"/>
                <a:gd name="T34" fmla="*/ 57960892 w 54869"/>
                <a:gd name="T35" fmla="*/ 30164797 h 42459"/>
                <a:gd name="T36" fmla="*/ 57651833 w 54869"/>
                <a:gd name="T37" fmla="*/ 30167757 h 42459"/>
                <a:gd name="T38" fmla="*/ 47450307 w 54869"/>
                <a:gd name="T39" fmla="*/ 26134443 h 42459"/>
                <a:gd name="T40" fmla="*/ 44033205 w 54869"/>
                <a:gd name="T41" fmla="*/ 16644219 h 42459"/>
                <a:gd name="T42" fmla="*/ 42145127 w 54869"/>
                <a:gd name="T43" fmla="*/ 5522162 h 42459"/>
                <a:gd name="T44" fmla="*/ 37456361 w 54869"/>
                <a:gd name="T45" fmla="*/ 0 h 424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</p:grpSp>
      <p:sp>
        <p:nvSpPr>
          <p:cNvPr id="23557" name="Google Shape;2226;p61">
            <a:hlinkClick r:id="rId3" action="ppaction://hlinksldjump"/>
            <a:extLst>
              <a:ext uri="{FF2B5EF4-FFF2-40B4-BE49-F238E27FC236}">
                <a16:creationId xmlns:a16="http://schemas.microsoft.com/office/drawing/2014/main" id="{4C58D7B3-8C16-4BE3-81E8-6C7D7F0A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-31750"/>
            <a:ext cx="720726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 dirty="0">
              <a:latin typeface="Nunito" pitchFamily="2" charset="0"/>
              <a:sym typeface="Nunito" pitchFamily="2" charset="0"/>
            </a:endParaRPr>
          </a:p>
        </p:txBody>
      </p:sp>
      <p:sp>
        <p:nvSpPr>
          <p:cNvPr id="23558" name="Google Shape;2340;p64">
            <a:hlinkClick r:id="" action="ppaction://noaction"/>
            <a:extLst>
              <a:ext uri="{FF2B5EF4-FFF2-40B4-BE49-F238E27FC236}">
                <a16:creationId xmlns:a16="http://schemas.microsoft.com/office/drawing/2014/main" id="{42873CE1-821A-4603-85EC-D4513497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84138"/>
            <a:ext cx="1781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dirty="0">
                <a:solidFill>
                  <a:srgbClr val="FFFFFF"/>
                </a:solidFill>
                <a:latin typeface="Nunito" pitchFamily="2" charset="0"/>
                <a:sym typeface="Nunito" pitchFamily="2" charset="0"/>
              </a:rPr>
              <a:t>Orlando Fals Borda</a:t>
            </a:r>
            <a:endParaRPr lang="es-CO" altLang="es-CO" dirty="0">
              <a:solidFill>
                <a:srgbClr val="FFFFFF"/>
              </a:solidFill>
              <a:latin typeface="Nunito" pitchFamily="2" charset="0"/>
              <a:sym typeface="Nunito" pitchFamily="2" charset="0"/>
            </a:endParaRPr>
          </a:p>
        </p:txBody>
      </p:sp>
      <p:pic>
        <p:nvPicPr>
          <p:cNvPr id="23559" name="Imagen 25">
            <a:extLst>
              <a:ext uri="{FF2B5EF4-FFF2-40B4-BE49-F238E27FC236}">
                <a16:creationId xmlns:a16="http://schemas.microsoft.com/office/drawing/2014/main" id="{349BDEFB-A83E-4503-BF01-9429CBCA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225"/>
            <a:ext cx="769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CCE42FB-7A30-433A-AB68-52FB0184B92C}"/>
              </a:ext>
            </a:extLst>
          </p:cNvPr>
          <p:cNvSpPr/>
          <p:nvPr/>
        </p:nvSpPr>
        <p:spPr>
          <a:xfrm>
            <a:off x="381000" y="566738"/>
            <a:ext cx="8259763" cy="42021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23561" name="Google Shape;2428;p66">
            <a:extLst>
              <a:ext uri="{FF2B5EF4-FFF2-40B4-BE49-F238E27FC236}">
                <a16:creationId xmlns:a16="http://schemas.microsoft.com/office/drawing/2014/main" id="{9697D6A1-46BF-4FD9-91FD-FDF89A4B7A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375" y="595313"/>
            <a:ext cx="7718425" cy="571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5C4F"/>
              </a:buClr>
              <a:buFont typeface="Nanum Pen Script" charset="-127"/>
              <a:buNone/>
            </a:pPr>
            <a:r>
              <a:rPr lang="es-MX" altLang="es-CO" sz="3200" b="1" dirty="0">
                <a:solidFill>
                  <a:srgbClr val="005C4F"/>
                </a:solidFill>
                <a:latin typeface="Arial Rounded MT Bold" panose="020F0704030504030204" pitchFamily="34" charset="0"/>
                <a:ea typeface="Nanum Pen Script" charset="-127"/>
                <a:cs typeface="Arial" panose="020B0604020202020204" pitchFamily="34" charset="0"/>
                <a:sym typeface="Nanum Pen Script" charset="-127"/>
              </a:rPr>
              <a:t>Aportes a la educación desde la IAP</a:t>
            </a:r>
            <a:endParaRPr lang="es-CO" altLang="es-CO" sz="3200" b="1" dirty="0">
              <a:solidFill>
                <a:srgbClr val="005C4F"/>
              </a:solidFill>
              <a:latin typeface="Arial Rounded MT Bold" panose="020F0704030504030204" pitchFamily="34" charset="0"/>
              <a:ea typeface="Nanum Pen Script" charset="-127"/>
              <a:cs typeface="Arial" panose="020B0604020202020204" pitchFamily="34" charset="0"/>
              <a:sym typeface="Nanum Pen Script" charset="-127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3C4BE97-9F45-4B31-8E8C-D0D0C9AC5601}"/>
              </a:ext>
            </a:extLst>
          </p:cNvPr>
          <p:cNvSpPr/>
          <p:nvPr/>
        </p:nvSpPr>
        <p:spPr>
          <a:xfrm>
            <a:off x="712788" y="1212850"/>
            <a:ext cx="4414837" cy="3113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23" name="Google Shape;2428;p66">
            <a:extLst>
              <a:ext uri="{FF2B5EF4-FFF2-40B4-BE49-F238E27FC236}">
                <a16:creationId xmlns:a16="http://schemas.microsoft.com/office/drawing/2014/main" id="{C7D33FE5-25A7-4020-9D83-328ED6878A50}"/>
              </a:ext>
            </a:extLst>
          </p:cNvPr>
          <p:cNvSpPr txBox="1">
            <a:spLocks/>
          </p:cNvSpPr>
          <p:nvPr/>
        </p:nvSpPr>
        <p:spPr bwMode="auto">
          <a:xfrm>
            <a:off x="1870075" y="1243013"/>
            <a:ext cx="2333625" cy="6794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5C4F"/>
              </a:buClr>
              <a:buFont typeface="Nanum Pen Script" charset="-127"/>
              <a:buNone/>
              <a:defRPr/>
            </a:pPr>
            <a:r>
              <a:rPr lang="es-MX" altLang="es-CO" sz="2800" b="1" kern="0" dirty="0">
                <a:solidFill>
                  <a:srgbClr val="005C4F"/>
                </a:solidFill>
                <a:latin typeface="Arial Rounded MT Bold" panose="020F0704030504030204" pitchFamily="34" charset="0"/>
                <a:ea typeface="Nanum Pen Script" charset="-127"/>
                <a:cs typeface="Arial" panose="020B0604020202020204" pitchFamily="34" charset="0"/>
                <a:sym typeface="Nanum Pen Script" charset="-127"/>
              </a:rPr>
              <a:t>Comunitaria</a:t>
            </a:r>
            <a:endParaRPr lang="es-CO" altLang="es-CO" sz="2800" b="1" kern="0" dirty="0">
              <a:solidFill>
                <a:srgbClr val="005C4F"/>
              </a:solidFill>
              <a:latin typeface="Arial Rounded MT Bold" panose="020F0704030504030204" pitchFamily="34" charset="0"/>
              <a:ea typeface="Nanum Pen Script" charset="-127"/>
              <a:cs typeface="Arial" panose="020B0604020202020204" pitchFamily="34" charset="0"/>
              <a:sym typeface="Nanum Pen Script" charset="-127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360C430-73B7-404D-9B1F-C3094CF00DAF}"/>
              </a:ext>
            </a:extLst>
          </p:cNvPr>
          <p:cNvSpPr/>
          <p:nvPr/>
        </p:nvSpPr>
        <p:spPr>
          <a:xfrm>
            <a:off x="3646488" y="1262063"/>
            <a:ext cx="4351337" cy="31130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24" name="Google Shape;2428;p66">
            <a:extLst>
              <a:ext uri="{FF2B5EF4-FFF2-40B4-BE49-F238E27FC236}">
                <a16:creationId xmlns:a16="http://schemas.microsoft.com/office/drawing/2014/main" id="{F780B3B5-3C55-4392-B08B-537157D23F99}"/>
              </a:ext>
            </a:extLst>
          </p:cNvPr>
          <p:cNvSpPr txBox="1">
            <a:spLocks/>
          </p:cNvSpPr>
          <p:nvPr/>
        </p:nvSpPr>
        <p:spPr bwMode="auto">
          <a:xfrm>
            <a:off x="5183188" y="3503613"/>
            <a:ext cx="1838325" cy="527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5C4F"/>
              </a:buClr>
              <a:buFont typeface="Nanum Pen Script" charset="-127"/>
              <a:buNone/>
              <a:defRPr/>
            </a:pPr>
            <a:r>
              <a:rPr lang="es-MX" altLang="es-CO" sz="3200" b="1" kern="0" dirty="0">
                <a:solidFill>
                  <a:srgbClr val="005C4F"/>
                </a:solidFill>
                <a:latin typeface="Arial Rounded MT Bold" panose="020F0704030504030204" pitchFamily="34" charset="0"/>
                <a:ea typeface="Nanum Pen Script" charset="-127"/>
                <a:cs typeface="Arial" panose="020B0604020202020204" pitchFamily="34" charset="0"/>
                <a:sym typeface="Nanum Pen Script" charset="-127"/>
              </a:rPr>
              <a:t>Popular</a:t>
            </a:r>
            <a:endParaRPr lang="es-CO" altLang="es-CO" sz="3200" b="1" kern="0" dirty="0">
              <a:solidFill>
                <a:srgbClr val="005C4F"/>
              </a:solidFill>
              <a:latin typeface="Arial Rounded MT Bold" panose="020F0704030504030204" pitchFamily="34" charset="0"/>
              <a:ea typeface="Nanum Pen Script" charset="-127"/>
              <a:cs typeface="Arial" panose="020B0604020202020204" pitchFamily="34" charset="0"/>
              <a:sym typeface="Nanum Pen Script" charset="-127"/>
            </a:endParaRPr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A68E4FF5-F804-46E0-BDD8-1D07C95F44EC}"/>
              </a:ext>
            </a:extLst>
          </p:cNvPr>
          <p:cNvSpPr/>
          <p:nvPr/>
        </p:nvSpPr>
        <p:spPr>
          <a:xfrm>
            <a:off x="3186113" y="1509713"/>
            <a:ext cx="1822450" cy="2520950"/>
          </a:xfrm>
          <a:prstGeom prst="arc">
            <a:avLst>
              <a:gd name="adj1" fmla="val 17107823"/>
              <a:gd name="adj2" fmla="val 473508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23567" name="CuadroTexto 8">
            <a:extLst>
              <a:ext uri="{FF2B5EF4-FFF2-40B4-BE49-F238E27FC236}">
                <a16:creationId xmlns:a16="http://schemas.microsoft.com/office/drawing/2014/main" id="{62640226-6BDA-4C96-9D62-A0A3FBF27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970" y="1932286"/>
            <a:ext cx="1154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800" dirty="0">
                <a:latin typeface="Nunito" pitchFamily="2" charset="0"/>
              </a:rPr>
              <a:t>Consideraciones éticas en la acción</a:t>
            </a:r>
          </a:p>
          <a:p>
            <a:pPr algn="ctr"/>
            <a:r>
              <a:rPr lang="es-MX" altLang="es-CO" sz="800" dirty="0">
                <a:latin typeface="Nunito" pitchFamily="2" charset="0"/>
              </a:rPr>
              <a:t>(Sentipensar)</a:t>
            </a:r>
            <a:endParaRPr lang="es-CO" altLang="es-CO" sz="800" dirty="0">
              <a:latin typeface="Nunito" pitchFamily="2" charset="0"/>
            </a:endParaRPr>
          </a:p>
        </p:txBody>
      </p:sp>
      <p:sp>
        <p:nvSpPr>
          <p:cNvPr id="23568" name="CuadroTexto 32">
            <a:extLst>
              <a:ext uri="{FF2B5EF4-FFF2-40B4-BE49-F238E27FC236}">
                <a16:creationId xmlns:a16="http://schemas.microsoft.com/office/drawing/2014/main" id="{2A327D37-809F-418A-BEAB-9AE65FD40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744" y="1489284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900" dirty="0">
                <a:latin typeface="Nunito" pitchFamily="2" charset="0"/>
              </a:rPr>
              <a:t>Soporte metodológico para la construcción de proyectos políticos para la transformación de las estructuras de dominación.</a:t>
            </a:r>
            <a:endParaRPr lang="es-CO" altLang="es-CO" sz="900" dirty="0">
              <a:latin typeface="Nunito" pitchFamily="2" charset="0"/>
            </a:endParaRPr>
          </a:p>
        </p:txBody>
      </p:sp>
      <p:sp>
        <p:nvSpPr>
          <p:cNvPr id="23569" name="CuadroTexto 34">
            <a:extLst>
              <a:ext uri="{FF2B5EF4-FFF2-40B4-BE49-F238E27FC236}">
                <a16:creationId xmlns:a16="http://schemas.microsoft.com/office/drawing/2014/main" id="{CC37649C-457C-4125-B198-9105EA28D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779" y="2939128"/>
            <a:ext cx="13375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800" dirty="0">
                <a:latin typeface="Nunito" pitchFamily="2" charset="0"/>
              </a:rPr>
              <a:t>Políticas de participación para la construcción colectiva</a:t>
            </a:r>
          </a:p>
          <a:p>
            <a:pPr algn="ctr"/>
            <a:r>
              <a:rPr lang="es-MX" altLang="es-CO" sz="800" dirty="0">
                <a:latin typeface="Nunito" pitchFamily="2" charset="0"/>
              </a:rPr>
              <a:t>(Metodológico -ético- político)</a:t>
            </a:r>
            <a:endParaRPr lang="es-CO" altLang="es-CO" sz="800" dirty="0">
              <a:latin typeface="Nunito" pitchFamily="2" charset="0"/>
            </a:endParaRPr>
          </a:p>
        </p:txBody>
      </p:sp>
      <p:sp>
        <p:nvSpPr>
          <p:cNvPr id="23570" name="CuadroTexto 36">
            <a:extLst>
              <a:ext uri="{FF2B5EF4-FFF2-40B4-BE49-F238E27FC236}">
                <a16:creationId xmlns:a16="http://schemas.microsoft.com/office/drawing/2014/main" id="{8885C7E7-4222-4E4D-A661-ECC1279F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447" y="2262357"/>
            <a:ext cx="21079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900" dirty="0">
                <a:latin typeface="Nunito" pitchFamily="2" charset="0"/>
              </a:rPr>
              <a:t>Método para la sistematización de conocimiento populares y póstuma devolución.</a:t>
            </a:r>
            <a:endParaRPr lang="es-CO" altLang="es-CO" sz="900" dirty="0">
              <a:latin typeface="Nunito" pitchFamily="2" charset="0"/>
            </a:endParaRPr>
          </a:p>
        </p:txBody>
      </p:sp>
      <p:sp>
        <p:nvSpPr>
          <p:cNvPr id="23571" name="CuadroTexto 38">
            <a:extLst>
              <a:ext uri="{FF2B5EF4-FFF2-40B4-BE49-F238E27FC236}">
                <a16:creationId xmlns:a16="http://schemas.microsoft.com/office/drawing/2014/main" id="{B20D1F3C-9AB7-4B24-9740-4148C072A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456062"/>
            <a:ext cx="15779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800" dirty="0">
                <a:latin typeface="Nunito" pitchFamily="2" charset="0"/>
              </a:rPr>
              <a:t>Investigador - profesional como sujeto activo.</a:t>
            </a:r>
          </a:p>
          <a:p>
            <a:pPr algn="ctr"/>
            <a:endParaRPr lang="es-MX" altLang="es-CO" sz="900" dirty="0">
              <a:latin typeface="Nunito" pitchFamily="2" charset="0"/>
            </a:endParaRPr>
          </a:p>
          <a:p>
            <a:pPr algn="ctr"/>
            <a:endParaRPr lang="es-CO" altLang="es-CO" sz="900" dirty="0">
              <a:latin typeface="Nunito" pitchFamily="2" charset="0"/>
            </a:endParaRPr>
          </a:p>
        </p:txBody>
      </p:sp>
      <p:sp>
        <p:nvSpPr>
          <p:cNvPr id="23572" name="CuadroTexto 40">
            <a:extLst>
              <a:ext uri="{FF2B5EF4-FFF2-40B4-BE49-F238E27FC236}">
                <a16:creationId xmlns:a16="http://schemas.microsoft.com/office/drawing/2014/main" id="{0DA68884-D6DA-416C-B09C-1423B38E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869" y="1879347"/>
            <a:ext cx="2371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900" dirty="0">
                <a:latin typeface="Nunito" pitchFamily="2" charset="0"/>
              </a:rPr>
              <a:t>Metodologías de sistematización de procesos para la elaboración y transformación de las practicas educativas.</a:t>
            </a:r>
            <a:endParaRPr lang="es-CO" altLang="es-CO" sz="900" dirty="0">
              <a:latin typeface="Nunito" pitchFamily="2" charset="0"/>
            </a:endParaRPr>
          </a:p>
        </p:txBody>
      </p:sp>
      <p:sp>
        <p:nvSpPr>
          <p:cNvPr id="23573" name="CuadroTexto 41">
            <a:extLst>
              <a:ext uri="{FF2B5EF4-FFF2-40B4-BE49-F238E27FC236}">
                <a16:creationId xmlns:a16="http://schemas.microsoft.com/office/drawing/2014/main" id="{674F14CE-EFC4-4B78-859F-D611D6347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03" y="2726299"/>
            <a:ext cx="18113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900" dirty="0">
                <a:latin typeface="Nunito" pitchFamily="2" charset="0"/>
              </a:rPr>
              <a:t>Reconocimiento de la voz de la comunidad como principio de la estructuración de proyectos.</a:t>
            </a:r>
            <a:endParaRPr lang="es-CO" altLang="es-CO" sz="900" dirty="0">
              <a:latin typeface="Nunito" pitchFamily="2" charset="0"/>
            </a:endParaRPr>
          </a:p>
        </p:txBody>
      </p:sp>
      <p:sp>
        <p:nvSpPr>
          <p:cNvPr id="23574" name="CuadroTexto 42">
            <a:extLst>
              <a:ext uri="{FF2B5EF4-FFF2-40B4-BE49-F238E27FC236}">
                <a16:creationId xmlns:a16="http://schemas.microsoft.com/office/drawing/2014/main" id="{1797EE8B-ED2F-4127-B716-0A259F776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194" y="3396983"/>
            <a:ext cx="190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900" dirty="0">
                <a:latin typeface="Nunito" pitchFamily="2" charset="0"/>
              </a:rPr>
              <a:t>Reconocimiento de la cotidianidad, del entorno y contexto como fundamento del conocimiento comunitario.</a:t>
            </a:r>
            <a:endParaRPr lang="es-CO" altLang="es-CO" sz="900" dirty="0">
              <a:latin typeface="Nunito" pitchFamily="2" charset="0"/>
            </a:endParaRPr>
          </a:p>
        </p:txBody>
      </p:sp>
      <p:sp>
        <p:nvSpPr>
          <p:cNvPr id="23575" name="CuadroTexto 43">
            <a:extLst>
              <a:ext uri="{FF2B5EF4-FFF2-40B4-BE49-F238E27FC236}">
                <a16:creationId xmlns:a16="http://schemas.microsoft.com/office/drawing/2014/main" id="{3CE86A67-6491-44BB-A3D5-93E3A73C9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2868613"/>
            <a:ext cx="22685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900" dirty="0">
                <a:latin typeface="Nunito" pitchFamily="2" charset="0"/>
              </a:rPr>
              <a:t>Proyecto de democratización del saber entre los entornos populares y académicos.</a:t>
            </a:r>
            <a:endParaRPr lang="es-CO" altLang="es-CO" sz="900" dirty="0">
              <a:latin typeface="Nunito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0EF88166-E4E5-4AFE-8903-CA6040C836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8900" y="206375"/>
            <a:ext cx="3697288" cy="5461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chemeClr val="bg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Libros </a:t>
            </a:r>
          </a:p>
        </p:txBody>
      </p:sp>
      <p:sp>
        <p:nvSpPr>
          <p:cNvPr id="23556" name="Subtítulo 3">
            <a:extLst>
              <a:ext uri="{FF2B5EF4-FFF2-40B4-BE49-F238E27FC236}">
                <a16:creationId xmlns:a16="http://schemas.microsoft.com/office/drawing/2014/main" id="{6370E27F-1E03-4E1D-B37A-77A35DD147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1338" y="893764"/>
            <a:ext cx="8356600" cy="4043362"/>
          </a:xfrm>
        </p:spPr>
        <p:txBody>
          <a:bodyPr numCol="2" anchor="t"/>
          <a:lstStyle/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Violencia En Colombia Tomo I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</a:rPr>
              <a:t>-  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Guzmán Campos, German/ 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</a:rPr>
              <a:t>F</a:t>
            </a:r>
            <a:r>
              <a:rPr lang="es-CO" altLang="es-CO" sz="1000" dirty="0">
                <a:solidFill>
                  <a:srgbClr val="005C4F"/>
                </a:solidFill>
                <a:latin typeface="Nunito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 Borda, Orlando/ Umaña, Luna 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Eduardo</a:t>
            </a:r>
            <a:endParaRPr lang="es-CO" altLang="es-CO" sz="1000" dirty="0">
              <a:latin typeface="Nunito" pitchFamily="2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000" dirty="0">
                <a:latin typeface="Nunito" pitchFamily="2" charset="0"/>
                <a:cs typeface="Arial" panose="020B0604020202020204" pitchFamily="34" charset="0"/>
              </a:rPr>
              <a:t>La Violencia En Colombia Tomo II - </a:t>
            </a:r>
            <a:r>
              <a:rPr lang="es-CO" altLang="es-CO" sz="1000" dirty="0">
                <a:solidFill>
                  <a:srgbClr val="005C4F"/>
                </a:solidFill>
                <a:latin typeface="Nunito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Guzmán Campos, German/ Fals Borda, Orlando/ Umaña, Luna 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Eduardo</a:t>
            </a:r>
            <a:endParaRPr lang="es-CO" altLang="es-CO" sz="1000" dirty="0">
              <a:latin typeface="Nunito" pitchFamily="2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Una Sociología Sentipensante Para América Latina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</a:rPr>
              <a:t> - 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Orlando Fals Borda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</a:rPr>
              <a:t> </a:t>
            </a: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Campesinos De Los Andes Y Otros Escritos Antológicos / Orlando Fals Borda.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s-CO" altLang="es-CO" sz="1000" dirty="0">
                <a:solidFill>
                  <a:srgbClr val="005C4F"/>
                </a:solidFill>
                <a:latin typeface="Nunito" pitchFamily="2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Fals Borda, 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Orlando</a:t>
            </a:r>
            <a:endParaRPr lang="es-CO" altLang="es-CO" sz="1000" dirty="0">
              <a:latin typeface="Nunito" pitchFamily="2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Violencia En Colombia Tomo 1 Y 2 (Pl)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s-CO" altLang="es-CO" sz="1000" dirty="0">
                <a:solidFill>
                  <a:srgbClr val="005C4F"/>
                </a:solidFill>
                <a:latin typeface="Nunito" pitchFamily="2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Guzmán Campos, German - Fals Borda, Orlando - </a:t>
            </a:r>
            <a:r>
              <a:rPr lang="es-CO" altLang="es-CO" sz="1000" dirty="0" err="1">
                <a:latin typeface="Nunito" pitchFamily="2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Umañ</a:t>
            </a:r>
            <a:endParaRPr lang="es-CO" altLang="es-CO" sz="1000" dirty="0">
              <a:latin typeface="Nunito" pitchFamily="2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Una Sociología Sentipensante Para América Latina. Antología Y Presentación De Víctor Manuel Moncayo.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s-CO" altLang="es-CO" sz="1000" dirty="0">
                <a:solidFill>
                  <a:srgbClr val="005C4F"/>
                </a:solidFill>
                <a:latin typeface="Nunito" pitchFamily="2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Fals Borda, </a:t>
            </a:r>
            <a:r>
              <a:rPr lang="es-CO" altLang="es-CO" sz="1000" dirty="0">
                <a:latin typeface="Nunito" pitchFamily="2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Orlando</a:t>
            </a:r>
            <a:endParaRPr lang="es-CO" altLang="es-CO" sz="1000" dirty="0">
              <a:latin typeface="Nunito" pitchFamily="2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F. (1979). El problema de cómo investigar la realidad para transformarla. </a:t>
            </a:r>
            <a:r>
              <a:rPr lang="es-CO" sz="1000" b="0" i="1" dirty="0">
                <a:effectLst/>
                <a:latin typeface="Nunito" pitchFamily="2" charset="0"/>
              </a:rPr>
              <a:t>Bogotá: Tercer Mundo</a:t>
            </a:r>
            <a:r>
              <a:rPr lang="es-CO" sz="1000" b="0" i="0" dirty="0">
                <a:effectLst/>
                <a:latin typeface="Nunito" pitchFamily="2" charset="0"/>
              </a:rPr>
              <a:t>.</a:t>
            </a: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O. F. (2010). </a:t>
            </a:r>
            <a:r>
              <a:rPr lang="es-CO" sz="1000" b="0" i="1" dirty="0">
                <a:effectLst/>
                <a:latin typeface="Nunito" pitchFamily="2" charset="0"/>
              </a:rPr>
              <a:t>Antología Orlando Fals Borda</a:t>
            </a:r>
            <a:r>
              <a:rPr lang="es-CO" sz="1000" b="0" i="0" dirty="0">
                <a:effectLst/>
                <a:latin typeface="Nunito" pitchFamily="2" charset="0"/>
              </a:rPr>
              <a:t>. Universidad Nacional de Colombia.</a:t>
            </a:r>
            <a:endParaRPr lang="es-CO" sz="1000" dirty="0">
              <a:latin typeface="Nunito" pitchFamily="2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Fals Borda, O. (1986). </a:t>
            </a:r>
            <a:r>
              <a:rPr lang="es-CO" sz="1000" b="0" i="1" dirty="0">
                <a:effectLst/>
                <a:latin typeface="Nunito" pitchFamily="2" charset="0"/>
              </a:rPr>
              <a:t>Historia doble de la Costa</a:t>
            </a:r>
            <a:r>
              <a:rPr lang="es-CO" sz="1000" b="0" i="0" dirty="0">
                <a:effectLst/>
                <a:latin typeface="Nunito" pitchFamily="2" charset="0"/>
              </a:rPr>
              <a:t>. Universidad Nacional de Colombia. Banco de la República. El Ancora.</a:t>
            </a: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O. F. (1999). Orígenes universales y retos actuales de la IAP. </a:t>
            </a:r>
            <a:r>
              <a:rPr lang="es-CO" sz="1000" b="0" i="1" dirty="0">
                <a:effectLst/>
                <a:latin typeface="Nunito" pitchFamily="2" charset="0"/>
              </a:rPr>
              <a:t>Análisis político</a:t>
            </a:r>
            <a:r>
              <a:rPr lang="es-CO" sz="1000" b="0" i="0" dirty="0">
                <a:effectLst/>
                <a:latin typeface="Nunito" pitchFamily="2" charset="0"/>
              </a:rPr>
              <a:t>, (38), 73-90.</a:t>
            </a:r>
            <a:endParaRPr lang="es-CO" sz="1000" dirty="0">
              <a:latin typeface="Nunito" pitchFamily="2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F. (1986). Retorno a la tierra.</a:t>
            </a: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Fals Borda, O. (2017). La ciencia y el pueblo.</a:t>
            </a:r>
            <a:endParaRPr lang="es-CO" sz="1000" dirty="0">
              <a:latin typeface="Nunito" pitchFamily="2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Rahman, M. A., &amp; Borda, O. F. (1988). Romper el monopolio del conocimiento: situación actual y perspectivas de la Investigación-Acción participativa en el mundo. </a:t>
            </a:r>
            <a:r>
              <a:rPr lang="es-CO" sz="1000" b="0" i="1" dirty="0">
                <a:effectLst/>
                <a:latin typeface="Nunito" pitchFamily="2" charset="0"/>
              </a:rPr>
              <a:t>Análisis político</a:t>
            </a:r>
            <a:r>
              <a:rPr lang="es-CO" sz="1000" b="0" i="0" dirty="0">
                <a:effectLst/>
                <a:latin typeface="Nunito" pitchFamily="2" charset="0"/>
              </a:rPr>
              <a:t>, (5), 46-55.</a:t>
            </a: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O. F. (2009). La investigación acción en convergencias disciplinarias. </a:t>
            </a:r>
            <a:r>
              <a:rPr lang="es-CO" sz="1000" b="0" i="1" dirty="0">
                <a:effectLst/>
                <a:latin typeface="Nunito" pitchFamily="2" charset="0"/>
              </a:rPr>
              <a:t>Revista paca</a:t>
            </a:r>
            <a:r>
              <a:rPr lang="es-CO" sz="1000" b="0" i="0" dirty="0">
                <a:effectLst/>
                <a:latin typeface="Nunito" pitchFamily="2" charset="0"/>
              </a:rPr>
              <a:t>, (1), 7-21.</a:t>
            </a:r>
            <a:endParaRPr lang="es-CO" sz="1000" dirty="0">
              <a:latin typeface="Nunito" pitchFamily="2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O. F. (1998). </a:t>
            </a:r>
            <a:r>
              <a:rPr lang="es-CO" sz="1000" b="0" i="1" dirty="0">
                <a:effectLst/>
                <a:latin typeface="Nunito" pitchFamily="2" charset="0"/>
              </a:rPr>
              <a:t>Participación popular: retos del futuro</a:t>
            </a:r>
            <a:r>
              <a:rPr lang="es-CO" sz="1000" b="0" i="0" dirty="0">
                <a:effectLst/>
                <a:latin typeface="Nunito" pitchFamily="2" charset="0"/>
              </a:rPr>
              <a:t>. Univ. Nacional de Colombia.</a:t>
            </a: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Fals Borda, O., &amp; Mora-Osejo, L. E. (2004). La superación del Eurocentrismo. Enriquecimiento del saber sistémico y endógeno sobre nuestro contexto tropical. </a:t>
            </a:r>
            <a:r>
              <a:rPr lang="es-CO" sz="1000" b="0" i="1" dirty="0">
                <a:effectLst/>
                <a:latin typeface="Nunito" pitchFamily="2" charset="0"/>
              </a:rPr>
              <a:t>Polis. Revista Latinoamericana</a:t>
            </a:r>
            <a:r>
              <a:rPr lang="es-CO" sz="1000" b="0" i="0" dirty="0">
                <a:effectLst/>
                <a:latin typeface="Nunito" pitchFamily="2" charset="0"/>
              </a:rPr>
              <a:t>, (7).</a:t>
            </a:r>
            <a:endParaRPr lang="es-CO" sz="1000" dirty="0">
              <a:latin typeface="Nunito" pitchFamily="2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O. F. (2000). El territorio como construcción social. </a:t>
            </a:r>
            <a:r>
              <a:rPr lang="es-CO" sz="1000" b="0" i="1" dirty="0">
                <a:effectLst/>
                <a:latin typeface="Nunito" pitchFamily="2" charset="0"/>
              </a:rPr>
              <a:t>Revista Foro</a:t>
            </a:r>
            <a:r>
              <a:rPr lang="es-CO" sz="1000" b="0" i="0" dirty="0">
                <a:effectLst/>
                <a:latin typeface="Nunito" pitchFamily="2" charset="0"/>
              </a:rPr>
              <a:t>, (38), 45-51.</a:t>
            </a: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O. F. (2008). El socialismo raizal y la Gran Colombia bolivariana. </a:t>
            </a:r>
            <a:r>
              <a:rPr lang="es-CO" sz="1000" b="0" i="1" dirty="0">
                <a:effectLst/>
                <a:latin typeface="Nunito" pitchFamily="2" charset="0"/>
              </a:rPr>
              <a:t>Caracas: Fundación Editorial El perro y la rana</a:t>
            </a:r>
            <a:r>
              <a:rPr lang="es-CO" sz="1000" b="0" i="0" dirty="0">
                <a:effectLst/>
                <a:latin typeface="Nunito" pitchFamily="2" charset="0"/>
              </a:rPr>
              <a:t>.</a:t>
            </a:r>
            <a:endParaRPr lang="es-CO" sz="1000" dirty="0">
              <a:latin typeface="Nunito" pitchFamily="2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O. F. (1968). Revoluciones inconclusas en la América Latina. </a:t>
            </a:r>
            <a:r>
              <a:rPr lang="es-CO" sz="1000" b="0" i="1" dirty="0">
                <a:effectLst/>
                <a:latin typeface="Nunito" pitchFamily="2" charset="0"/>
              </a:rPr>
              <a:t>Revista Mexicana de Sociología</a:t>
            </a:r>
            <a:r>
              <a:rPr lang="es-CO" sz="1000" b="0" i="0" dirty="0">
                <a:effectLst/>
                <a:latin typeface="Nunito" pitchFamily="2" charset="0"/>
              </a:rPr>
              <a:t>, 603-620.</a:t>
            </a: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  <a:latin typeface="Nunito" pitchFamily="2" charset="0"/>
              </a:rPr>
              <a:t>Borda, O. F. (1973). Reflexiones sobre la aplicación del método de estudio-acción en Colombia. </a:t>
            </a:r>
            <a:r>
              <a:rPr lang="es-CO" sz="1000" b="0" i="1" dirty="0">
                <a:effectLst/>
                <a:latin typeface="Nunito" pitchFamily="2" charset="0"/>
              </a:rPr>
              <a:t>Revista Mexicana de Sociología</a:t>
            </a:r>
            <a:r>
              <a:rPr lang="es-CO" sz="1000" b="0" i="0" dirty="0">
                <a:effectLst/>
                <a:latin typeface="Nunito" pitchFamily="2" charset="0"/>
              </a:rPr>
              <a:t>, 49-62.</a:t>
            </a: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50" b="0" i="0" dirty="0">
                <a:effectLst/>
                <a:latin typeface="Arial" panose="020B0604020202020204" pitchFamily="34" charset="0"/>
              </a:rPr>
              <a:t>Borda, O. F. (1989). Movimientos sociales y poder político. </a:t>
            </a:r>
            <a:r>
              <a:rPr lang="es-CO" sz="1050" b="0" i="1" dirty="0">
                <a:effectLst/>
                <a:latin typeface="Arial" panose="020B0604020202020204" pitchFamily="34" charset="0"/>
              </a:rPr>
              <a:t>Análisis político</a:t>
            </a:r>
            <a:r>
              <a:rPr lang="es-CO" sz="1050" b="0" i="0" dirty="0">
                <a:effectLst/>
                <a:latin typeface="Arial" panose="020B0604020202020204" pitchFamily="34" charset="0"/>
              </a:rPr>
              <a:t>, (8), 49-59.</a:t>
            </a:r>
            <a:endParaRPr lang="es-CO" sz="1000" dirty="0">
              <a:latin typeface="Nunito" pitchFamily="2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050" b="0" i="0" dirty="0">
                <a:effectLst/>
                <a:latin typeface="Arial" panose="020B0604020202020204" pitchFamily="34" charset="0"/>
              </a:rPr>
              <a:t>Fals Borda, O. (1990). El tercer mundo y la reorientación de las ciencias contemporáneas. </a:t>
            </a:r>
            <a:r>
              <a:rPr lang="es-CO" sz="1050" b="0" i="1" dirty="0">
                <a:effectLst/>
                <a:latin typeface="Arial" panose="020B0604020202020204" pitchFamily="34" charset="0"/>
              </a:rPr>
              <a:t>Nueva sociedad</a:t>
            </a:r>
            <a:r>
              <a:rPr lang="es-CO" sz="1050" b="0" i="0" dirty="0">
                <a:effectLst/>
                <a:latin typeface="Arial" panose="020B0604020202020204" pitchFamily="34" charset="0"/>
              </a:rPr>
              <a:t>, </a:t>
            </a:r>
            <a:r>
              <a:rPr lang="es-CO" sz="1050" b="0" i="1" dirty="0">
                <a:effectLst/>
                <a:latin typeface="Arial" panose="020B0604020202020204" pitchFamily="34" charset="0"/>
              </a:rPr>
              <a:t>107</a:t>
            </a:r>
            <a:r>
              <a:rPr lang="es-CO" sz="1050" b="0" i="0" dirty="0">
                <a:effectLst/>
                <a:latin typeface="Arial" panose="020B0604020202020204" pitchFamily="34" charset="0"/>
              </a:rPr>
              <a:t>, 83-91.</a:t>
            </a:r>
            <a:endParaRPr lang="es-CO" altLang="es-CO" sz="1000" dirty="0">
              <a:latin typeface="Nunito" pitchFamily="2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</a:pPr>
            <a:endParaRPr lang="es-CO" altLang="es-CO" sz="1200" b="1" dirty="0">
              <a:latin typeface="Nunito" pitchFamily="2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</a:pPr>
            <a:endParaRPr lang="es-CO" altLang="es-CO" sz="1200" dirty="0">
              <a:latin typeface="Nunito" pitchFamily="2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ct val="0"/>
              </a:spcBef>
              <a:spcAft>
                <a:spcPct val="0"/>
              </a:spcAft>
            </a:pPr>
            <a:endParaRPr lang="es-CO" altLang="es-CO" sz="1200" dirty="0">
              <a:latin typeface="Nunit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63940CE1-BF23-4A99-BF5A-C5C15DCC6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8900" y="206375"/>
            <a:ext cx="3697288" cy="5461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MX" altLang="es-CO">
                <a:solidFill>
                  <a:schemeClr val="bg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Referencias</a:t>
            </a:r>
            <a:endParaRPr lang="es-CO" altLang="es-CO">
              <a:solidFill>
                <a:schemeClr val="bg2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Título 2">
            <a:extLst>
              <a:ext uri="{FF2B5EF4-FFF2-40B4-BE49-F238E27FC236}">
                <a16:creationId xmlns:a16="http://schemas.microsoft.com/office/drawing/2014/main" id="{09A8B526-E21E-44AA-9F9C-4847CBA9240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825240" y="3863340"/>
            <a:ext cx="5153343" cy="3152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MX" altLang="es-CO" sz="3600" dirty="0">
                <a:solidFill>
                  <a:srgbClr val="70B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Orlando Fals </a:t>
            </a:r>
            <a:br>
              <a:rPr lang="es-MX" altLang="es-CO" sz="3600" dirty="0">
                <a:solidFill>
                  <a:srgbClr val="70B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CO" sz="3600" dirty="0">
                <a:solidFill>
                  <a:srgbClr val="70B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Borda</a:t>
            </a:r>
            <a:br>
              <a:rPr lang="es-MX" altLang="es-CO" sz="3600" dirty="0">
                <a:solidFill>
                  <a:srgbClr val="70B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CO" sz="3600" dirty="0">
                <a:solidFill>
                  <a:srgbClr val="70B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Pensador</a:t>
            </a:r>
            <a:br>
              <a:rPr lang="es-MX" altLang="es-CO" sz="3600" dirty="0">
                <a:solidFill>
                  <a:srgbClr val="70B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CO" sz="3600" dirty="0">
                <a:solidFill>
                  <a:srgbClr val="70B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Colombiano</a:t>
            </a:r>
            <a:endParaRPr lang="es-CO" altLang="es-CO" sz="3600" dirty="0">
              <a:solidFill>
                <a:srgbClr val="70B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ubtítulo 3">
            <a:extLst>
              <a:ext uri="{FF2B5EF4-FFF2-40B4-BE49-F238E27FC236}">
                <a16:creationId xmlns:a16="http://schemas.microsoft.com/office/drawing/2014/main" id="{82D78EA5-F530-4CF2-8301-47A0AA1A9E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7520" y="1028700"/>
            <a:ext cx="8356600" cy="3421380"/>
          </a:xfrm>
        </p:spPr>
        <p:txBody>
          <a:bodyPr anchor="t"/>
          <a:lstStyle/>
          <a:p>
            <a:pPr marR="0" algn="l">
              <a:spcBef>
                <a:spcPct val="0"/>
              </a:spcBef>
              <a:spcAft>
                <a:spcPct val="0"/>
              </a:spcAft>
            </a:pPr>
            <a:r>
              <a:rPr lang="es-MX" altLang="es-CO" sz="1200" dirty="0">
                <a:latin typeface="+mn-lt"/>
                <a:cs typeface="Arial" panose="020B0604020202020204" pitchFamily="34" charset="0"/>
              </a:rPr>
              <a:t>Fals Borda. (2016) Biografía en video por Abraham Juárez. </a:t>
            </a:r>
            <a:r>
              <a:rPr lang="es-MX" altLang="es-CO" sz="1200" dirty="0" err="1">
                <a:latin typeface="+mn-lt"/>
                <a:cs typeface="Arial" panose="020B0604020202020204" pitchFamily="34" charset="0"/>
              </a:rPr>
              <a:t>Dispponible</a:t>
            </a:r>
            <a:r>
              <a:rPr lang="es-MX" altLang="es-CO" sz="1200" dirty="0">
                <a:latin typeface="+mn-lt"/>
                <a:cs typeface="Arial" panose="020B0604020202020204" pitchFamily="34" charset="0"/>
              </a:rPr>
              <a:t> en: </a:t>
            </a:r>
            <a:r>
              <a:rPr lang="es-MX" altLang="es-CO" sz="1200" dirty="0">
                <a:latin typeface="+mn-lt"/>
                <a:cs typeface="Arial" panose="020B0604020202020204" pitchFamily="34" charset="0"/>
                <a:hlinkClick r:id="rId2"/>
              </a:rPr>
              <a:t>https://www.youtube.com/watch?v=84E9WNN6ra4</a:t>
            </a:r>
            <a:r>
              <a:rPr lang="es-MX" altLang="es-CO" sz="12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endParaRPr lang="es-MX" altLang="es-CO" sz="1200" dirty="0">
              <a:latin typeface="+mn-lt"/>
              <a:cs typeface="Arial" panose="020B0604020202020204" pitchFamily="34" charset="0"/>
            </a:endParaRP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r>
              <a:rPr lang="es-MX" altLang="es-CO" sz="1200" dirty="0">
                <a:latin typeface="+mn-lt"/>
                <a:cs typeface="Arial" panose="020B0604020202020204" pitchFamily="34" charset="0"/>
              </a:rPr>
              <a:t>Ocampo López, Javier EL MAESTRO ORLANDO FALS BORDA SUS IDEAS EDUCATIVAS Y SOCIALES PARA EL CAMBIO EN LA SOCIEDAD COLOMBIANA. Revista Historia de la Educación Latinoamericana [en línea]. 2009, 12( ), 13-41[fecha de Consulta 10 de Febrero de 2021]. ISSN: 0122-7238. Disponible en: </a:t>
            </a:r>
            <a:r>
              <a:rPr lang="es-MX" altLang="es-CO" sz="1200" dirty="0">
                <a:latin typeface="+mn-lt"/>
                <a:cs typeface="Arial" panose="020B0604020202020204" pitchFamily="34" charset="0"/>
                <a:hlinkClick r:id="rId3"/>
              </a:rPr>
              <a:t>https://www.redalyc.org/articulo.oa?id=86912021002</a:t>
            </a:r>
            <a:r>
              <a:rPr lang="es-MX" altLang="es-CO" sz="12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endParaRPr lang="es-MX" altLang="es-CO" sz="1200" dirty="0">
              <a:latin typeface="+mn-lt"/>
              <a:cs typeface="Arial" panose="020B0604020202020204" pitchFamily="34" charset="0"/>
            </a:endParaRP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r>
              <a:rPr lang="es-MX" altLang="es-CO" sz="1200" dirty="0">
                <a:latin typeface="+mn-lt"/>
                <a:cs typeface="Arial" panose="020B0604020202020204" pitchFamily="34" charset="0"/>
              </a:rPr>
              <a:t>Raúl Rojas, José. (s. f) Investigación- acción.- participativa. Asociación internacional de facilitadores.</a:t>
            </a: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endParaRPr lang="es-MX" altLang="es-CO" sz="1200" dirty="0">
              <a:latin typeface="+mn-lt"/>
              <a:cs typeface="Arial" panose="020B0604020202020204" pitchFamily="34" charset="0"/>
            </a:endParaRP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r>
              <a:rPr lang="es-MX" altLang="es-CO" sz="1200" dirty="0">
                <a:latin typeface="+mn-lt"/>
                <a:cs typeface="Arial" panose="020B0604020202020204" pitchFamily="34" charset="0"/>
              </a:rPr>
              <a:t>Mercedes, A. 2012. </a:t>
            </a:r>
            <a:r>
              <a:rPr lang="es-CO" altLang="es-CO" sz="1200" dirty="0">
                <a:latin typeface="+mn-lt"/>
                <a:cs typeface="Arial" panose="020B0604020202020204" pitchFamily="34" charset="0"/>
              </a:rPr>
              <a:t>Investigación-acción participativa: una metodología integradora del conocimiento y la acción.  Universidad Pedagógica Experimental Libertador.</a:t>
            </a:r>
            <a:br>
              <a:rPr lang="es-CO" altLang="es-CO" sz="1200" dirty="0">
                <a:latin typeface="+mn-lt"/>
                <a:cs typeface="Arial" panose="020B0604020202020204" pitchFamily="34" charset="0"/>
              </a:rPr>
            </a:br>
            <a:endParaRPr lang="es-CO" altLang="es-CO" sz="1200" dirty="0">
              <a:latin typeface="+mn-lt"/>
              <a:cs typeface="Arial" panose="020B0604020202020204" pitchFamily="34" charset="0"/>
            </a:endParaRP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 err="1">
                <a:latin typeface="+mn-lt"/>
                <a:cs typeface="Arial" panose="020B0604020202020204" pitchFamily="34" charset="0"/>
              </a:rPr>
              <a:t>Balcazar</a:t>
            </a:r>
            <a:r>
              <a:rPr lang="es-CO" altLang="es-CO" sz="1200" dirty="0">
                <a:latin typeface="+mn-lt"/>
                <a:cs typeface="Arial" panose="020B0604020202020204" pitchFamily="34" charset="0"/>
              </a:rPr>
              <a:t>, F. 2003. Investigación acción participativa (</a:t>
            </a:r>
            <a:r>
              <a:rPr lang="es-CO" altLang="es-CO" sz="1200" dirty="0" err="1">
                <a:latin typeface="+mn-lt"/>
                <a:cs typeface="Arial" panose="020B0604020202020204" pitchFamily="34" charset="0"/>
              </a:rPr>
              <a:t>iap</a:t>
            </a:r>
            <a:r>
              <a:rPr lang="es-CO" altLang="es-CO" sz="1200" dirty="0">
                <a:latin typeface="+mn-lt"/>
                <a:cs typeface="Arial" panose="020B0604020202020204" pitchFamily="34" charset="0"/>
              </a:rPr>
              <a:t>): Aspectos conceptuales y dificultades de implementación. Universidad Nacional de San Luis. Argentina.  </a:t>
            </a:r>
            <a:r>
              <a:rPr lang="es-CO" altLang="es-CO" sz="1400" dirty="0">
                <a:latin typeface="+mn-lt"/>
                <a:cs typeface="Arial" panose="020B0604020202020204" pitchFamily="34" charset="0"/>
              </a:rPr>
              <a:t>	</a:t>
            </a: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endParaRPr lang="es-CO" altLang="es-CO" sz="1400" dirty="0">
              <a:latin typeface="+mn-lt"/>
              <a:cs typeface="Arial" panose="020B0604020202020204" pitchFamily="34" charset="0"/>
            </a:endParaRP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r>
              <a:rPr lang="es-CO" sz="1200" dirty="0">
                <a:latin typeface="+mn-lt"/>
              </a:rPr>
              <a:t>Fals Borda, O. (2008). Orígenes universales y retos actuales de la IAP (Investigación- Acción Participativa. Peripecias. 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	</a:t>
            </a: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latin typeface="Candara" panose="020E0502030303020204" pitchFamily="34" charset="0"/>
                <a:cs typeface="Arial" panose="020B0604020202020204" pitchFamily="34" charset="0"/>
              </a:rPr>
              <a:t> 	</a:t>
            </a:r>
          </a:p>
          <a:p>
            <a:pPr marR="0" algn="l">
              <a:spcBef>
                <a:spcPct val="0"/>
              </a:spcBef>
              <a:spcAft>
                <a:spcPct val="0"/>
              </a:spcAft>
            </a:pPr>
            <a:endParaRPr lang="es-CO" alt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021;p38">
            <a:extLst>
              <a:ext uri="{FF2B5EF4-FFF2-40B4-BE49-F238E27FC236}">
                <a16:creationId xmlns:a16="http://schemas.microsoft.com/office/drawing/2014/main" id="{0BBEA242-87B1-47E2-9D6B-43B5466EB28B}"/>
              </a:ext>
            </a:extLst>
          </p:cNvPr>
          <p:cNvSpPr>
            <a:spLocks/>
          </p:cNvSpPr>
          <p:nvPr/>
        </p:nvSpPr>
        <p:spPr bwMode="auto">
          <a:xfrm>
            <a:off x="5827713" y="1652588"/>
            <a:ext cx="3214687" cy="2168525"/>
          </a:xfrm>
          <a:custGeom>
            <a:avLst/>
            <a:gdLst>
              <a:gd name="T0" fmla="*/ 2147483646 w 117515"/>
              <a:gd name="T1" fmla="*/ 36233688 h 49263"/>
              <a:gd name="T2" fmla="*/ 2147483646 w 117515"/>
              <a:gd name="T3" fmla="*/ 242859676 h 49263"/>
              <a:gd name="T4" fmla="*/ 2147483646 w 117515"/>
              <a:gd name="T5" fmla="*/ 1068567436 h 49263"/>
              <a:gd name="T6" fmla="*/ 2147483646 w 117515"/>
              <a:gd name="T7" fmla="*/ 2147483646 h 49263"/>
              <a:gd name="T8" fmla="*/ 1558165369 w 117515"/>
              <a:gd name="T9" fmla="*/ 2147483646 h 49263"/>
              <a:gd name="T10" fmla="*/ 45216309 w 117515"/>
              <a:gd name="T11" fmla="*/ 2147483646 h 49263"/>
              <a:gd name="T12" fmla="*/ 490195776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147483646 h 49263"/>
              <a:gd name="T38" fmla="*/ 2147483646 w 117515"/>
              <a:gd name="T39" fmla="*/ 1894246178 h 49263"/>
              <a:gd name="T40" fmla="*/ 2147483646 w 117515"/>
              <a:gd name="T41" fmla="*/ 631415378 h 49263"/>
              <a:gd name="T42" fmla="*/ 2147483646 w 117515"/>
              <a:gd name="T43" fmla="*/ 48566149 h 49263"/>
              <a:gd name="T44" fmla="*/ 2147483646 w 117515"/>
              <a:gd name="T45" fmla="*/ 36233688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7515"/>
              <a:gd name="T70" fmla="*/ 0 h 49263"/>
              <a:gd name="T71" fmla="*/ 117515 w 117515"/>
              <a:gd name="T72" fmla="*/ 49263 h 4926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dirty="0"/>
              <a:t>     </a:t>
            </a:r>
          </a:p>
          <a:p>
            <a:pPr algn="ctr"/>
            <a:endParaRPr lang="es-MX" altLang="es-CO" sz="1200" dirty="0">
              <a:latin typeface="Nunito" pitchFamily="2" charset="0"/>
            </a:endParaRPr>
          </a:p>
          <a:p>
            <a:pPr algn="ctr"/>
            <a:endParaRPr lang="es-MX" altLang="es-CO" sz="1200" dirty="0">
              <a:latin typeface="Nunito" pitchFamily="2" charset="0"/>
            </a:endParaRPr>
          </a:p>
        </p:txBody>
      </p:sp>
      <p:sp>
        <p:nvSpPr>
          <p:cNvPr id="1020" name="Google Shape;1020;p38">
            <a:extLst>
              <a:ext uri="{FF2B5EF4-FFF2-40B4-BE49-F238E27FC236}">
                <a16:creationId xmlns:a16="http://schemas.microsoft.com/office/drawing/2014/main" id="{BC376472-1A49-49D9-B272-2B320C97B092}"/>
              </a:ext>
            </a:extLst>
          </p:cNvPr>
          <p:cNvSpPr/>
          <p:nvPr/>
        </p:nvSpPr>
        <p:spPr>
          <a:xfrm>
            <a:off x="1368425" y="-142875"/>
            <a:ext cx="803275" cy="36671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4" name="Google Shape;1022;p38">
            <a:extLst>
              <a:ext uri="{FF2B5EF4-FFF2-40B4-BE49-F238E27FC236}">
                <a16:creationId xmlns:a16="http://schemas.microsoft.com/office/drawing/2014/main" id="{A72DD4E3-86D1-4352-A5BB-C3CD474250B4}"/>
              </a:ext>
            </a:extLst>
          </p:cNvPr>
          <p:cNvSpPr>
            <a:spLocks/>
          </p:cNvSpPr>
          <p:nvPr/>
        </p:nvSpPr>
        <p:spPr bwMode="auto">
          <a:xfrm rot="10800000">
            <a:off x="222250" y="1390650"/>
            <a:ext cx="3006725" cy="3178175"/>
          </a:xfrm>
          <a:custGeom>
            <a:avLst/>
            <a:gdLst>
              <a:gd name="T0" fmla="*/ 2147483646 w 117515"/>
              <a:gd name="T1" fmla="*/ 24889810 h 49263"/>
              <a:gd name="T2" fmla="*/ 2147483646 w 117515"/>
              <a:gd name="T3" fmla="*/ 166849009 h 49263"/>
              <a:gd name="T4" fmla="*/ 2147483646 w 117515"/>
              <a:gd name="T5" fmla="*/ 734163922 h 49263"/>
              <a:gd name="T6" fmla="*/ 2147483646 w 117515"/>
              <a:gd name="T7" fmla="*/ 1568989361 h 49263"/>
              <a:gd name="T8" fmla="*/ 944024735 w 117515"/>
              <a:gd name="T9" fmla="*/ 2147483646 h 49263"/>
              <a:gd name="T10" fmla="*/ 27389969 w 117515"/>
              <a:gd name="T11" fmla="*/ 2147483646 h 49263"/>
              <a:gd name="T12" fmla="*/ 296989617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147483646 h 49263"/>
              <a:gd name="T38" fmla="*/ 2147483646 w 117515"/>
              <a:gd name="T39" fmla="*/ 1301478900 h 49263"/>
              <a:gd name="T40" fmla="*/ 2147483646 w 117515"/>
              <a:gd name="T41" fmla="*/ 433834945 h 49263"/>
              <a:gd name="T42" fmla="*/ 2147483646 w 117515"/>
              <a:gd name="T43" fmla="*/ 33370331 h 49263"/>
              <a:gd name="T44" fmla="*/ 2147483646 w 117515"/>
              <a:gd name="T45" fmla="*/ 24889810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 dirty="0"/>
          </a:p>
        </p:txBody>
      </p:sp>
      <p:sp>
        <p:nvSpPr>
          <p:cNvPr id="1023" name="Google Shape;1023;p38">
            <a:extLst>
              <a:ext uri="{FF2B5EF4-FFF2-40B4-BE49-F238E27FC236}">
                <a16:creationId xmlns:a16="http://schemas.microsoft.com/office/drawing/2014/main" id="{CCC349C6-CCAB-4139-BFEF-9FA39FAA540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563938" y="3741738"/>
            <a:ext cx="1928812" cy="827087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buClr>
                <a:schemeClr val="dk2"/>
              </a:buClr>
              <a:buSzPts val="6000"/>
              <a:buFont typeface="Nanum Pen Script"/>
              <a:buNone/>
              <a:defRPr/>
            </a:pPr>
            <a:r>
              <a:rPr lang="es-MX" sz="900" b="1" dirty="0">
                <a:solidFill>
                  <a:schemeClr val="tx2">
                    <a:lumMod val="10000"/>
                  </a:schemeClr>
                </a:solidFill>
                <a:latin typeface="Nunito" panose="020B0604020202020204" charset="0"/>
                <a:ea typeface="Nanum Pen Script"/>
                <a:cs typeface="Nanum Pen Script"/>
                <a:sym typeface="Nanum Pen Script"/>
              </a:rPr>
              <a:t>Barranquilla, 11 de julio de 1925</a:t>
            </a:r>
            <a:br>
              <a:rPr lang="es-MX" sz="900" b="1" dirty="0">
                <a:solidFill>
                  <a:schemeClr val="tx2">
                    <a:lumMod val="10000"/>
                  </a:schemeClr>
                </a:solidFill>
                <a:latin typeface="Nunito" panose="020B0604020202020204" charset="0"/>
                <a:ea typeface="Nanum Pen Script"/>
                <a:cs typeface="Nanum Pen Script"/>
                <a:sym typeface="Nanum Pen Script"/>
              </a:rPr>
            </a:br>
            <a:r>
              <a:rPr lang="es-MX" sz="900" b="1" dirty="0">
                <a:solidFill>
                  <a:schemeClr val="tx2">
                    <a:lumMod val="10000"/>
                  </a:schemeClr>
                </a:solidFill>
                <a:latin typeface="Nunito" panose="020B0604020202020204" charset="0"/>
                <a:ea typeface="Nanum Pen Script"/>
                <a:cs typeface="Nanum Pen Script"/>
                <a:sym typeface="Nanum Pen Script"/>
              </a:rPr>
              <a:t>-</a:t>
            </a:r>
            <a:br>
              <a:rPr lang="es-MX" sz="900" b="1" dirty="0">
                <a:solidFill>
                  <a:schemeClr val="tx2">
                    <a:lumMod val="10000"/>
                  </a:schemeClr>
                </a:solidFill>
                <a:latin typeface="Nunito" panose="020B0604020202020204" charset="0"/>
                <a:ea typeface="Nanum Pen Script"/>
                <a:cs typeface="Nanum Pen Script"/>
                <a:sym typeface="Nanum Pen Script"/>
              </a:rPr>
            </a:br>
            <a:r>
              <a:rPr lang="es-MX" sz="900" b="1" dirty="0">
                <a:solidFill>
                  <a:schemeClr val="tx2">
                    <a:lumMod val="10000"/>
                  </a:schemeClr>
                </a:solidFill>
                <a:latin typeface="Nunito" panose="020B0604020202020204" charset="0"/>
                <a:ea typeface="Nanum Pen Script"/>
                <a:cs typeface="Nanum Pen Script"/>
                <a:sym typeface="Nanum Pen Script"/>
              </a:rPr>
              <a:t>Bogotá, 12 de agosto de 2008</a:t>
            </a:r>
            <a:endParaRPr sz="900" b="1" dirty="0">
              <a:solidFill>
                <a:schemeClr val="tx2">
                  <a:lumMod val="10000"/>
                </a:schemeClr>
              </a:solidFill>
              <a:latin typeface="Nunito" panose="020B0604020202020204" charset="0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0246" name="Google Shape;1025;p38">
            <a:extLst>
              <a:ext uri="{FF2B5EF4-FFF2-40B4-BE49-F238E27FC236}">
                <a16:creationId xmlns:a16="http://schemas.microsoft.com/office/drawing/2014/main" id="{E7E667DC-4A0B-4B73-BD45-29D741D90B85}"/>
              </a:ext>
            </a:extLst>
          </p:cNvPr>
          <p:cNvSpPr>
            <a:spLocks/>
          </p:cNvSpPr>
          <p:nvPr/>
        </p:nvSpPr>
        <p:spPr bwMode="auto">
          <a:xfrm rot="10800000">
            <a:off x="2540000" y="209550"/>
            <a:ext cx="3433763" cy="928688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930986361 h 26046"/>
              <a:gd name="T4" fmla="*/ 2147483646 w 107244"/>
              <a:gd name="T5" fmla="*/ 2147483646 h 26046"/>
              <a:gd name="T6" fmla="*/ 928000674 w 107244"/>
              <a:gd name="T7" fmla="*/ 2147483646 h 26046"/>
              <a:gd name="T8" fmla="*/ 2147483646 w 107244"/>
              <a:gd name="T9" fmla="*/ 214748364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2147483646 h 26046"/>
              <a:gd name="T30" fmla="*/ 2147483646 w 107244"/>
              <a:gd name="T31" fmla="*/ 2147483646 h 26046"/>
              <a:gd name="T32" fmla="*/ 2147483646 w 107244"/>
              <a:gd name="T33" fmla="*/ 538202819 h 26046"/>
              <a:gd name="T34" fmla="*/ 2147483646 w 107244"/>
              <a:gd name="T35" fmla="*/ 829129051 h 26046"/>
              <a:gd name="T36" fmla="*/ 2147483646 w 107244"/>
              <a:gd name="T37" fmla="*/ 2147483646 h 26046"/>
              <a:gd name="T38" fmla="*/ 2147483646 w 107244"/>
              <a:gd name="T39" fmla="*/ 2147483646 h 26046"/>
              <a:gd name="T40" fmla="*/ 2147483646 w 107244"/>
              <a:gd name="T41" fmla="*/ 2147483646 h 26046"/>
              <a:gd name="T42" fmla="*/ 2147483646 w 107244"/>
              <a:gd name="T43" fmla="*/ 421839686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 dirty="0"/>
          </a:p>
        </p:txBody>
      </p:sp>
      <p:sp>
        <p:nvSpPr>
          <p:cNvPr id="10247" name="Google Shape;1027;p38">
            <a:extLst>
              <a:ext uri="{FF2B5EF4-FFF2-40B4-BE49-F238E27FC236}">
                <a16:creationId xmlns:a16="http://schemas.microsoft.com/office/drawing/2014/main" id="{3F0D0111-BF7A-4B02-B80E-1872AEDE71DE}"/>
              </a:ext>
            </a:extLst>
          </p:cNvPr>
          <p:cNvSpPr>
            <a:spLocks/>
          </p:cNvSpPr>
          <p:nvPr/>
        </p:nvSpPr>
        <p:spPr bwMode="auto">
          <a:xfrm>
            <a:off x="-68263" y="-188913"/>
            <a:ext cx="898526" cy="850901"/>
          </a:xfrm>
          <a:custGeom>
            <a:avLst/>
            <a:gdLst>
              <a:gd name="T0" fmla="*/ 2147483646 w 48771"/>
              <a:gd name="T1" fmla="*/ 112738 h 46176"/>
              <a:gd name="T2" fmla="*/ 972802031 w 48771"/>
              <a:gd name="T3" fmla="*/ 386276788 h 46176"/>
              <a:gd name="T4" fmla="*/ 377528510 w 48771"/>
              <a:gd name="T5" fmla="*/ 1040172775 h 46176"/>
              <a:gd name="T6" fmla="*/ 72694348 w 48771"/>
              <a:gd name="T7" fmla="*/ 2147483646 h 46176"/>
              <a:gd name="T8" fmla="*/ 1916570033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37193130 h 46176"/>
              <a:gd name="T18" fmla="*/ 2147483646 w 48771"/>
              <a:gd name="T19" fmla="*/ 437123559 h 46176"/>
              <a:gd name="T20" fmla="*/ 2147483646 w 48771"/>
              <a:gd name="T21" fmla="*/ 284576483 h 46176"/>
              <a:gd name="T22" fmla="*/ 2147483646 w 48771"/>
              <a:gd name="T23" fmla="*/ 1151469 h 46176"/>
              <a:gd name="T24" fmla="*/ 2147483646 w 48771"/>
              <a:gd name="T25" fmla="*/ 112738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 dirty="0"/>
          </a:p>
        </p:txBody>
      </p:sp>
      <p:grpSp>
        <p:nvGrpSpPr>
          <p:cNvPr id="10248" name="Google Shape;1028;p38">
            <a:extLst>
              <a:ext uri="{FF2B5EF4-FFF2-40B4-BE49-F238E27FC236}">
                <a16:creationId xmlns:a16="http://schemas.microsoft.com/office/drawing/2014/main" id="{11C7D3FD-F55E-4D82-A029-0D73D871DB15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90488"/>
            <a:ext cx="493712" cy="446087"/>
            <a:chOff x="2679436" y="3270400"/>
            <a:chExt cx="752625" cy="689795"/>
          </a:xfrm>
        </p:grpSpPr>
        <p:sp>
          <p:nvSpPr>
            <p:cNvPr id="1029" name="Google Shape;1029;p38">
              <a:extLst>
                <a:ext uri="{FF2B5EF4-FFF2-40B4-BE49-F238E27FC236}">
                  <a16:creationId xmlns:a16="http://schemas.microsoft.com/office/drawing/2014/main" id="{36A4CCFF-081F-4987-ABD7-1112CA60DAE5}"/>
                </a:ext>
              </a:extLst>
            </p:cNvPr>
            <p:cNvSpPr/>
            <p:nvPr/>
          </p:nvSpPr>
          <p:spPr>
            <a:xfrm>
              <a:off x="2722996" y="3270400"/>
              <a:ext cx="689705" cy="689795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7" name="Google Shape;1030;p38">
              <a:extLst>
                <a:ext uri="{FF2B5EF4-FFF2-40B4-BE49-F238E27FC236}">
                  <a16:creationId xmlns:a16="http://schemas.microsoft.com/office/drawing/2014/main" id="{C99D80CA-B75E-4FD3-A198-BCFAD931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436" y="3344037"/>
              <a:ext cx="345260" cy="537562"/>
            </a:xfrm>
            <a:custGeom>
              <a:avLst/>
              <a:gdLst>
                <a:gd name="T0" fmla="*/ 49935737 w 54934"/>
                <a:gd name="T1" fmla="*/ 0 h 85531"/>
                <a:gd name="T2" fmla="*/ 42655115 w 54934"/>
                <a:gd name="T3" fmla="*/ 599073 h 85531"/>
                <a:gd name="T4" fmla="*/ 41940379 w 54934"/>
                <a:gd name="T5" fmla="*/ 133456185 h 85531"/>
                <a:gd name="T6" fmla="*/ 42041901 w 54934"/>
                <a:gd name="T7" fmla="*/ 133404554 h 85531"/>
                <a:gd name="T8" fmla="*/ 52296482 w 54934"/>
                <a:gd name="T9" fmla="*/ 120701848 h 85531"/>
                <a:gd name="T10" fmla="*/ 40664016 w 54934"/>
                <a:gd name="T11" fmla="*/ 104578771 h 85531"/>
                <a:gd name="T12" fmla="*/ 48113226 w 54934"/>
                <a:gd name="T13" fmla="*/ 86875289 h 85531"/>
                <a:gd name="T14" fmla="*/ 65613912 w 54934"/>
                <a:gd name="T15" fmla="*/ 81925873 h 85531"/>
                <a:gd name="T16" fmla="*/ 81123737 w 54934"/>
                <a:gd name="T17" fmla="*/ 72844594 h 85531"/>
                <a:gd name="T18" fmla="*/ 57960402 w 54934"/>
                <a:gd name="T19" fmla="*/ 58150789 h 85531"/>
                <a:gd name="T20" fmla="*/ 55154986 w 54934"/>
                <a:gd name="T21" fmla="*/ 51160421 h 85531"/>
                <a:gd name="T22" fmla="*/ 61073367 w 54934"/>
                <a:gd name="T23" fmla="*/ 46109723 h 85531"/>
                <a:gd name="T24" fmla="*/ 78981465 w 54934"/>
                <a:gd name="T25" fmla="*/ 35956419 h 85531"/>
                <a:gd name="T26" fmla="*/ 80512258 w 54934"/>
                <a:gd name="T27" fmla="*/ 33711135 h 85531"/>
                <a:gd name="T28" fmla="*/ 80512258 w 54934"/>
                <a:gd name="T29" fmla="*/ 33711135 h 85531"/>
                <a:gd name="T30" fmla="*/ 80498116 w 54934"/>
                <a:gd name="T31" fmla="*/ 33740920 h 85531"/>
                <a:gd name="T32" fmla="*/ 80460626 w 54934"/>
                <a:gd name="T33" fmla="*/ 32946704 h 85531"/>
                <a:gd name="T34" fmla="*/ 79950429 w 54934"/>
                <a:gd name="T35" fmla="*/ 31415917 h 85531"/>
                <a:gd name="T36" fmla="*/ 77909446 w 54934"/>
                <a:gd name="T37" fmla="*/ 29272149 h 85531"/>
                <a:gd name="T38" fmla="*/ 64236266 w 54934"/>
                <a:gd name="T39" fmla="*/ 25904950 h 85531"/>
                <a:gd name="T40" fmla="*/ 56225510 w 54934"/>
                <a:gd name="T41" fmla="*/ 18864655 h 85531"/>
                <a:gd name="T42" fmla="*/ 58725066 w 54934"/>
                <a:gd name="T43" fmla="*/ 14935589 h 85531"/>
                <a:gd name="T44" fmla="*/ 61226318 w 54934"/>
                <a:gd name="T45" fmla="*/ 9170161 h 85531"/>
                <a:gd name="T46" fmla="*/ 49935737 w 54934"/>
                <a:gd name="T47" fmla="*/ 0 h 855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  <p:sp>
          <p:nvSpPr>
            <p:cNvPr id="10258" name="Google Shape;1031;p38">
              <a:extLst>
                <a:ext uri="{FF2B5EF4-FFF2-40B4-BE49-F238E27FC236}">
                  <a16:creationId xmlns:a16="http://schemas.microsoft.com/office/drawing/2014/main" id="{FE927348-4392-42B5-AEA6-3B0EE7BC5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326" y="3293626"/>
              <a:ext cx="340735" cy="423301"/>
            </a:xfrm>
            <a:custGeom>
              <a:avLst/>
              <a:gdLst>
                <a:gd name="T0" fmla="*/ 24795476 w 54214"/>
                <a:gd name="T1" fmla="*/ 1502 h 67351"/>
                <a:gd name="T2" fmla="*/ 13266052 w 54214"/>
                <a:gd name="T3" fmla="*/ 4746582 h 67351"/>
                <a:gd name="T4" fmla="*/ 1276326 w 54214"/>
                <a:gd name="T5" fmla="*/ 17909615 h 67351"/>
                <a:gd name="T6" fmla="*/ 4592173 w 54214"/>
                <a:gd name="T7" fmla="*/ 26939513 h 67351"/>
                <a:gd name="T8" fmla="*/ 16071707 w 54214"/>
                <a:gd name="T9" fmla="*/ 31480023 h 67351"/>
                <a:gd name="T10" fmla="*/ 24541009 w 54214"/>
                <a:gd name="T11" fmla="*/ 37041160 h 67351"/>
                <a:gd name="T12" fmla="*/ 24030849 w 54214"/>
                <a:gd name="T13" fmla="*/ 47245592 h 67351"/>
                <a:gd name="T14" fmla="*/ 13776249 w 54214"/>
                <a:gd name="T15" fmla="*/ 58317982 h 67351"/>
                <a:gd name="T16" fmla="*/ 9541560 w 54214"/>
                <a:gd name="T17" fmla="*/ 64439207 h 67351"/>
                <a:gd name="T18" fmla="*/ 12295585 w 54214"/>
                <a:gd name="T19" fmla="*/ 70664952 h 67351"/>
                <a:gd name="T20" fmla="*/ 15700276 w 54214"/>
                <a:gd name="T21" fmla="*/ 71435819 h 67351"/>
                <a:gd name="T22" fmla="*/ 27143822 w 54214"/>
                <a:gd name="T23" fmla="*/ 68572575 h 67351"/>
                <a:gd name="T24" fmla="*/ 31609635 w 54214"/>
                <a:gd name="T25" fmla="*/ 68073320 h 67351"/>
                <a:gd name="T26" fmla="*/ 38315756 w 54214"/>
                <a:gd name="T27" fmla="*/ 69847399 h 67351"/>
                <a:gd name="T28" fmla="*/ 40561323 w 54214"/>
                <a:gd name="T29" fmla="*/ 85052918 h 67351"/>
                <a:gd name="T30" fmla="*/ 35357431 w 54214"/>
                <a:gd name="T31" fmla="*/ 101531759 h 67351"/>
                <a:gd name="T32" fmla="*/ 35611898 w 54214"/>
                <a:gd name="T33" fmla="*/ 102806584 h 67351"/>
                <a:gd name="T34" fmla="*/ 35618102 w 54214"/>
                <a:gd name="T35" fmla="*/ 102797144 h 67351"/>
                <a:gd name="T36" fmla="*/ 35914553 w 54214"/>
                <a:gd name="T37" fmla="*/ 103301138 h 67351"/>
                <a:gd name="T38" fmla="*/ 35867629 w 54214"/>
                <a:gd name="T39" fmla="*/ 103266891 h 67351"/>
                <a:gd name="T40" fmla="*/ 35867629 w 54214"/>
                <a:gd name="T41" fmla="*/ 103266891 h 67351"/>
                <a:gd name="T42" fmla="*/ 38214473 w 54214"/>
                <a:gd name="T43" fmla="*/ 104541715 h 67351"/>
                <a:gd name="T44" fmla="*/ 43312111 w 54214"/>
                <a:gd name="T45" fmla="*/ 105089396 h 67351"/>
                <a:gd name="T46" fmla="*/ 52193526 w 54214"/>
                <a:gd name="T47" fmla="*/ 103010922 h 67351"/>
                <a:gd name="T48" fmla="*/ 64490613 w 54214"/>
                <a:gd name="T49" fmla="*/ 93368042 h 67351"/>
                <a:gd name="T50" fmla="*/ 72579597 w 54214"/>
                <a:gd name="T51" fmla="*/ 91921668 h 67351"/>
                <a:gd name="T52" fmla="*/ 76734805 w 54214"/>
                <a:gd name="T53" fmla="*/ 92194500 h 67351"/>
                <a:gd name="T54" fmla="*/ 78724171 w 54214"/>
                <a:gd name="T55" fmla="*/ 92500360 h 67351"/>
                <a:gd name="T56" fmla="*/ 24795476 w 54214"/>
                <a:gd name="T57" fmla="*/ 1502 h 673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  <p:sp>
          <p:nvSpPr>
            <p:cNvPr id="10259" name="Google Shape;1032;p38">
              <a:extLst>
                <a:ext uri="{FF2B5EF4-FFF2-40B4-BE49-F238E27FC236}">
                  <a16:creationId xmlns:a16="http://schemas.microsoft.com/office/drawing/2014/main" id="{AC9B4C2D-DB9E-43CA-A3A5-E4DD1A177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550" y="3693340"/>
              <a:ext cx="344852" cy="266855"/>
            </a:xfrm>
            <a:custGeom>
              <a:avLst/>
              <a:gdLst>
                <a:gd name="T0" fmla="*/ 37456361 w 54869"/>
                <a:gd name="T1" fmla="*/ 0 h 42459"/>
                <a:gd name="T2" fmla="*/ 35869473 w 54869"/>
                <a:gd name="T3" fmla="*/ 878348 h 42459"/>
                <a:gd name="T4" fmla="*/ 34235622 w 54869"/>
                <a:gd name="T5" fmla="*/ 17460276 h 42459"/>
                <a:gd name="T6" fmla="*/ 25817655 w 54869"/>
                <a:gd name="T7" fmla="*/ 29400132 h 42459"/>
                <a:gd name="T8" fmla="*/ 24411724 w 54869"/>
                <a:gd name="T9" fmla="*/ 29499912 h 42459"/>
                <a:gd name="T10" fmla="*/ 10869334 w 54869"/>
                <a:gd name="T11" fmla="*/ 23481732 h 42459"/>
                <a:gd name="T12" fmla="*/ 6448944 w 54869"/>
                <a:gd name="T13" fmla="*/ 22320828 h 42459"/>
                <a:gd name="T14" fmla="*/ 2858553 w 54869"/>
                <a:gd name="T15" fmla="*/ 23175834 h 42459"/>
                <a:gd name="T16" fmla="*/ 103018 w 54869"/>
                <a:gd name="T17" fmla="*/ 26644641 h 42459"/>
                <a:gd name="T18" fmla="*/ 5562651 w 54869"/>
                <a:gd name="T19" fmla="*/ 37869722 h 42459"/>
                <a:gd name="T20" fmla="*/ 9644637 w 54869"/>
                <a:gd name="T21" fmla="*/ 53328231 h 42459"/>
                <a:gd name="T22" fmla="*/ 5971529 w 54869"/>
                <a:gd name="T23" fmla="*/ 64501919 h 42459"/>
                <a:gd name="T24" fmla="*/ 23192992 w 54869"/>
                <a:gd name="T25" fmla="*/ 66249452 h 42459"/>
                <a:gd name="T26" fmla="*/ 85615001 w 54869"/>
                <a:gd name="T27" fmla="*/ 39247564 h 42459"/>
                <a:gd name="T28" fmla="*/ 81991826 w 54869"/>
                <a:gd name="T29" fmla="*/ 31185155 h 42459"/>
                <a:gd name="T30" fmla="*/ 73879480 w 54869"/>
                <a:gd name="T31" fmla="*/ 27259321 h 42459"/>
                <a:gd name="T32" fmla="*/ 70307931 w 54869"/>
                <a:gd name="T33" fmla="*/ 27716624 h 42459"/>
                <a:gd name="T34" fmla="*/ 57960892 w 54869"/>
                <a:gd name="T35" fmla="*/ 30164797 h 42459"/>
                <a:gd name="T36" fmla="*/ 57651833 w 54869"/>
                <a:gd name="T37" fmla="*/ 30167757 h 42459"/>
                <a:gd name="T38" fmla="*/ 47450307 w 54869"/>
                <a:gd name="T39" fmla="*/ 26134443 h 42459"/>
                <a:gd name="T40" fmla="*/ 44033205 w 54869"/>
                <a:gd name="T41" fmla="*/ 16644219 h 42459"/>
                <a:gd name="T42" fmla="*/ 42145127 w 54869"/>
                <a:gd name="T43" fmla="*/ 5522162 h 42459"/>
                <a:gd name="T44" fmla="*/ 37456361 w 54869"/>
                <a:gd name="T45" fmla="*/ 0 h 424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 dirty="0"/>
            </a:p>
          </p:txBody>
        </p:sp>
      </p:grpSp>
      <p:sp>
        <p:nvSpPr>
          <p:cNvPr id="10249" name="Google Shape;1033;p38">
            <a:hlinkClick r:id="rId3" action="ppaction://hlinksldjump"/>
            <a:extLst>
              <a:ext uri="{FF2B5EF4-FFF2-40B4-BE49-F238E27FC236}">
                <a16:creationId xmlns:a16="http://schemas.microsoft.com/office/drawing/2014/main" id="{51D83B90-C194-4903-A797-5796B2E2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-31750"/>
            <a:ext cx="720726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 dirty="0">
              <a:latin typeface="Nunito" pitchFamily="2" charset="0"/>
              <a:sym typeface="Nunito" pitchFamily="2" charset="0"/>
            </a:endParaRPr>
          </a:p>
        </p:txBody>
      </p:sp>
      <p:sp>
        <p:nvSpPr>
          <p:cNvPr id="11277" name="Rectángulo 5">
            <a:extLst>
              <a:ext uri="{FF2B5EF4-FFF2-40B4-BE49-F238E27FC236}">
                <a16:creationId xmlns:a16="http://schemas.microsoft.com/office/drawing/2014/main" id="{9F3CEB7B-4951-4FA1-9FAE-A4845418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285750"/>
            <a:ext cx="3240087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CO" sz="3600" b="1" dirty="0">
                <a:solidFill>
                  <a:schemeClr val="tx2"/>
                </a:solidFill>
                <a:latin typeface="Arial Rounded MT Bold" panose="020F0704030504030204" pitchFamily="34" charset="0"/>
                <a:ea typeface="Nanum Pen Script" panose="02000000000000000000" charset="-127"/>
                <a:sym typeface="Nanum Pen Script" charset="-127"/>
              </a:rPr>
              <a:t>Biografía</a:t>
            </a:r>
            <a:endParaRPr lang="es-CO" altLang="es-CO" sz="1050" dirty="0">
              <a:solidFill>
                <a:schemeClr val="tx2"/>
              </a:solidFill>
              <a:latin typeface="Arial Rounded MT Bold" panose="020F0704030504030204" pitchFamily="34" charset="0"/>
              <a:ea typeface="Nanum Pen Script" panose="02000000000000000000" charset="-127"/>
            </a:endParaRPr>
          </a:p>
        </p:txBody>
      </p:sp>
      <p:sp>
        <p:nvSpPr>
          <p:cNvPr id="10251" name="Subtítulo 6">
            <a:extLst>
              <a:ext uri="{FF2B5EF4-FFF2-40B4-BE49-F238E27FC236}">
                <a16:creationId xmlns:a16="http://schemas.microsoft.com/office/drawing/2014/main" id="{2F66AEB9-C176-4928-A3DB-C83DDE9DA0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2888" y="1652588"/>
            <a:ext cx="2763837" cy="3001962"/>
          </a:xfrm>
        </p:spPr>
        <p:txBody>
          <a:bodyPr anchor="t"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Nunito" pitchFamily="2" charset="0"/>
              <a:buNone/>
            </a:pPr>
            <a:r>
              <a:rPr lang="en-US" altLang="es-CO" sz="1200" b="1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Padre de la </a:t>
            </a:r>
            <a:r>
              <a:rPr lang="es-CO" altLang="es-CO" sz="1200" b="1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sociología moderna</a:t>
            </a:r>
            <a:r>
              <a:rPr lang="en-US" altLang="es-CO" sz="1200" b="1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 </a:t>
            </a:r>
            <a:r>
              <a:rPr lang="es-CO" altLang="es-CO" sz="1200" b="1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Colombiana.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Nunito" pitchFamily="2" charset="0"/>
              <a:buNone/>
            </a:pPr>
            <a:endParaRPr lang="es-CO" altLang="es-CO" sz="1200" dirty="0">
              <a:solidFill>
                <a:srgbClr val="FFFFFF"/>
              </a:solidFill>
              <a:latin typeface="Nunito" pitchFamily="2" charset="0"/>
              <a:cs typeface="Arial" panose="020B0604020202020204" pitchFamily="34" charset="0"/>
              <a:sym typeface="Nunito" pitchFamily="2" charset="0"/>
            </a:endParaRPr>
          </a:p>
          <a:p>
            <a:pPr marL="457200" indent="-342900"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CO" altLang="es-CO" sz="12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Estudios de pregrado en Literatura Inglesa e Historia en la Universidad de Dubuque, en Iowa (1947).</a:t>
            </a:r>
          </a:p>
          <a:p>
            <a:pPr marL="457200" indent="-342900"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CO" altLang="es-CO" sz="12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Maestría en Sociología de la Universidad de Minnesota en 1953.</a:t>
            </a:r>
          </a:p>
          <a:p>
            <a:pPr marL="457200" indent="-342900"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CO" altLang="es-CO" sz="12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Grado de </a:t>
            </a:r>
            <a:r>
              <a:rPr lang="es-CO" altLang="es-CO" sz="12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Ph</a:t>
            </a:r>
            <a:r>
              <a:rPr lang="es-CO" altLang="es-CO" sz="120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. D. en Sociología Latinoamericana en la Universidad de la Florida en 1955.</a:t>
            </a:r>
          </a:p>
        </p:txBody>
      </p:sp>
      <p:sp>
        <p:nvSpPr>
          <p:cNvPr id="133" name="Google Shape;1020;p38">
            <a:extLst>
              <a:ext uri="{FF2B5EF4-FFF2-40B4-BE49-F238E27FC236}">
                <a16:creationId xmlns:a16="http://schemas.microsoft.com/office/drawing/2014/main" id="{1BD64698-B0BE-4309-A94E-55E9765DAAEB}"/>
              </a:ext>
            </a:extLst>
          </p:cNvPr>
          <p:cNvSpPr/>
          <p:nvPr/>
        </p:nvSpPr>
        <p:spPr>
          <a:xfrm>
            <a:off x="4589463" y="2322513"/>
            <a:ext cx="822325" cy="40640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53" name="Imagen 21">
            <a:extLst>
              <a:ext uri="{FF2B5EF4-FFF2-40B4-BE49-F238E27FC236}">
                <a16:creationId xmlns:a16="http://schemas.microsoft.com/office/drawing/2014/main" id="{A5BD897D-5BF6-4091-9FE3-47159036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61925"/>
            <a:ext cx="769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3" descr="Resultado de imagen para fals borda">
            <a:extLst>
              <a:ext uri="{FF2B5EF4-FFF2-40B4-BE49-F238E27FC236}">
                <a16:creationId xmlns:a16="http://schemas.microsoft.com/office/drawing/2014/main" id="{6285968F-C52B-48BD-AED7-27BF011A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268413"/>
            <a:ext cx="2351088" cy="25034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F44FA50-D75E-4A08-A99F-8A054EC521B3}"/>
              </a:ext>
            </a:extLst>
          </p:cNvPr>
          <p:cNvSpPr txBox="1"/>
          <p:nvPr/>
        </p:nvSpPr>
        <p:spPr>
          <a:xfrm>
            <a:off x="6099175" y="1871663"/>
            <a:ext cx="2671763" cy="187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altLang="es-CO" sz="1050" dirty="0">
                <a:solidFill>
                  <a:schemeClr val="bg2"/>
                </a:solidFill>
                <a:latin typeface="Nunito" panose="020B0604020202020204" pitchFamily="2" charset="0"/>
              </a:rPr>
              <a:t>Fue consultor de la Organización de los Estados Americanos en Brasil.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altLang="es-CO" sz="1050" dirty="0">
                <a:solidFill>
                  <a:schemeClr val="bg2"/>
                </a:solidFill>
                <a:latin typeface="Nunito" panose="020B0604020202020204" pitchFamily="2" charset="0"/>
              </a:rPr>
              <a:t>Director general del Ministerio de Agricultura, entre 1959 y 1961.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altLang="es-CO" sz="1050" dirty="0">
                <a:solidFill>
                  <a:schemeClr val="bg2"/>
                </a:solidFill>
                <a:latin typeface="Nunito" panose="020B0604020202020204" pitchFamily="2" charset="0"/>
              </a:rPr>
              <a:t>Fundó una de las primeras Facultades de Sociología de América latina en la Universidad Nacional de Colombia.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altLang="es-CO" sz="1050" dirty="0">
                <a:solidFill>
                  <a:schemeClr val="bg2"/>
                </a:solidFill>
                <a:latin typeface="Nunito" panose="020B0604020202020204" pitchFamily="2" charset="0"/>
              </a:rPr>
              <a:t>En 1985 fundó el Instituto de Estudios Políticos y Relaciones Internacionales (</a:t>
            </a:r>
            <a:r>
              <a:rPr lang="es-CO" altLang="es-CO" sz="1050" dirty="0" err="1">
                <a:solidFill>
                  <a:schemeClr val="bg2"/>
                </a:solidFill>
                <a:latin typeface="Nunito" panose="020B0604020202020204" pitchFamily="2" charset="0"/>
              </a:rPr>
              <a:t>Iepri</a:t>
            </a:r>
            <a:r>
              <a:rPr lang="es-CO" altLang="es-CO" sz="1050" dirty="0">
                <a:solidFill>
                  <a:schemeClr val="bg2"/>
                </a:solidFill>
                <a:latin typeface="Nunito" panose="020B0604020202020204" pitchFamily="2" charset="0"/>
              </a:rPr>
              <a:t>) en la Universidad Nacional</a:t>
            </a:r>
            <a:endParaRPr lang="es-MX" altLang="es-CO" sz="1050" dirty="0">
              <a:solidFill>
                <a:schemeClr val="bg2"/>
              </a:solidFill>
              <a:latin typeface="Nunito" panose="020B0604020202020204" pitchFamily="2" charset="0"/>
            </a:endParaRPr>
          </a:p>
          <a:p>
            <a:pPr>
              <a:defRPr/>
            </a:pPr>
            <a:endParaRPr lang="es-CO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2208;p61">
            <a:extLst>
              <a:ext uri="{FF2B5EF4-FFF2-40B4-BE49-F238E27FC236}">
                <a16:creationId xmlns:a16="http://schemas.microsoft.com/office/drawing/2014/main" id="{CB1F3066-4C52-46D9-8460-8374564D8D46}"/>
              </a:ext>
            </a:extLst>
          </p:cNvPr>
          <p:cNvSpPr>
            <a:spLocks/>
          </p:cNvSpPr>
          <p:nvPr/>
        </p:nvSpPr>
        <p:spPr bwMode="auto">
          <a:xfrm rot="10800000">
            <a:off x="3678238" y="938213"/>
            <a:ext cx="2244725" cy="1773237"/>
          </a:xfrm>
          <a:custGeom>
            <a:avLst/>
            <a:gdLst>
              <a:gd name="T0" fmla="*/ 2147483646 w 48771"/>
              <a:gd name="T1" fmla="*/ 3731502 h 46176"/>
              <a:gd name="T2" fmla="*/ 2147483646 w 48771"/>
              <a:gd name="T3" fmla="*/ 2147483646 h 46176"/>
              <a:gd name="T4" fmla="*/ 2147483646 w 48771"/>
              <a:gd name="T5" fmla="*/ 2147483646 h 46176"/>
              <a:gd name="T6" fmla="*/ 2147483646 w 48771"/>
              <a:gd name="T7" fmla="*/ 2147483646 h 46176"/>
              <a:gd name="T8" fmla="*/ 2147483646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47483646 h 46176"/>
              <a:gd name="T18" fmla="*/ 2147483646 w 48771"/>
              <a:gd name="T19" fmla="*/ 2147483646 h 46176"/>
              <a:gd name="T20" fmla="*/ 2147483646 w 48771"/>
              <a:gd name="T21" fmla="*/ 2147483646 h 46176"/>
              <a:gd name="T22" fmla="*/ 2147483646 w 48771"/>
              <a:gd name="T23" fmla="*/ 37322199 h 46176"/>
              <a:gd name="T24" fmla="*/ 2147483646 w 48771"/>
              <a:gd name="T25" fmla="*/ 3731502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2291" name="Google Shape;2209;p61">
            <a:extLst>
              <a:ext uri="{FF2B5EF4-FFF2-40B4-BE49-F238E27FC236}">
                <a16:creationId xmlns:a16="http://schemas.microsoft.com/office/drawing/2014/main" id="{DC92F7D1-BE22-473B-98FD-435BAF9B1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1403350"/>
            <a:ext cx="20780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sz="1100">
                <a:solidFill>
                  <a:srgbClr val="FFFFFF"/>
                </a:solidFill>
                <a:latin typeface="Nunito" pitchFamily="2" charset="0"/>
                <a:sym typeface="Nunito" pitchFamily="2" charset="0"/>
              </a:rPr>
              <a:t>Mundo campesino de la región andina y la costa atlántica Colombiana.</a:t>
            </a:r>
            <a:endParaRPr lang="es-CO" altLang="es-CO" sz="1100">
              <a:solidFill>
                <a:srgbClr val="FFFFFF"/>
              </a:solidFill>
              <a:latin typeface="Nunito" pitchFamily="2" charset="0"/>
              <a:sym typeface="Nunito" pitchFamily="2" charset="0"/>
            </a:endParaRPr>
          </a:p>
        </p:txBody>
      </p:sp>
      <p:sp>
        <p:nvSpPr>
          <p:cNvPr id="12292" name="Google Shape;2210;p61">
            <a:extLst>
              <a:ext uri="{FF2B5EF4-FFF2-40B4-BE49-F238E27FC236}">
                <a16:creationId xmlns:a16="http://schemas.microsoft.com/office/drawing/2014/main" id="{BD4BA095-64E7-4AD9-A46C-2B81166CB7F0}"/>
              </a:ext>
            </a:extLst>
          </p:cNvPr>
          <p:cNvSpPr>
            <a:spLocks/>
          </p:cNvSpPr>
          <p:nvPr/>
        </p:nvSpPr>
        <p:spPr bwMode="auto">
          <a:xfrm rot="10800000">
            <a:off x="6469063" y="881063"/>
            <a:ext cx="2076450" cy="1697037"/>
          </a:xfrm>
          <a:custGeom>
            <a:avLst/>
            <a:gdLst>
              <a:gd name="T0" fmla="*/ 2147483646 w 48771"/>
              <a:gd name="T1" fmla="*/ 1836914 h 46176"/>
              <a:gd name="T2" fmla="*/ 2147483646 w 48771"/>
              <a:gd name="T3" fmla="*/ 2147483646 h 46176"/>
              <a:gd name="T4" fmla="*/ 2147483646 w 48771"/>
              <a:gd name="T5" fmla="*/ 2147483646 h 46176"/>
              <a:gd name="T6" fmla="*/ 1749147784 w 48771"/>
              <a:gd name="T7" fmla="*/ 2147483646 h 46176"/>
              <a:gd name="T8" fmla="*/ 2147483646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47483646 h 46176"/>
              <a:gd name="T18" fmla="*/ 2147483646 w 48771"/>
              <a:gd name="T19" fmla="*/ 2147483646 h 46176"/>
              <a:gd name="T20" fmla="*/ 2147483646 w 48771"/>
              <a:gd name="T21" fmla="*/ 2147483646 h 46176"/>
              <a:gd name="T22" fmla="*/ 2147483646 w 48771"/>
              <a:gd name="T23" fmla="*/ 18217873 h 46176"/>
              <a:gd name="T24" fmla="*/ 2147483646 w 48771"/>
              <a:gd name="T25" fmla="*/ 1836914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2211" name="Google Shape;2211;p61">
            <a:extLst>
              <a:ext uri="{FF2B5EF4-FFF2-40B4-BE49-F238E27FC236}">
                <a16:creationId xmlns:a16="http://schemas.microsoft.com/office/drawing/2014/main" id="{119F71C6-79E8-466D-8E46-1C91BE76069D}"/>
              </a:ext>
            </a:extLst>
          </p:cNvPr>
          <p:cNvSpPr txBox="1"/>
          <p:nvPr/>
        </p:nvSpPr>
        <p:spPr>
          <a:xfrm>
            <a:off x="6557963" y="1412875"/>
            <a:ext cx="1736725" cy="10969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100" kern="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Violencia y la subversión en Colombia.</a:t>
            </a:r>
            <a:endParaRPr sz="1100" kern="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94" name="Google Shape;2212;p61">
            <a:extLst>
              <a:ext uri="{FF2B5EF4-FFF2-40B4-BE49-F238E27FC236}">
                <a16:creationId xmlns:a16="http://schemas.microsoft.com/office/drawing/2014/main" id="{055BD145-1D90-4999-AB29-1F4014B45851}"/>
              </a:ext>
            </a:extLst>
          </p:cNvPr>
          <p:cNvSpPr>
            <a:spLocks/>
          </p:cNvSpPr>
          <p:nvPr/>
        </p:nvSpPr>
        <p:spPr bwMode="auto">
          <a:xfrm rot="10800000">
            <a:off x="423863" y="3033713"/>
            <a:ext cx="2168525" cy="1897062"/>
          </a:xfrm>
          <a:custGeom>
            <a:avLst/>
            <a:gdLst>
              <a:gd name="T0" fmla="*/ 2147483646 w 48771"/>
              <a:gd name="T1" fmla="*/ 2779222 h 46176"/>
              <a:gd name="T2" fmla="*/ 2147483646 w 48771"/>
              <a:gd name="T3" fmla="*/ 2147483646 h 46176"/>
              <a:gd name="T4" fmla="*/ 2147483646 w 48771"/>
              <a:gd name="T5" fmla="*/ 2147483646 h 46176"/>
              <a:gd name="T6" fmla="*/ 2147483646 w 48771"/>
              <a:gd name="T7" fmla="*/ 2147483646 h 46176"/>
              <a:gd name="T8" fmla="*/ 2147483646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47483646 h 46176"/>
              <a:gd name="T18" fmla="*/ 2147483646 w 48771"/>
              <a:gd name="T19" fmla="*/ 2147483646 h 46176"/>
              <a:gd name="T20" fmla="*/ 2147483646 w 48771"/>
              <a:gd name="T21" fmla="*/ 2147483646 h 46176"/>
              <a:gd name="T22" fmla="*/ 2147483646 w 48771"/>
              <a:gd name="T23" fmla="*/ 28002301 h 46176"/>
              <a:gd name="T24" fmla="*/ 2147483646 w 48771"/>
              <a:gd name="T25" fmla="*/ 2779222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2295" name="Google Shape;2213;p61">
            <a:extLst>
              <a:ext uri="{FF2B5EF4-FFF2-40B4-BE49-F238E27FC236}">
                <a16:creationId xmlns:a16="http://schemas.microsoft.com/office/drawing/2014/main" id="{8F0D14A6-A5DA-4695-995C-C9FA5D00C06D}"/>
              </a:ext>
            </a:extLst>
          </p:cNvPr>
          <p:cNvSpPr>
            <a:spLocks/>
          </p:cNvSpPr>
          <p:nvPr/>
        </p:nvSpPr>
        <p:spPr bwMode="auto">
          <a:xfrm rot="10800000">
            <a:off x="347663" y="1052513"/>
            <a:ext cx="2233612" cy="1773237"/>
          </a:xfrm>
          <a:custGeom>
            <a:avLst/>
            <a:gdLst>
              <a:gd name="T0" fmla="*/ 2147483646 w 48771"/>
              <a:gd name="T1" fmla="*/ 2151572 h 46176"/>
              <a:gd name="T2" fmla="*/ 2147483646 w 48771"/>
              <a:gd name="T3" fmla="*/ 2147483646 h 46176"/>
              <a:gd name="T4" fmla="*/ 2147483646 w 48771"/>
              <a:gd name="T5" fmla="*/ 2147483646 h 46176"/>
              <a:gd name="T6" fmla="*/ 2147483646 w 48771"/>
              <a:gd name="T7" fmla="*/ 2147483646 h 46176"/>
              <a:gd name="T8" fmla="*/ 2147483646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47483646 h 46176"/>
              <a:gd name="T18" fmla="*/ 2147483646 w 48771"/>
              <a:gd name="T19" fmla="*/ 2147483646 h 46176"/>
              <a:gd name="T20" fmla="*/ 2147483646 w 48771"/>
              <a:gd name="T21" fmla="*/ 2147483646 h 46176"/>
              <a:gd name="T22" fmla="*/ 2147483646 w 48771"/>
              <a:gd name="T23" fmla="*/ 21745821 h 46176"/>
              <a:gd name="T24" fmla="*/ 2147483646 w 48771"/>
              <a:gd name="T25" fmla="*/ 2151572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2214" name="Google Shape;2214;p61">
            <a:extLst>
              <a:ext uri="{FF2B5EF4-FFF2-40B4-BE49-F238E27FC236}">
                <a16:creationId xmlns:a16="http://schemas.microsoft.com/office/drawing/2014/main" id="{15A8AC75-7460-435E-AA80-3A11196C045D}"/>
              </a:ext>
            </a:extLst>
          </p:cNvPr>
          <p:cNvSpPr txBox="1"/>
          <p:nvPr/>
        </p:nvSpPr>
        <p:spPr>
          <a:xfrm>
            <a:off x="598488" y="1289050"/>
            <a:ext cx="1722437" cy="13001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MX" sz="1100" kern="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Fundación de la Facultad de sociología Universidad nacional.1959 (Primera facultad de sociología en América latina).</a:t>
            </a:r>
            <a:endParaRPr sz="1100" kern="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97" name="Google Shape;2215;p61">
            <a:extLst>
              <a:ext uri="{FF2B5EF4-FFF2-40B4-BE49-F238E27FC236}">
                <a16:creationId xmlns:a16="http://schemas.microsoft.com/office/drawing/2014/main" id="{0A4C470C-B445-4E73-97EC-C5E9F7C2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319463"/>
            <a:ext cx="18129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sz="1100">
                <a:solidFill>
                  <a:srgbClr val="FFFFFF"/>
                </a:solidFill>
                <a:latin typeface="Nunito" pitchFamily="2" charset="0"/>
                <a:sym typeface="Nunito" pitchFamily="2" charset="0"/>
              </a:rPr>
              <a:t>Actividad Docente e investigativa.  Resalta su aporte a la comprensión de las comunidades rurales, su desarrollo de la metodología de la investigación, entre otros.</a:t>
            </a:r>
            <a:endParaRPr lang="es-CO" altLang="es-CO" sz="1100">
              <a:solidFill>
                <a:srgbClr val="FFFFFF"/>
              </a:solidFill>
              <a:latin typeface="Nunito" pitchFamily="2" charset="0"/>
              <a:sym typeface="Nunito" pitchFamily="2" charset="0"/>
            </a:endParaRPr>
          </a:p>
        </p:txBody>
      </p:sp>
      <p:sp>
        <p:nvSpPr>
          <p:cNvPr id="12298" name="Google Shape;2220;p61">
            <a:extLst>
              <a:ext uri="{FF2B5EF4-FFF2-40B4-BE49-F238E27FC236}">
                <a16:creationId xmlns:a16="http://schemas.microsoft.com/office/drawing/2014/main" id="{9FBBE7E8-61CC-40CD-83D6-AC001D79791F}"/>
              </a:ext>
            </a:extLst>
          </p:cNvPr>
          <p:cNvSpPr>
            <a:spLocks/>
          </p:cNvSpPr>
          <p:nvPr/>
        </p:nvSpPr>
        <p:spPr bwMode="auto">
          <a:xfrm>
            <a:off x="-68263" y="-188913"/>
            <a:ext cx="898526" cy="850901"/>
          </a:xfrm>
          <a:custGeom>
            <a:avLst/>
            <a:gdLst>
              <a:gd name="T0" fmla="*/ 2147483646 w 48771"/>
              <a:gd name="T1" fmla="*/ 112738 h 46176"/>
              <a:gd name="T2" fmla="*/ 972802031 w 48771"/>
              <a:gd name="T3" fmla="*/ 386276788 h 46176"/>
              <a:gd name="T4" fmla="*/ 377528510 w 48771"/>
              <a:gd name="T5" fmla="*/ 1040172775 h 46176"/>
              <a:gd name="T6" fmla="*/ 72694348 w 48771"/>
              <a:gd name="T7" fmla="*/ 2147483646 h 46176"/>
              <a:gd name="T8" fmla="*/ 1916570033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37193130 h 46176"/>
              <a:gd name="T18" fmla="*/ 2147483646 w 48771"/>
              <a:gd name="T19" fmla="*/ 437123559 h 46176"/>
              <a:gd name="T20" fmla="*/ 2147483646 w 48771"/>
              <a:gd name="T21" fmla="*/ 284576483 h 46176"/>
              <a:gd name="T22" fmla="*/ 2147483646 w 48771"/>
              <a:gd name="T23" fmla="*/ 1151469 h 46176"/>
              <a:gd name="T24" fmla="*/ 2147483646 w 48771"/>
              <a:gd name="T25" fmla="*/ 112738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grpSp>
        <p:nvGrpSpPr>
          <p:cNvPr id="12299" name="Google Shape;2221;p61">
            <a:extLst>
              <a:ext uri="{FF2B5EF4-FFF2-40B4-BE49-F238E27FC236}">
                <a16:creationId xmlns:a16="http://schemas.microsoft.com/office/drawing/2014/main" id="{33D4BA32-AA81-494D-A0D3-38B1AE407101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90488"/>
            <a:ext cx="493712" cy="446087"/>
            <a:chOff x="2679436" y="3270400"/>
            <a:chExt cx="752625" cy="689795"/>
          </a:xfrm>
        </p:grpSpPr>
        <p:sp>
          <p:nvSpPr>
            <p:cNvPr id="2222" name="Google Shape;2222;p61">
              <a:extLst>
                <a:ext uri="{FF2B5EF4-FFF2-40B4-BE49-F238E27FC236}">
                  <a16:creationId xmlns:a16="http://schemas.microsoft.com/office/drawing/2014/main" id="{E25E50ED-CD5F-48EF-BE18-05F429A2E62C}"/>
                </a:ext>
              </a:extLst>
            </p:cNvPr>
            <p:cNvSpPr/>
            <p:nvPr/>
          </p:nvSpPr>
          <p:spPr>
            <a:xfrm>
              <a:off x="2722996" y="3270400"/>
              <a:ext cx="689705" cy="689795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4" name="Google Shape;2223;p61">
              <a:extLst>
                <a:ext uri="{FF2B5EF4-FFF2-40B4-BE49-F238E27FC236}">
                  <a16:creationId xmlns:a16="http://schemas.microsoft.com/office/drawing/2014/main" id="{BC64BEFE-2DD3-482C-ABAD-C36704BB5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436" y="3344037"/>
              <a:ext cx="345260" cy="537562"/>
            </a:xfrm>
            <a:custGeom>
              <a:avLst/>
              <a:gdLst>
                <a:gd name="T0" fmla="*/ 49935737 w 54934"/>
                <a:gd name="T1" fmla="*/ 0 h 85531"/>
                <a:gd name="T2" fmla="*/ 42655115 w 54934"/>
                <a:gd name="T3" fmla="*/ 599073 h 85531"/>
                <a:gd name="T4" fmla="*/ 41940379 w 54934"/>
                <a:gd name="T5" fmla="*/ 133456185 h 85531"/>
                <a:gd name="T6" fmla="*/ 42041901 w 54934"/>
                <a:gd name="T7" fmla="*/ 133404554 h 85531"/>
                <a:gd name="T8" fmla="*/ 52296482 w 54934"/>
                <a:gd name="T9" fmla="*/ 120701848 h 85531"/>
                <a:gd name="T10" fmla="*/ 40664016 w 54934"/>
                <a:gd name="T11" fmla="*/ 104578771 h 85531"/>
                <a:gd name="T12" fmla="*/ 48113226 w 54934"/>
                <a:gd name="T13" fmla="*/ 86875289 h 85531"/>
                <a:gd name="T14" fmla="*/ 65613912 w 54934"/>
                <a:gd name="T15" fmla="*/ 81925873 h 85531"/>
                <a:gd name="T16" fmla="*/ 81123737 w 54934"/>
                <a:gd name="T17" fmla="*/ 72844594 h 85531"/>
                <a:gd name="T18" fmla="*/ 57960402 w 54934"/>
                <a:gd name="T19" fmla="*/ 58150789 h 85531"/>
                <a:gd name="T20" fmla="*/ 55154986 w 54934"/>
                <a:gd name="T21" fmla="*/ 51160421 h 85531"/>
                <a:gd name="T22" fmla="*/ 61073367 w 54934"/>
                <a:gd name="T23" fmla="*/ 46109723 h 85531"/>
                <a:gd name="T24" fmla="*/ 78981465 w 54934"/>
                <a:gd name="T25" fmla="*/ 35956419 h 85531"/>
                <a:gd name="T26" fmla="*/ 80512258 w 54934"/>
                <a:gd name="T27" fmla="*/ 33711135 h 85531"/>
                <a:gd name="T28" fmla="*/ 80512258 w 54934"/>
                <a:gd name="T29" fmla="*/ 33711135 h 85531"/>
                <a:gd name="T30" fmla="*/ 80498116 w 54934"/>
                <a:gd name="T31" fmla="*/ 33740920 h 85531"/>
                <a:gd name="T32" fmla="*/ 80460626 w 54934"/>
                <a:gd name="T33" fmla="*/ 32946704 h 85531"/>
                <a:gd name="T34" fmla="*/ 79950429 w 54934"/>
                <a:gd name="T35" fmla="*/ 31415917 h 85531"/>
                <a:gd name="T36" fmla="*/ 77909446 w 54934"/>
                <a:gd name="T37" fmla="*/ 29272149 h 85531"/>
                <a:gd name="T38" fmla="*/ 64236266 w 54934"/>
                <a:gd name="T39" fmla="*/ 25904950 h 85531"/>
                <a:gd name="T40" fmla="*/ 56225510 w 54934"/>
                <a:gd name="T41" fmla="*/ 18864655 h 85531"/>
                <a:gd name="T42" fmla="*/ 58725066 w 54934"/>
                <a:gd name="T43" fmla="*/ 14935589 h 85531"/>
                <a:gd name="T44" fmla="*/ 61226318 w 54934"/>
                <a:gd name="T45" fmla="*/ 9170161 h 85531"/>
                <a:gd name="T46" fmla="*/ 49935737 w 54934"/>
                <a:gd name="T47" fmla="*/ 0 h 855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/>
            </a:p>
          </p:txBody>
        </p:sp>
        <p:sp>
          <p:nvSpPr>
            <p:cNvPr id="12315" name="Google Shape;2224;p61">
              <a:extLst>
                <a:ext uri="{FF2B5EF4-FFF2-40B4-BE49-F238E27FC236}">
                  <a16:creationId xmlns:a16="http://schemas.microsoft.com/office/drawing/2014/main" id="{D8DAE64F-07DC-499E-8510-FF47D1282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326" y="3293626"/>
              <a:ext cx="340735" cy="423301"/>
            </a:xfrm>
            <a:custGeom>
              <a:avLst/>
              <a:gdLst>
                <a:gd name="T0" fmla="*/ 24795476 w 54214"/>
                <a:gd name="T1" fmla="*/ 1502 h 67351"/>
                <a:gd name="T2" fmla="*/ 13266052 w 54214"/>
                <a:gd name="T3" fmla="*/ 4746582 h 67351"/>
                <a:gd name="T4" fmla="*/ 1276326 w 54214"/>
                <a:gd name="T5" fmla="*/ 17909615 h 67351"/>
                <a:gd name="T6" fmla="*/ 4592173 w 54214"/>
                <a:gd name="T7" fmla="*/ 26939513 h 67351"/>
                <a:gd name="T8" fmla="*/ 16071707 w 54214"/>
                <a:gd name="T9" fmla="*/ 31480023 h 67351"/>
                <a:gd name="T10" fmla="*/ 24541009 w 54214"/>
                <a:gd name="T11" fmla="*/ 37041160 h 67351"/>
                <a:gd name="T12" fmla="*/ 24030849 w 54214"/>
                <a:gd name="T13" fmla="*/ 47245592 h 67351"/>
                <a:gd name="T14" fmla="*/ 13776249 w 54214"/>
                <a:gd name="T15" fmla="*/ 58317982 h 67351"/>
                <a:gd name="T16" fmla="*/ 9541560 w 54214"/>
                <a:gd name="T17" fmla="*/ 64439207 h 67351"/>
                <a:gd name="T18" fmla="*/ 12295585 w 54214"/>
                <a:gd name="T19" fmla="*/ 70664952 h 67351"/>
                <a:gd name="T20" fmla="*/ 15700276 w 54214"/>
                <a:gd name="T21" fmla="*/ 71435819 h 67351"/>
                <a:gd name="T22" fmla="*/ 27143822 w 54214"/>
                <a:gd name="T23" fmla="*/ 68572575 h 67351"/>
                <a:gd name="T24" fmla="*/ 31609635 w 54214"/>
                <a:gd name="T25" fmla="*/ 68073320 h 67351"/>
                <a:gd name="T26" fmla="*/ 38315756 w 54214"/>
                <a:gd name="T27" fmla="*/ 69847399 h 67351"/>
                <a:gd name="T28" fmla="*/ 40561323 w 54214"/>
                <a:gd name="T29" fmla="*/ 85052918 h 67351"/>
                <a:gd name="T30" fmla="*/ 35357431 w 54214"/>
                <a:gd name="T31" fmla="*/ 101531759 h 67351"/>
                <a:gd name="T32" fmla="*/ 35611898 w 54214"/>
                <a:gd name="T33" fmla="*/ 102806584 h 67351"/>
                <a:gd name="T34" fmla="*/ 35618102 w 54214"/>
                <a:gd name="T35" fmla="*/ 102797144 h 67351"/>
                <a:gd name="T36" fmla="*/ 35914553 w 54214"/>
                <a:gd name="T37" fmla="*/ 103301138 h 67351"/>
                <a:gd name="T38" fmla="*/ 35867629 w 54214"/>
                <a:gd name="T39" fmla="*/ 103266891 h 67351"/>
                <a:gd name="T40" fmla="*/ 35867629 w 54214"/>
                <a:gd name="T41" fmla="*/ 103266891 h 67351"/>
                <a:gd name="T42" fmla="*/ 38214473 w 54214"/>
                <a:gd name="T43" fmla="*/ 104541715 h 67351"/>
                <a:gd name="T44" fmla="*/ 43312111 w 54214"/>
                <a:gd name="T45" fmla="*/ 105089396 h 67351"/>
                <a:gd name="T46" fmla="*/ 52193526 w 54214"/>
                <a:gd name="T47" fmla="*/ 103010922 h 67351"/>
                <a:gd name="T48" fmla="*/ 64490613 w 54214"/>
                <a:gd name="T49" fmla="*/ 93368042 h 67351"/>
                <a:gd name="T50" fmla="*/ 72579597 w 54214"/>
                <a:gd name="T51" fmla="*/ 91921668 h 67351"/>
                <a:gd name="T52" fmla="*/ 76734805 w 54214"/>
                <a:gd name="T53" fmla="*/ 92194500 h 67351"/>
                <a:gd name="T54" fmla="*/ 78724171 w 54214"/>
                <a:gd name="T55" fmla="*/ 92500360 h 67351"/>
                <a:gd name="T56" fmla="*/ 24795476 w 54214"/>
                <a:gd name="T57" fmla="*/ 1502 h 673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/>
            </a:p>
          </p:txBody>
        </p:sp>
        <p:sp>
          <p:nvSpPr>
            <p:cNvPr id="12316" name="Google Shape;2225;p61">
              <a:extLst>
                <a:ext uri="{FF2B5EF4-FFF2-40B4-BE49-F238E27FC236}">
                  <a16:creationId xmlns:a16="http://schemas.microsoft.com/office/drawing/2014/main" id="{D3DE8F03-333A-4965-BD20-9E597950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550" y="3693340"/>
              <a:ext cx="344852" cy="266855"/>
            </a:xfrm>
            <a:custGeom>
              <a:avLst/>
              <a:gdLst>
                <a:gd name="T0" fmla="*/ 37456361 w 54869"/>
                <a:gd name="T1" fmla="*/ 0 h 42459"/>
                <a:gd name="T2" fmla="*/ 35869473 w 54869"/>
                <a:gd name="T3" fmla="*/ 878348 h 42459"/>
                <a:gd name="T4" fmla="*/ 34235622 w 54869"/>
                <a:gd name="T5" fmla="*/ 17460276 h 42459"/>
                <a:gd name="T6" fmla="*/ 25817655 w 54869"/>
                <a:gd name="T7" fmla="*/ 29400132 h 42459"/>
                <a:gd name="T8" fmla="*/ 24411724 w 54869"/>
                <a:gd name="T9" fmla="*/ 29499912 h 42459"/>
                <a:gd name="T10" fmla="*/ 10869334 w 54869"/>
                <a:gd name="T11" fmla="*/ 23481732 h 42459"/>
                <a:gd name="T12" fmla="*/ 6448944 w 54869"/>
                <a:gd name="T13" fmla="*/ 22320828 h 42459"/>
                <a:gd name="T14" fmla="*/ 2858553 w 54869"/>
                <a:gd name="T15" fmla="*/ 23175834 h 42459"/>
                <a:gd name="T16" fmla="*/ 103018 w 54869"/>
                <a:gd name="T17" fmla="*/ 26644641 h 42459"/>
                <a:gd name="T18" fmla="*/ 5562651 w 54869"/>
                <a:gd name="T19" fmla="*/ 37869722 h 42459"/>
                <a:gd name="T20" fmla="*/ 9644637 w 54869"/>
                <a:gd name="T21" fmla="*/ 53328231 h 42459"/>
                <a:gd name="T22" fmla="*/ 5971529 w 54869"/>
                <a:gd name="T23" fmla="*/ 64501919 h 42459"/>
                <a:gd name="T24" fmla="*/ 23192992 w 54869"/>
                <a:gd name="T25" fmla="*/ 66249452 h 42459"/>
                <a:gd name="T26" fmla="*/ 85615001 w 54869"/>
                <a:gd name="T27" fmla="*/ 39247564 h 42459"/>
                <a:gd name="T28" fmla="*/ 81991826 w 54869"/>
                <a:gd name="T29" fmla="*/ 31185155 h 42459"/>
                <a:gd name="T30" fmla="*/ 73879480 w 54869"/>
                <a:gd name="T31" fmla="*/ 27259321 h 42459"/>
                <a:gd name="T32" fmla="*/ 70307931 w 54869"/>
                <a:gd name="T33" fmla="*/ 27716624 h 42459"/>
                <a:gd name="T34" fmla="*/ 57960892 w 54869"/>
                <a:gd name="T35" fmla="*/ 30164797 h 42459"/>
                <a:gd name="T36" fmla="*/ 57651833 w 54869"/>
                <a:gd name="T37" fmla="*/ 30167757 h 42459"/>
                <a:gd name="T38" fmla="*/ 47450307 w 54869"/>
                <a:gd name="T39" fmla="*/ 26134443 h 42459"/>
                <a:gd name="T40" fmla="*/ 44033205 w 54869"/>
                <a:gd name="T41" fmla="*/ 16644219 h 42459"/>
                <a:gd name="T42" fmla="*/ 42145127 w 54869"/>
                <a:gd name="T43" fmla="*/ 5522162 h 42459"/>
                <a:gd name="T44" fmla="*/ 37456361 w 54869"/>
                <a:gd name="T45" fmla="*/ 0 h 424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/>
            </a:p>
          </p:txBody>
        </p:sp>
      </p:grpSp>
      <p:sp>
        <p:nvSpPr>
          <p:cNvPr id="12300" name="Google Shape;2226;p61">
            <a:hlinkClick r:id="rId3" action="ppaction://hlinksldjump"/>
            <a:extLst>
              <a:ext uri="{FF2B5EF4-FFF2-40B4-BE49-F238E27FC236}">
                <a16:creationId xmlns:a16="http://schemas.microsoft.com/office/drawing/2014/main" id="{055F32D5-5B8F-4C7A-BB42-1031FC8B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-31750"/>
            <a:ext cx="720726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>
              <a:latin typeface="Nunito" pitchFamily="2" charset="0"/>
              <a:sym typeface="Nunito" pitchFamily="2" charset="0"/>
            </a:endParaRPr>
          </a:p>
        </p:txBody>
      </p:sp>
      <p:pic>
        <p:nvPicPr>
          <p:cNvPr id="12301" name="Imagen 25">
            <a:extLst>
              <a:ext uri="{FF2B5EF4-FFF2-40B4-BE49-F238E27FC236}">
                <a16:creationId xmlns:a16="http://schemas.microsoft.com/office/drawing/2014/main" id="{9C7EDF59-A450-4279-B749-82157275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225"/>
            <a:ext cx="769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Google Shape;2428;p66">
            <a:extLst>
              <a:ext uri="{FF2B5EF4-FFF2-40B4-BE49-F238E27FC236}">
                <a16:creationId xmlns:a16="http://schemas.microsoft.com/office/drawing/2014/main" id="{7C7A4F45-960B-4EC4-9951-56E9C5C921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538" y="268288"/>
            <a:ext cx="7718425" cy="571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5C4F"/>
              </a:buClr>
              <a:buFont typeface="Nanum Pen Script" charset="-127"/>
              <a:buNone/>
            </a:pPr>
            <a:r>
              <a:rPr lang="es-MX" altLang="es-CO" sz="3600" b="1">
                <a:solidFill>
                  <a:srgbClr val="005C4F"/>
                </a:solidFill>
                <a:latin typeface="Arial Rounded MT Bold" panose="020F0704030504030204" pitchFamily="34" charset="0"/>
                <a:ea typeface="Nanum Pen Script" charset="-127"/>
                <a:cs typeface="Arial" panose="020B0604020202020204" pitchFamily="34" charset="0"/>
                <a:sym typeface="Nanum Pen Script" charset="-127"/>
              </a:rPr>
              <a:t>Legado de Fals Borda</a:t>
            </a:r>
            <a:endParaRPr lang="es-CO" altLang="es-CO" sz="3600" b="1">
              <a:solidFill>
                <a:srgbClr val="005C4F"/>
              </a:solidFill>
              <a:latin typeface="Arial Rounded MT Bold" panose="020F0704030504030204" pitchFamily="34" charset="0"/>
              <a:ea typeface="Nanum Pen Script" charset="-127"/>
              <a:cs typeface="Arial" panose="020B0604020202020204" pitchFamily="34" charset="0"/>
              <a:sym typeface="Nanum Pen Script" charset="-127"/>
            </a:endParaRPr>
          </a:p>
        </p:txBody>
      </p:sp>
      <p:pic>
        <p:nvPicPr>
          <p:cNvPr id="27675" name="Picture 27" descr="Resultado de imagen para escudo universidad nacional">
            <a:extLst>
              <a:ext uri="{FF2B5EF4-FFF2-40B4-BE49-F238E27FC236}">
                <a16:creationId xmlns:a16="http://schemas.microsoft.com/office/drawing/2014/main" id="{C126C213-9025-4784-87DA-C96F5926E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3507" r="31614" b="14675"/>
          <a:stretch/>
        </p:blipFill>
        <p:spPr bwMode="auto">
          <a:xfrm>
            <a:off x="2130425" y="1162050"/>
            <a:ext cx="1042988" cy="13001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AB9754-93F2-473A-9C22-BAC94E588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941" t="39790" r="51952" b="41292"/>
          <a:stretch/>
        </p:blipFill>
        <p:spPr>
          <a:xfrm>
            <a:off x="2371725" y="3616325"/>
            <a:ext cx="1008063" cy="1028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305" name="Google Shape;2210;p61">
            <a:extLst>
              <a:ext uri="{FF2B5EF4-FFF2-40B4-BE49-F238E27FC236}">
                <a16:creationId xmlns:a16="http://schemas.microsoft.com/office/drawing/2014/main" id="{7CF8587A-B8BD-444F-83F1-7AAC808DDCD5}"/>
              </a:ext>
            </a:extLst>
          </p:cNvPr>
          <p:cNvSpPr>
            <a:spLocks/>
          </p:cNvSpPr>
          <p:nvPr/>
        </p:nvSpPr>
        <p:spPr bwMode="auto">
          <a:xfrm rot="10800000">
            <a:off x="3767138" y="3206750"/>
            <a:ext cx="2066925" cy="1714500"/>
          </a:xfrm>
          <a:custGeom>
            <a:avLst/>
            <a:gdLst>
              <a:gd name="T0" fmla="*/ 2147483646 w 48771"/>
              <a:gd name="T1" fmla="*/ 1894208 h 46176"/>
              <a:gd name="T2" fmla="*/ 2147483646 w 48771"/>
              <a:gd name="T3" fmla="*/ 2147483646 h 46176"/>
              <a:gd name="T4" fmla="*/ 2147483646 w 48771"/>
              <a:gd name="T5" fmla="*/ 2147483646 h 46176"/>
              <a:gd name="T6" fmla="*/ 2035860521 w 48771"/>
              <a:gd name="T7" fmla="*/ 2147483646 h 46176"/>
              <a:gd name="T8" fmla="*/ 2147483646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47483646 h 46176"/>
              <a:gd name="T18" fmla="*/ 2147483646 w 48771"/>
              <a:gd name="T19" fmla="*/ 2147483646 h 46176"/>
              <a:gd name="T20" fmla="*/ 2147483646 w 48771"/>
              <a:gd name="T21" fmla="*/ 2147483646 h 46176"/>
              <a:gd name="T22" fmla="*/ 2147483646 w 48771"/>
              <a:gd name="T23" fmla="*/ 18990382 h 46176"/>
              <a:gd name="T24" fmla="*/ 2147483646 w 48771"/>
              <a:gd name="T25" fmla="*/ 1894208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32" name="Google Shape;2211;p61">
            <a:extLst>
              <a:ext uri="{FF2B5EF4-FFF2-40B4-BE49-F238E27FC236}">
                <a16:creationId xmlns:a16="http://schemas.microsoft.com/office/drawing/2014/main" id="{9A0F009C-54FA-4F82-B9EB-6485030B9B86}"/>
              </a:ext>
            </a:extLst>
          </p:cNvPr>
          <p:cNvSpPr txBox="1"/>
          <p:nvPr/>
        </p:nvSpPr>
        <p:spPr>
          <a:xfrm>
            <a:off x="3721100" y="3532188"/>
            <a:ext cx="1422400" cy="10969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100" kern="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La  educación en Colombia.</a:t>
            </a:r>
            <a:endParaRPr sz="1100" kern="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07" name="Google Shape;2210;p61">
            <a:extLst>
              <a:ext uri="{FF2B5EF4-FFF2-40B4-BE49-F238E27FC236}">
                <a16:creationId xmlns:a16="http://schemas.microsoft.com/office/drawing/2014/main" id="{F7F9FAA3-A371-44FB-BDE4-0B0EE7BD0A0C}"/>
              </a:ext>
            </a:extLst>
          </p:cNvPr>
          <p:cNvSpPr>
            <a:spLocks/>
          </p:cNvSpPr>
          <p:nvPr/>
        </p:nvSpPr>
        <p:spPr bwMode="auto">
          <a:xfrm rot="10800000">
            <a:off x="6399213" y="3071813"/>
            <a:ext cx="2152650" cy="1976437"/>
          </a:xfrm>
          <a:custGeom>
            <a:avLst/>
            <a:gdLst>
              <a:gd name="T0" fmla="*/ 2147483646 w 48771"/>
              <a:gd name="T1" fmla="*/ 3370935 h 46176"/>
              <a:gd name="T2" fmla="*/ 2147483646 w 48771"/>
              <a:gd name="T3" fmla="*/ 2147483646 h 46176"/>
              <a:gd name="T4" fmla="*/ 2147483646 w 48771"/>
              <a:gd name="T5" fmla="*/ 2147483646 h 46176"/>
              <a:gd name="T6" fmla="*/ 2147483646 w 48771"/>
              <a:gd name="T7" fmla="*/ 2147483646 h 46176"/>
              <a:gd name="T8" fmla="*/ 2147483646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47483646 h 46176"/>
              <a:gd name="T18" fmla="*/ 2147483646 w 48771"/>
              <a:gd name="T19" fmla="*/ 2147483646 h 46176"/>
              <a:gd name="T20" fmla="*/ 2147483646 w 48771"/>
              <a:gd name="T21" fmla="*/ 2147483646 h 46176"/>
              <a:gd name="T22" fmla="*/ 2147483646 w 48771"/>
              <a:gd name="T23" fmla="*/ 33561035 h 46176"/>
              <a:gd name="T24" fmla="*/ 2147483646 w 48771"/>
              <a:gd name="T25" fmla="*/ 3370935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33" name="Google Shape;2211;p61">
            <a:extLst>
              <a:ext uri="{FF2B5EF4-FFF2-40B4-BE49-F238E27FC236}">
                <a16:creationId xmlns:a16="http://schemas.microsoft.com/office/drawing/2014/main" id="{B883671C-74CF-40E3-B14D-12D5AE64FA0B}"/>
              </a:ext>
            </a:extLst>
          </p:cNvPr>
          <p:cNvSpPr txBox="1"/>
          <p:nvPr/>
        </p:nvSpPr>
        <p:spPr>
          <a:xfrm>
            <a:off x="6594475" y="3571875"/>
            <a:ext cx="1858963" cy="1016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100" kern="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América Latina (Desenvolvimiento histórico y desarrollo económico y social en el siglo XX).</a:t>
            </a:r>
            <a:endParaRPr sz="1100" kern="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677" name="Picture 29" descr="Resultado de imagen para campesino boyaca">
            <a:extLst>
              <a:ext uri="{FF2B5EF4-FFF2-40B4-BE49-F238E27FC236}">
                <a16:creationId xmlns:a16="http://schemas.microsoft.com/office/drawing/2014/main" id="{48CE1D38-AA24-4D76-80B5-C6D375B65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63532" t="10382" r="18998" b="65251"/>
          <a:stretch/>
        </p:blipFill>
        <p:spPr bwMode="auto">
          <a:xfrm>
            <a:off x="4435475" y="2098675"/>
            <a:ext cx="898525" cy="9191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679" name="Picture 31" descr="Resultado de imagen para colombia">
            <a:extLst>
              <a:ext uri="{FF2B5EF4-FFF2-40B4-BE49-F238E27FC236}">
                <a16:creationId xmlns:a16="http://schemas.microsoft.com/office/drawing/2014/main" id="{2A9AE50D-C3A0-4BEA-B36B-EB00F923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6600" y="3319463"/>
            <a:ext cx="1809750" cy="1489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81" name="Picture 33" descr="Resultado de imagen para guerrillero">
            <a:extLst>
              <a:ext uri="{FF2B5EF4-FFF2-40B4-BE49-F238E27FC236}">
                <a16:creationId xmlns:a16="http://schemas.microsoft.com/office/drawing/2014/main" id="{0A6B1DAE-46CC-4D6F-ADA2-6D90C3A90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2471" r="9267"/>
          <a:stretch/>
        </p:blipFill>
        <p:spPr bwMode="auto">
          <a:xfrm>
            <a:off x="7081838" y="1730375"/>
            <a:ext cx="1292225" cy="12001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683" name="Picture 35" descr="Resultado de imagen para america latina">
            <a:extLst>
              <a:ext uri="{FF2B5EF4-FFF2-40B4-BE49-F238E27FC236}">
                <a16:creationId xmlns:a16="http://schemas.microsoft.com/office/drawing/2014/main" id="{D5189647-DF72-4FDF-BEEB-9E7AE5E16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/>
          <a:srcRect l="14727" r="14118"/>
          <a:stretch/>
        </p:blipFill>
        <p:spPr bwMode="auto">
          <a:xfrm>
            <a:off x="7837488" y="4240213"/>
            <a:ext cx="776287" cy="8080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1;p38">
            <a:extLst>
              <a:ext uri="{FF2B5EF4-FFF2-40B4-BE49-F238E27FC236}">
                <a16:creationId xmlns:a16="http://schemas.microsoft.com/office/drawing/2014/main" id="{EC7F6D6C-C8CA-4624-BA35-1074DED55852}"/>
              </a:ext>
            </a:extLst>
          </p:cNvPr>
          <p:cNvSpPr>
            <a:spLocks/>
          </p:cNvSpPr>
          <p:nvPr/>
        </p:nvSpPr>
        <p:spPr bwMode="auto">
          <a:xfrm>
            <a:off x="2278063" y="3717925"/>
            <a:ext cx="5837237" cy="1108075"/>
          </a:xfrm>
          <a:custGeom>
            <a:avLst/>
            <a:gdLst>
              <a:gd name="T0" fmla="*/ 2147483646 w 117515"/>
              <a:gd name="T1" fmla="*/ 913578 h 49263"/>
              <a:gd name="T2" fmla="*/ 2147483646 w 117515"/>
              <a:gd name="T3" fmla="*/ 6120696 h 49263"/>
              <a:gd name="T4" fmla="*/ 1715155044 w 117515"/>
              <a:gd name="T5" fmla="*/ 26931938 h 49263"/>
              <a:gd name="T6" fmla="*/ 822085884 w 117515"/>
              <a:gd name="T7" fmla="*/ 57555210 h 49263"/>
              <a:gd name="T8" fmla="*/ 130817345 w 117515"/>
              <a:gd name="T9" fmla="*/ 274252218 h 49263"/>
              <a:gd name="T10" fmla="*/ 3794430 w 117515"/>
              <a:gd name="T11" fmla="*/ 630543710 h 49263"/>
              <a:gd name="T12" fmla="*/ 41154229 w 117515"/>
              <a:gd name="T13" fmla="*/ 735841448 h 49263"/>
              <a:gd name="T14" fmla="*/ 392392095 w 117515"/>
              <a:gd name="T15" fmla="*/ 872968220 h 49263"/>
              <a:gd name="T16" fmla="*/ 777253379 w 117515"/>
              <a:gd name="T17" fmla="*/ 906020179 h 49263"/>
              <a:gd name="T18" fmla="*/ 1972933530 w 117515"/>
              <a:gd name="T19" fmla="*/ 939072813 h 49263"/>
              <a:gd name="T20" fmla="*/ 2147483646 w 117515"/>
              <a:gd name="T21" fmla="*/ 956230442 h 49263"/>
              <a:gd name="T22" fmla="*/ 2147483646 w 117515"/>
              <a:gd name="T23" fmla="*/ 957241189 h 49263"/>
              <a:gd name="T24" fmla="*/ 2147483646 w 117515"/>
              <a:gd name="T25" fmla="*/ 953782546 h 49263"/>
              <a:gd name="T26" fmla="*/ 2147483646 w 117515"/>
              <a:gd name="T27" fmla="*/ 936624939 h 49263"/>
              <a:gd name="T28" fmla="*/ 2147483646 w 117515"/>
              <a:gd name="T29" fmla="*/ 912141527 h 49263"/>
              <a:gd name="T30" fmla="*/ 2147483646 w 117515"/>
              <a:gd name="T31" fmla="*/ 696668141 h 49263"/>
              <a:gd name="T32" fmla="*/ 2147483646 w 117515"/>
              <a:gd name="T33" fmla="*/ 460364956 h 49263"/>
              <a:gd name="T34" fmla="*/ 2147483646 w 117515"/>
              <a:gd name="T35" fmla="*/ 275476492 h 49263"/>
              <a:gd name="T36" fmla="*/ 2147483646 w 117515"/>
              <a:gd name="T37" fmla="*/ 91832095 h 49263"/>
              <a:gd name="T38" fmla="*/ 2147483646 w 117515"/>
              <a:gd name="T39" fmla="*/ 47742551 h 49263"/>
              <a:gd name="T40" fmla="*/ 2147483646 w 117515"/>
              <a:gd name="T41" fmla="*/ 15914191 h 49263"/>
              <a:gd name="T42" fmla="*/ 2147483646 w 117515"/>
              <a:gd name="T43" fmla="*/ 1224274 h 49263"/>
              <a:gd name="T44" fmla="*/ 2147483646 w 117515"/>
              <a:gd name="T45" fmla="*/ 913578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7515"/>
              <a:gd name="T70" fmla="*/ 0 h 49263"/>
              <a:gd name="T71" fmla="*/ 117515 w 117515"/>
              <a:gd name="T72" fmla="*/ 49263 h 4926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MX" altLang="es-CO" sz="1200" dirty="0">
                <a:latin typeface="Nunito" panose="020B0604020202020204" pitchFamily="2" charset="0"/>
              </a:rPr>
              <a:t>    </a:t>
            </a:r>
            <a:endParaRPr lang="es-CO" altLang="es-CO" sz="1200" dirty="0">
              <a:latin typeface="Nunito" panose="020B0604020202020204" pitchFamily="2" charset="0"/>
            </a:endParaRPr>
          </a:p>
        </p:txBody>
      </p:sp>
      <p:sp>
        <p:nvSpPr>
          <p:cNvPr id="6" name="Google Shape;1022;p38">
            <a:extLst>
              <a:ext uri="{FF2B5EF4-FFF2-40B4-BE49-F238E27FC236}">
                <a16:creationId xmlns:a16="http://schemas.microsoft.com/office/drawing/2014/main" id="{CE7CC8DF-21C4-427F-8132-05D915E2B90A}"/>
              </a:ext>
            </a:extLst>
          </p:cNvPr>
          <p:cNvSpPr>
            <a:spLocks/>
          </p:cNvSpPr>
          <p:nvPr/>
        </p:nvSpPr>
        <p:spPr bwMode="auto">
          <a:xfrm rot="10800000">
            <a:off x="3997325" y="2339975"/>
            <a:ext cx="4687888" cy="1228725"/>
          </a:xfrm>
          <a:custGeom>
            <a:avLst/>
            <a:gdLst>
              <a:gd name="T0" fmla="*/ 2147483646 w 117515"/>
              <a:gd name="T1" fmla="*/ 1668315 h 49263"/>
              <a:gd name="T2" fmla="*/ 1882136646 w 117515"/>
              <a:gd name="T3" fmla="*/ 11177208 h 49263"/>
              <a:gd name="T4" fmla="*/ 1083971405 w 117515"/>
              <a:gd name="T5" fmla="*/ 49181317 h 49263"/>
              <a:gd name="T6" fmla="*/ 519554839 w 117515"/>
              <a:gd name="T7" fmla="*/ 105103503 h 49263"/>
              <a:gd name="T8" fmla="*/ 82675770 w 117515"/>
              <a:gd name="T9" fmla="*/ 500821192 h 49263"/>
              <a:gd name="T10" fmla="*/ 2398973 w 117515"/>
              <a:gd name="T11" fmla="*/ 1151455829 h 49263"/>
              <a:gd name="T12" fmla="*/ 26010123 w 117515"/>
              <a:gd name="T13" fmla="*/ 1343743608 h 49263"/>
              <a:gd name="T14" fmla="*/ 247991061 w 117515"/>
              <a:gd name="T15" fmla="*/ 1594154184 h 49263"/>
              <a:gd name="T16" fmla="*/ 491221485 w 117515"/>
              <a:gd name="T17" fmla="*/ 1654511477 h 49263"/>
              <a:gd name="T18" fmla="*/ 1246886631 w 117515"/>
              <a:gd name="T19" fmla="*/ 1714870002 h 49263"/>
              <a:gd name="T20" fmla="*/ 2147483646 w 117515"/>
              <a:gd name="T21" fmla="*/ 1746202125 h 49263"/>
              <a:gd name="T22" fmla="*/ 2147483646 w 117515"/>
              <a:gd name="T23" fmla="*/ 1748047886 h 49263"/>
              <a:gd name="T24" fmla="*/ 2147483646 w 117515"/>
              <a:gd name="T25" fmla="*/ 1741731982 h 49263"/>
              <a:gd name="T26" fmla="*/ 2147483646 w 117515"/>
              <a:gd name="T27" fmla="*/ 1710399858 h 49263"/>
              <a:gd name="T28" fmla="*/ 2147483646 w 117515"/>
              <a:gd name="T29" fmla="*/ 1665689876 h 49263"/>
              <a:gd name="T30" fmla="*/ 2147483646 w 117515"/>
              <a:gd name="T31" fmla="*/ 1272207875 h 49263"/>
              <a:gd name="T32" fmla="*/ 2147483646 w 117515"/>
              <a:gd name="T33" fmla="*/ 840686728 h 49263"/>
              <a:gd name="T34" fmla="*/ 2147483646 w 117515"/>
              <a:gd name="T35" fmla="*/ 503056880 h 49263"/>
              <a:gd name="T36" fmla="*/ 2147483646 w 117515"/>
              <a:gd name="T37" fmla="*/ 167697676 h 49263"/>
              <a:gd name="T38" fmla="*/ 2147483646 w 117515"/>
              <a:gd name="T39" fmla="*/ 87184276 h 49263"/>
              <a:gd name="T40" fmla="*/ 2147483646 w 117515"/>
              <a:gd name="T41" fmla="*/ 29061439 h 49263"/>
              <a:gd name="T42" fmla="*/ 2147483646 w 117515"/>
              <a:gd name="T43" fmla="*/ 2235688 h 49263"/>
              <a:gd name="T44" fmla="*/ 2147483646 w 117515"/>
              <a:gd name="T45" fmla="*/ 1668315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s-CO">
              <a:solidFill>
                <a:schemeClr val="tx2"/>
              </a:solidFill>
            </a:endParaRPr>
          </a:p>
        </p:txBody>
      </p:sp>
      <p:sp>
        <p:nvSpPr>
          <p:cNvPr id="14340" name="Google Shape;1021;p38">
            <a:extLst>
              <a:ext uri="{FF2B5EF4-FFF2-40B4-BE49-F238E27FC236}">
                <a16:creationId xmlns:a16="http://schemas.microsoft.com/office/drawing/2014/main" id="{90CCF424-AD8F-4224-B7C2-9DBF909A848F}"/>
              </a:ext>
            </a:extLst>
          </p:cNvPr>
          <p:cNvSpPr>
            <a:spLocks/>
          </p:cNvSpPr>
          <p:nvPr/>
        </p:nvSpPr>
        <p:spPr bwMode="auto">
          <a:xfrm>
            <a:off x="4429125" y="1196975"/>
            <a:ext cx="4162425" cy="950913"/>
          </a:xfrm>
          <a:custGeom>
            <a:avLst/>
            <a:gdLst>
              <a:gd name="T0" fmla="*/ 2147483646 w 117515"/>
              <a:gd name="T1" fmla="*/ 15908447 h 49263"/>
              <a:gd name="T2" fmla="*/ 2147483646 w 117515"/>
              <a:gd name="T3" fmla="*/ 106627853 h 49263"/>
              <a:gd name="T4" fmla="*/ 2147483646 w 117515"/>
              <a:gd name="T5" fmla="*/ 469155907 h 49263"/>
              <a:gd name="T6" fmla="*/ 2147483646 w 117515"/>
              <a:gd name="T7" fmla="*/ 1002616149 h 49263"/>
              <a:gd name="T8" fmla="*/ 2017114333 w 117515"/>
              <a:gd name="T9" fmla="*/ 2147483646 h 49263"/>
              <a:gd name="T10" fmla="*/ 58534522 w 117515"/>
              <a:gd name="T11" fmla="*/ 2147483646 h 49263"/>
              <a:gd name="T12" fmla="*/ 634580223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1599722417 h 49263"/>
              <a:gd name="T38" fmla="*/ 2147483646 w 117515"/>
              <a:gd name="T39" fmla="*/ 831671220 h 49263"/>
              <a:gd name="T40" fmla="*/ 2147483646 w 117515"/>
              <a:gd name="T41" fmla="*/ 277223734 h 49263"/>
              <a:gd name="T42" fmla="*/ 2147483646 w 117515"/>
              <a:gd name="T43" fmla="*/ 21323030 h 49263"/>
              <a:gd name="T44" fmla="*/ 2147483646 w 117515"/>
              <a:gd name="T45" fmla="*/ 15908447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7515"/>
              <a:gd name="T70" fmla="*/ 0 h 49263"/>
              <a:gd name="T71" fmla="*/ 117515 w 117515"/>
              <a:gd name="T72" fmla="*/ 49263 h 4926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es-MX" altLang="es-CO" sz="1200">
              <a:latin typeface="Nunito" pitchFamily="2" charset="0"/>
            </a:endParaRPr>
          </a:p>
          <a:p>
            <a:pPr algn="ctr"/>
            <a:endParaRPr lang="es-MX" altLang="es-CO" sz="1200">
              <a:latin typeface="Nunito" pitchFamily="2" charset="0"/>
            </a:endParaRPr>
          </a:p>
        </p:txBody>
      </p:sp>
      <p:pic>
        <p:nvPicPr>
          <p:cNvPr id="29698" name="Picture 2" descr="Reflexiones de Orlando Fals Borda">
            <a:extLst>
              <a:ext uri="{FF2B5EF4-FFF2-40B4-BE49-F238E27FC236}">
                <a16:creationId xmlns:a16="http://schemas.microsoft.com/office/drawing/2014/main" id="{F0D21E47-7477-403D-BE18-94FD1AE3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1425575"/>
            <a:ext cx="3157537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2" name="CuadroTexto 10">
            <a:extLst>
              <a:ext uri="{FF2B5EF4-FFF2-40B4-BE49-F238E27FC236}">
                <a16:creationId xmlns:a16="http://schemas.microsoft.com/office/drawing/2014/main" id="{71DDA509-64F7-44D5-9A26-F8F762D19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85" y="2654255"/>
            <a:ext cx="4418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s-CO" sz="1200" dirty="0">
                <a:solidFill>
                  <a:schemeClr val="bg2"/>
                </a:solidFill>
                <a:latin typeface="Nunito" pitchFamily="2" charset="0"/>
                <a:sym typeface="Nunito" pitchFamily="2" charset="0"/>
              </a:rPr>
              <a:t>El 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sym typeface="Nunito" pitchFamily="2" charset="0"/>
              </a:rPr>
              <a:t>desarrollo </a:t>
            </a:r>
            <a:r>
              <a:rPr lang="en-US" altLang="es-CO" sz="1200" dirty="0">
                <a:solidFill>
                  <a:schemeClr val="bg2"/>
                </a:solidFill>
                <a:latin typeface="Nunito" pitchFamily="2" charset="0"/>
                <a:sym typeface="Nunito" pitchFamily="2" charset="0"/>
              </a:rPr>
              <a:t>del 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sym typeface="Nunito" pitchFamily="2" charset="0"/>
              </a:rPr>
              <a:t>conflicto</a:t>
            </a:r>
            <a:r>
              <a:rPr lang="en-US" altLang="es-CO" sz="1200" dirty="0">
                <a:solidFill>
                  <a:schemeClr val="bg2"/>
                </a:solidFill>
                <a:latin typeface="Nunito" pitchFamily="2" charset="0"/>
                <a:sym typeface="Nunito" pitchFamily="2" charset="0"/>
              </a:rPr>
              <a:t> 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sym typeface="Nunito" pitchFamily="2" charset="0"/>
              </a:rPr>
              <a:t>del siglo XX, llevan a Fals Borda a cuestionarse </a:t>
            </a:r>
            <a:r>
              <a:rPr lang="en-US" altLang="es-CO" sz="1200" dirty="0">
                <a:solidFill>
                  <a:schemeClr val="bg2"/>
                </a:solidFill>
                <a:latin typeface="Nunito" pitchFamily="2" charset="0"/>
                <a:sym typeface="Nunito" pitchFamily="2" charset="0"/>
              </a:rPr>
              <a:t>un </a:t>
            </a: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sym typeface="Nunito" pitchFamily="2" charset="0"/>
              </a:rPr>
              <a:t>método de investigación que envuelva las experiencias de los sujetos.</a:t>
            </a:r>
            <a:endParaRPr lang="es-CO" altLang="es-CO" sz="1600" dirty="0"/>
          </a:p>
        </p:txBody>
      </p:sp>
      <p:sp>
        <p:nvSpPr>
          <p:cNvPr id="14343" name="CuadroTexto 11">
            <a:extLst>
              <a:ext uri="{FF2B5EF4-FFF2-40B4-BE49-F238E27FC236}">
                <a16:creationId xmlns:a16="http://schemas.microsoft.com/office/drawing/2014/main" id="{D4386CEA-F58B-44BD-A4FB-D3210CB83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695" y="1166814"/>
            <a:ext cx="3540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CO" sz="1200" dirty="0"/>
              <a:t> </a:t>
            </a:r>
          </a:p>
          <a:p>
            <a:pPr algn="ctr"/>
            <a:r>
              <a:rPr lang="es-MX" altLang="es-CO" sz="1200" dirty="0">
                <a:solidFill>
                  <a:schemeClr val="bg2"/>
                </a:solidFill>
                <a:latin typeface="Nunito" pitchFamily="2" charset="0"/>
              </a:rPr>
              <a:t>La pobreza del campesinado y los sistemas de tenencia de la tierra. (campesinos de los andes, 1955.  el Hombre y la tierra en Boyacá, 1957)</a:t>
            </a:r>
            <a:endParaRPr lang="es-CO" altLang="es-CO" sz="1200" dirty="0">
              <a:solidFill>
                <a:schemeClr val="bg2"/>
              </a:solidFill>
            </a:endParaRPr>
          </a:p>
        </p:txBody>
      </p:sp>
      <p:sp>
        <p:nvSpPr>
          <p:cNvPr id="14344" name="CuadroTexto 12">
            <a:extLst>
              <a:ext uri="{FF2B5EF4-FFF2-40B4-BE49-F238E27FC236}">
                <a16:creationId xmlns:a16="http://schemas.microsoft.com/office/drawing/2014/main" id="{3ED1B950-3A17-4767-9D94-D82C98A8C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3811588"/>
            <a:ext cx="5216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MX" altLang="es-CO" sz="1200" dirty="0">
                <a:solidFill>
                  <a:schemeClr val="bg2"/>
                </a:solidFill>
                <a:latin typeface="Nunito" pitchFamily="2" charset="0"/>
              </a:rPr>
              <a:t> El desarrollo de la IAP, trae consigo una concepción de la investigación como proceso de construcción social de aprendizajes y conocimientos para el cambio. Esta propuesta sitúa un </a:t>
            </a:r>
            <a:r>
              <a:rPr lang="es-MX" altLang="es-CO" sz="1200" b="1" dirty="0">
                <a:solidFill>
                  <a:schemeClr val="bg2"/>
                </a:solidFill>
                <a:latin typeface="Nunito" pitchFamily="2" charset="0"/>
              </a:rPr>
              <a:t>compromiso ético del quehacer investigativo.</a:t>
            </a:r>
          </a:p>
          <a:p>
            <a:pPr algn="ctr"/>
            <a:r>
              <a:rPr lang="es-MX" altLang="es-CO" sz="1200" b="1" dirty="0">
                <a:solidFill>
                  <a:schemeClr val="bg2"/>
                </a:solidFill>
                <a:latin typeface="Nunito" pitchFamily="2" charset="0"/>
              </a:rPr>
              <a:t> (</a:t>
            </a:r>
            <a:r>
              <a:rPr lang="es-MX" altLang="es-CO" sz="1200" b="1" dirty="0" err="1">
                <a:solidFill>
                  <a:schemeClr val="bg2"/>
                </a:solidFill>
                <a:latin typeface="Nunito" pitchFamily="2" charset="0"/>
              </a:rPr>
              <a:t>Sentipensamiento</a:t>
            </a:r>
            <a:r>
              <a:rPr lang="es-MX" altLang="es-CO" sz="1200" b="1" dirty="0">
                <a:solidFill>
                  <a:schemeClr val="bg2"/>
                </a:solidFill>
                <a:latin typeface="Nunito" pitchFamily="2" charset="0"/>
              </a:rPr>
              <a:t> de la realidad)</a:t>
            </a:r>
            <a:endParaRPr lang="es-CO" altLang="es-CO" sz="1200" b="1" dirty="0">
              <a:solidFill>
                <a:schemeClr val="bg2"/>
              </a:solidFill>
            </a:endParaRPr>
          </a:p>
        </p:txBody>
      </p:sp>
      <p:sp>
        <p:nvSpPr>
          <p:cNvPr id="14345" name="Google Shape;1025;p38">
            <a:extLst>
              <a:ext uri="{FF2B5EF4-FFF2-40B4-BE49-F238E27FC236}">
                <a16:creationId xmlns:a16="http://schemas.microsoft.com/office/drawing/2014/main" id="{08413AFD-34C7-4635-9822-66B43F337708}"/>
              </a:ext>
            </a:extLst>
          </p:cNvPr>
          <p:cNvSpPr>
            <a:spLocks/>
          </p:cNvSpPr>
          <p:nvPr/>
        </p:nvSpPr>
        <p:spPr bwMode="auto">
          <a:xfrm rot="10800000">
            <a:off x="2278063" y="144463"/>
            <a:ext cx="5110162" cy="928687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930986361 h 26046"/>
              <a:gd name="T4" fmla="*/ 2147483646 w 107244"/>
              <a:gd name="T5" fmla="*/ 2147483646 h 26046"/>
              <a:gd name="T6" fmla="*/ 1381146518 w 107244"/>
              <a:gd name="T7" fmla="*/ 2147483646 h 26046"/>
              <a:gd name="T8" fmla="*/ 2147483646 w 107244"/>
              <a:gd name="T9" fmla="*/ 214748364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2147483646 h 26046"/>
              <a:gd name="T30" fmla="*/ 2147483646 w 107244"/>
              <a:gd name="T31" fmla="*/ 2147483646 h 26046"/>
              <a:gd name="T32" fmla="*/ 2147483646 w 107244"/>
              <a:gd name="T33" fmla="*/ 538202819 h 26046"/>
              <a:gd name="T34" fmla="*/ 2147483646 w 107244"/>
              <a:gd name="T35" fmla="*/ 829129051 h 26046"/>
              <a:gd name="T36" fmla="*/ 2147483646 w 107244"/>
              <a:gd name="T37" fmla="*/ 2147483646 h 26046"/>
              <a:gd name="T38" fmla="*/ 2147483646 w 107244"/>
              <a:gd name="T39" fmla="*/ 2147483646 h 26046"/>
              <a:gd name="T40" fmla="*/ 2147483646 w 107244"/>
              <a:gd name="T41" fmla="*/ 2147483646 h 26046"/>
              <a:gd name="T42" fmla="*/ 2147483646 w 107244"/>
              <a:gd name="T43" fmla="*/ 421839686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4346" name="Rectángulo 5">
            <a:extLst>
              <a:ext uri="{FF2B5EF4-FFF2-40B4-BE49-F238E27FC236}">
                <a16:creationId xmlns:a16="http://schemas.microsoft.com/office/drawing/2014/main" id="{40C24963-AD17-4E96-AA42-F0AD9F69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06388"/>
            <a:ext cx="5410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sz="3200" b="1" dirty="0">
                <a:solidFill>
                  <a:schemeClr val="tx2"/>
                </a:solidFill>
                <a:latin typeface="Arial Rounded MT Bold" panose="020F0704030504030204" pitchFamily="34" charset="0"/>
                <a:ea typeface="Nanum Pen Script" charset="-127"/>
                <a:sym typeface="Nanum Pen Script" charset="-127"/>
              </a:rPr>
              <a:t>Interés Investigativo</a:t>
            </a:r>
            <a:endParaRPr lang="es-CO" altLang="es-CO" sz="800" dirty="0">
              <a:solidFill>
                <a:schemeClr val="tx2"/>
              </a:solidFill>
              <a:latin typeface="Arial Rounded MT Bold" panose="020F0704030504030204" pitchFamily="34" charset="0"/>
              <a:ea typeface="Nanum Pen Script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2216;p61">
            <a:extLst>
              <a:ext uri="{FF2B5EF4-FFF2-40B4-BE49-F238E27FC236}">
                <a16:creationId xmlns:a16="http://schemas.microsoft.com/office/drawing/2014/main" id="{25BC5E30-920D-4477-AA09-C8BFD0BE598F}"/>
              </a:ext>
            </a:extLst>
          </p:cNvPr>
          <p:cNvSpPr>
            <a:spLocks/>
          </p:cNvSpPr>
          <p:nvPr/>
        </p:nvSpPr>
        <p:spPr bwMode="auto">
          <a:xfrm>
            <a:off x="7402513" y="111125"/>
            <a:ext cx="1658937" cy="403225"/>
          </a:xfrm>
          <a:custGeom>
            <a:avLst/>
            <a:gdLst>
              <a:gd name="T0" fmla="*/ 938096667 w 107244"/>
              <a:gd name="T1" fmla="*/ 0 h 26046"/>
              <a:gd name="T2" fmla="*/ 476264301 w 107244"/>
              <a:gd name="T3" fmla="*/ 33085427 h 26046"/>
              <a:gd name="T4" fmla="*/ 155164224 w 107244"/>
              <a:gd name="T5" fmla="*/ 246655423 h 26046"/>
              <a:gd name="T6" fmla="*/ 50557855 w 107244"/>
              <a:gd name="T7" fmla="*/ 840194867 h 26046"/>
              <a:gd name="T8" fmla="*/ 469046539 w 107244"/>
              <a:gd name="T9" fmla="*/ 1299900673 h 26046"/>
              <a:gd name="T10" fmla="*/ 921547300 w 107244"/>
              <a:gd name="T11" fmla="*/ 1355389687 h 26046"/>
              <a:gd name="T12" fmla="*/ 1053470350 w 107244"/>
              <a:gd name="T13" fmla="*/ 1350562505 h 26046"/>
              <a:gd name="T14" fmla="*/ 2147483646 w 107244"/>
              <a:gd name="T15" fmla="*/ 1322990436 h 26046"/>
              <a:gd name="T16" fmla="*/ 2147483646 w 107244"/>
              <a:gd name="T17" fmla="*/ 1325231582 h 26046"/>
              <a:gd name="T18" fmla="*/ 2147483646 w 107244"/>
              <a:gd name="T19" fmla="*/ 1408466659 h 26046"/>
              <a:gd name="T20" fmla="*/ 2147483646 w 107244"/>
              <a:gd name="T21" fmla="*/ 1422941021 h 26046"/>
              <a:gd name="T22" fmla="*/ 2147483646 w 107244"/>
              <a:gd name="T23" fmla="*/ 1496121002 h 26046"/>
              <a:gd name="T24" fmla="*/ 2147483646 w 107244"/>
              <a:gd name="T25" fmla="*/ 1495315713 h 26046"/>
              <a:gd name="T26" fmla="*/ 2147483646 w 107244"/>
              <a:gd name="T27" fmla="*/ 1390371136 h 26046"/>
              <a:gd name="T28" fmla="*/ 2147483646 w 107244"/>
              <a:gd name="T29" fmla="*/ 1173183555 h 26046"/>
              <a:gd name="T30" fmla="*/ 2147483646 w 107244"/>
              <a:gd name="T31" fmla="*/ 427596086 h 26046"/>
              <a:gd name="T32" fmla="*/ 2147483646 w 107244"/>
              <a:gd name="T33" fmla="*/ 19127071 h 26046"/>
              <a:gd name="T34" fmla="*/ 2147483646 w 107244"/>
              <a:gd name="T35" fmla="*/ 29467843 h 26046"/>
              <a:gd name="T36" fmla="*/ 2147483646 w 107244"/>
              <a:gd name="T37" fmla="*/ 105463943 h 26046"/>
              <a:gd name="T38" fmla="*/ 2147483646 w 107244"/>
              <a:gd name="T39" fmla="*/ 113849494 h 26046"/>
              <a:gd name="T40" fmla="*/ 2147483646 w 107244"/>
              <a:gd name="T41" fmla="*/ 105463943 h 26046"/>
              <a:gd name="T42" fmla="*/ 1244705223 w 107244"/>
              <a:gd name="T43" fmla="*/ 14993728 h 26046"/>
              <a:gd name="T44" fmla="*/ 938096667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5363" name="Google Shape;2220;p61">
            <a:extLst>
              <a:ext uri="{FF2B5EF4-FFF2-40B4-BE49-F238E27FC236}">
                <a16:creationId xmlns:a16="http://schemas.microsoft.com/office/drawing/2014/main" id="{446EEF7A-AF6F-4017-ADBD-98E5BE8825EC}"/>
              </a:ext>
            </a:extLst>
          </p:cNvPr>
          <p:cNvSpPr>
            <a:spLocks/>
          </p:cNvSpPr>
          <p:nvPr/>
        </p:nvSpPr>
        <p:spPr bwMode="auto">
          <a:xfrm>
            <a:off x="-68263" y="-188913"/>
            <a:ext cx="898526" cy="850901"/>
          </a:xfrm>
          <a:custGeom>
            <a:avLst/>
            <a:gdLst>
              <a:gd name="T0" fmla="*/ 2147483646 w 48771"/>
              <a:gd name="T1" fmla="*/ 112738 h 46176"/>
              <a:gd name="T2" fmla="*/ 972802031 w 48771"/>
              <a:gd name="T3" fmla="*/ 386276788 h 46176"/>
              <a:gd name="T4" fmla="*/ 377528510 w 48771"/>
              <a:gd name="T5" fmla="*/ 1040172775 h 46176"/>
              <a:gd name="T6" fmla="*/ 72694348 w 48771"/>
              <a:gd name="T7" fmla="*/ 2147483646 h 46176"/>
              <a:gd name="T8" fmla="*/ 1916570033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37193130 h 46176"/>
              <a:gd name="T18" fmla="*/ 2147483646 w 48771"/>
              <a:gd name="T19" fmla="*/ 437123559 h 46176"/>
              <a:gd name="T20" fmla="*/ 2147483646 w 48771"/>
              <a:gd name="T21" fmla="*/ 284576483 h 46176"/>
              <a:gd name="T22" fmla="*/ 2147483646 w 48771"/>
              <a:gd name="T23" fmla="*/ 1151469 h 46176"/>
              <a:gd name="T24" fmla="*/ 2147483646 w 48771"/>
              <a:gd name="T25" fmla="*/ 112738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grpSp>
        <p:nvGrpSpPr>
          <p:cNvPr id="15364" name="Google Shape;2221;p61">
            <a:extLst>
              <a:ext uri="{FF2B5EF4-FFF2-40B4-BE49-F238E27FC236}">
                <a16:creationId xmlns:a16="http://schemas.microsoft.com/office/drawing/2014/main" id="{5824E165-BB00-4D97-AD21-BD9D87CD9EE6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90488"/>
            <a:ext cx="493712" cy="446087"/>
            <a:chOff x="2679436" y="3270400"/>
            <a:chExt cx="752625" cy="689795"/>
          </a:xfrm>
        </p:grpSpPr>
        <p:sp>
          <p:nvSpPr>
            <p:cNvPr id="2222" name="Google Shape;2222;p61">
              <a:extLst>
                <a:ext uri="{FF2B5EF4-FFF2-40B4-BE49-F238E27FC236}">
                  <a16:creationId xmlns:a16="http://schemas.microsoft.com/office/drawing/2014/main" id="{DE638750-48B1-4332-A947-660C35C15E4A}"/>
                </a:ext>
              </a:extLst>
            </p:cNvPr>
            <p:cNvSpPr/>
            <p:nvPr/>
          </p:nvSpPr>
          <p:spPr>
            <a:xfrm>
              <a:off x="2722996" y="3270400"/>
              <a:ext cx="689705" cy="689795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0" name="Google Shape;2223;p61">
              <a:extLst>
                <a:ext uri="{FF2B5EF4-FFF2-40B4-BE49-F238E27FC236}">
                  <a16:creationId xmlns:a16="http://schemas.microsoft.com/office/drawing/2014/main" id="{3EE099C1-2EAB-44A9-83D4-C4576EF87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436" y="3344037"/>
              <a:ext cx="345260" cy="537562"/>
            </a:xfrm>
            <a:custGeom>
              <a:avLst/>
              <a:gdLst>
                <a:gd name="T0" fmla="*/ 49935737 w 54934"/>
                <a:gd name="T1" fmla="*/ 0 h 85531"/>
                <a:gd name="T2" fmla="*/ 42655115 w 54934"/>
                <a:gd name="T3" fmla="*/ 599073 h 85531"/>
                <a:gd name="T4" fmla="*/ 41940379 w 54934"/>
                <a:gd name="T5" fmla="*/ 133456185 h 85531"/>
                <a:gd name="T6" fmla="*/ 42041901 w 54934"/>
                <a:gd name="T7" fmla="*/ 133404554 h 85531"/>
                <a:gd name="T8" fmla="*/ 52296482 w 54934"/>
                <a:gd name="T9" fmla="*/ 120701848 h 85531"/>
                <a:gd name="T10" fmla="*/ 40664016 w 54934"/>
                <a:gd name="T11" fmla="*/ 104578771 h 85531"/>
                <a:gd name="T12" fmla="*/ 48113226 w 54934"/>
                <a:gd name="T13" fmla="*/ 86875289 h 85531"/>
                <a:gd name="T14" fmla="*/ 65613912 w 54934"/>
                <a:gd name="T15" fmla="*/ 81925873 h 85531"/>
                <a:gd name="T16" fmla="*/ 81123737 w 54934"/>
                <a:gd name="T17" fmla="*/ 72844594 h 85531"/>
                <a:gd name="T18" fmla="*/ 57960402 w 54934"/>
                <a:gd name="T19" fmla="*/ 58150789 h 85531"/>
                <a:gd name="T20" fmla="*/ 55154986 w 54934"/>
                <a:gd name="T21" fmla="*/ 51160421 h 85531"/>
                <a:gd name="T22" fmla="*/ 61073367 w 54934"/>
                <a:gd name="T23" fmla="*/ 46109723 h 85531"/>
                <a:gd name="T24" fmla="*/ 78981465 w 54934"/>
                <a:gd name="T25" fmla="*/ 35956419 h 85531"/>
                <a:gd name="T26" fmla="*/ 80512258 w 54934"/>
                <a:gd name="T27" fmla="*/ 33711135 h 85531"/>
                <a:gd name="T28" fmla="*/ 80512258 w 54934"/>
                <a:gd name="T29" fmla="*/ 33711135 h 85531"/>
                <a:gd name="T30" fmla="*/ 80498116 w 54934"/>
                <a:gd name="T31" fmla="*/ 33740920 h 85531"/>
                <a:gd name="T32" fmla="*/ 80460626 w 54934"/>
                <a:gd name="T33" fmla="*/ 32946704 h 85531"/>
                <a:gd name="T34" fmla="*/ 79950429 w 54934"/>
                <a:gd name="T35" fmla="*/ 31415917 h 85531"/>
                <a:gd name="T36" fmla="*/ 77909446 w 54934"/>
                <a:gd name="T37" fmla="*/ 29272149 h 85531"/>
                <a:gd name="T38" fmla="*/ 64236266 w 54934"/>
                <a:gd name="T39" fmla="*/ 25904950 h 85531"/>
                <a:gd name="T40" fmla="*/ 56225510 w 54934"/>
                <a:gd name="T41" fmla="*/ 18864655 h 85531"/>
                <a:gd name="T42" fmla="*/ 58725066 w 54934"/>
                <a:gd name="T43" fmla="*/ 14935589 h 85531"/>
                <a:gd name="T44" fmla="*/ 61226318 w 54934"/>
                <a:gd name="T45" fmla="*/ 9170161 h 85531"/>
                <a:gd name="T46" fmla="*/ 49935737 w 54934"/>
                <a:gd name="T47" fmla="*/ 0 h 855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/>
            </a:p>
          </p:txBody>
        </p:sp>
        <p:sp>
          <p:nvSpPr>
            <p:cNvPr id="15381" name="Google Shape;2224;p61">
              <a:extLst>
                <a:ext uri="{FF2B5EF4-FFF2-40B4-BE49-F238E27FC236}">
                  <a16:creationId xmlns:a16="http://schemas.microsoft.com/office/drawing/2014/main" id="{98FE5510-92FA-4B51-BD48-BD0E182FA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326" y="3293626"/>
              <a:ext cx="340735" cy="423301"/>
            </a:xfrm>
            <a:custGeom>
              <a:avLst/>
              <a:gdLst>
                <a:gd name="T0" fmla="*/ 24795476 w 54214"/>
                <a:gd name="T1" fmla="*/ 1502 h 67351"/>
                <a:gd name="T2" fmla="*/ 13266052 w 54214"/>
                <a:gd name="T3" fmla="*/ 4746582 h 67351"/>
                <a:gd name="T4" fmla="*/ 1276326 w 54214"/>
                <a:gd name="T5" fmla="*/ 17909615 h 67351"/>
                <a:gd name="T6" fmla="*/ 4592173 w 54214"/>
                <a:gd name="T7" fmla="*/ 26939513 h 67351"/>
                <a:gd name="T8" fmla="*/ 16071707 w 54214"/>
                <a:gd name="T9" fmla="*/ 31480023 h 67351"/>
                <a:gd name="T10" fmla="*/ 24541009 w 54214"/>
                <a:gd name="T11" fmla="*/ 37041160 h 67351"/>
                <a:gd name="T12" fmla="*/ 24030849 w 54214"/>
                <a:gd name="T13" fmla="*/ 47245592 h 67351"/>
                <a:gd name="T14" fmla="*/ 13776249 w 54214"/>
                <a:gd name="T15" fmla="*/ 58317982 h 67351"/>
                <a:gd name="T16" fmla="*/ 9541560 w 54214"/>
                <a:gd name="T17" fmla="*/ 64439207 h 67351"/>
                <a:gd name="T18" fmla="*/ 12295585 w 54214"/>
                <a:gd name="T19" fmla="*/ 70664952 h 67351"/>
                <a:gd name="T20" fmla="*/ 15700276 w 54214"/>
                <a:gd name="T21" fmla="*/ 71435819 h 67351"/>
                <a:gd name="T22" fmla="*/ 27143822 w 54214"/>
                <a:gd name="T23" fmla="*/ 68572575 h 67351"/>
                <a:gd name="T24" fmla="*/ 31609635 w 54214"/>
                <a:gd name="T25" fmla="*/ 68073320 h 67351"/>
                <a:gd name="T26" fmla="*/ 38315756 w 54214"/>
                <a:gd name="T27" fmla="*/ 69847399 h 67351"/>
                <a:gd name="T28" fmla="*/ 40561323 w 54214"/>
                <a:gd name="T29" fmla="*/ 85052918 h 67351"/>
                <a:gd name="T30" fmla="*/ 35357431 w 54214"/>
                <a:gd name="T31" fmla="*/ 101531759 h 67351"/>
                <a:gd name="T32" fmla="*/ 35611898 w 54214"/>
                <a:gd name="T33" fmla="*/ 102806584 h 67351"/>
                <a:gd name="T34" fmla="*/ 35618102 w 54214"/>
                <a:gd name="T35" fmla="*/ 102797144 h 67351"/>
                <a:gd name="T36" fmla="*/ 35914553 w 54214"/>
                <a:gd name="T37" fmla="*/ 103301138 h 67351"/>
                <a:gd name="T38" fmla="*/ 35867629 w 54214"/>
                <a:gd name="T39" fmla="*/ 103266891 h 67351"/>
                <a:gd name="T40" fmla="*/ 35867629 w 54214"/>
                <a:gd name="T41" fmla="*/ 103266891 h 67351"/>
                <a:gd name="T42" fmla="*/ 38214473 w 54214"/>
                <a:gd name="T43" fmla="*/ 104541715 h 67351"/>
                <a:gd name="T44" fmla="*/ 43312111 w 54214"/>
                <a:gd name="T45" fmla="*/ 105089396 h 67351"/>
                <a:gd name="T46" fmla="*/ 52193526 w 54214"/>
                <a:gd name="T47" fmla="*/ 103010922 h 67351"/>
                <a:gd name="T48" fmla="*/ 64490613 w 54214"/>
                <a:gd name="T49" fmla="*/ 93368042 h 67351"/>
                <a:gd name="T50" fmla="*/ 72579597 w 54214"/>
                <a:gd name="T51" fmla="*/ 91921668 h 67351"/>
                <a:gd name="T52" fmla="*/ 76734805 w 54214"/>
                <a:gd name="T53" fmla="*/ 92194500 h 67351"/>
                <a:gd name="T54" fmla="*/ 78724171 w 54214"/>
                <a:gd name="T55" fmla="*/ 92500360 h 67351"/>
                <a:gd name="T56" fmla="*/ 24795476 w 54214"/>
                <a:gd name="T57" fmla="*/ 1502 h 673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/>
            </a:p>
          </p:txBody>
        </p:sp>
        <p:sp>
          <p:nvSpPr>
            <p:cNvPr id="15382" name="Google Shape;2225;p61">
              <a:extLst>
                <a:ext uri="{FF2B5EF4-FFF2-40B4-BE49-F238E27FC236}">
                  <a16:creationId xmlns:a16="http://schemas.microsoft.com/office/drawing/2014/main" id="{DDCF6CAF-4B95-4DA6-B664-0061DE0D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550" y="3693340"/>
              <a:ext cx="344852" cy="266855"/>
            </a:xfrm>
            <a:custGeom>
              <a:avLst/>
              <a:gdLst>
                <a:gd name="T0" fmla="*/ 37456361 w 54869"/>
                <a:gd name="T1" fmla="*/ 0 h 42459"/>
                <a:gd name="T2" fmla="*/ 35869473 w 54869"/>
                <a:gd name="T3" fmla="*/ 878348 h 42459"/>
                <a:gd name="T4" fmla="*/ 34235622 w 54869"/>
                <a:gd name="T5" fmla="*/ 17460276 h 42459"/>
                <a:gd name="T6" fmla="*/ 25817655 w 54869"/>
                <a:gd name="T7" fmla="*/ 29400132 h 42459"/>
                <a:gd name="T8" fmla="*/ 24411724 w 54869"/>
                <a:gd name="T9" fmla="*/ 29499912 h 42459"/>
                <a:gd name="T10" fmla="*/ 10869334 w 54869"/>
                <a:gd name="T11" fmla="*/ 23481732 h 42459"/>
                <a:gd name="T12" fmla="*/ 6448944 w 54869"/>
                <a:gd name="T13" fmla="*/ 22320828 h 42459"/>
                <a:gd name="T14" fmla="*/ 2858553 w 54869"/>
                <a:gd name="T15" fmla="*/ 23175834 h 42459"/>
                <a:gd name="T16" fmla="*/ 103018 w 54869"/>
                <a:gd name="T17" fmla="*/ 26644641 h 42459"/>
                <a:gd name="T18" fmla="*/ 5562651 w 54869"/>
                <a:gd name="T19" fmla="*/ 37869722 h 42459"/>
                <a:gd name="T20" fmla="*/ 9644637 w 54869"/>
                <a:gd name="T21" fmla="*/ 53328231 h 42459"/>
                <a:gd name="T22" fmla="*/ 5971529 w 54869"/>
                <a:gd name="T23" fmla="*/ 64501919 h 42459"/>
                <a:gd name="T24" fmla="*/ 23192992 w 54869"/>
                <a:gd name="T25" fmla="*/ 66249452 h 42459"/>
                <a:gd name="T26" fmla="*/ 85615001 w 54869"/>
                <a:gd name="T27" fmla="*/ 39247564 h 42459"/>
                <a:gd name="T28" fmla="*/ 81991826 w 54869"/>
                <a:gd name="T29" fmla="*/ 31185155 h 42459"/>
                <a:gd name="T30" fmla="*/ 73879480 w 54869"/>
                <a:gd name="T31" fmla="*/ 27259321 h 42459"/>
                <a:gd name="T32" fmla="*/ 70307931 w 54869"/>
                <a:gd name="T33" fmla="*/ 27716624 h 42459"/>
                <a:gd name="T34" fmla="*/ 57960892 w 54869"/>
                <a:gd name="T35" fmla="*/ 30164797 h 42459"/>
                <a:gd name="T36" fmla="*/ 57651833 w 54869"/>
                <a:gd name="T37" fmla="*/ 30167757 h 42459"/>
                <a:gd name="T38" fmla="*/ 47450307 w 54869"/>
                <a:gd name="T39" fmla="*/ 26134443 h 42459"/>
                <a:gd name="T40" fmla="*/ 44033205 w 54869"/>
                <a:gd name="T41" fmla="*/ 16644219 h 42459"/>
                <a:gd name="T42" fmla="*/ 42145127 w 54869"/>
                <a:gd name="T43" fmla="*/ 5522162 h 42459"/>
                <a:gd name="T44" fmla="*/ 37456361 w 54869"/>
                <a:gd name="T45" fmla="*/ 0 h 424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CO"/>
            </a:p>
          </p:txBody>
        </p:sp>
      </p:grpSp>
      <p:sp>
        <p:nvSpPr>
          <p:cNvPr id="15365" name="Google Shape;2226;p61">
            <a:hlinkClick r:id="rId3" action="ppaction://hlinksldjump"/>
            <a:extLst>
              <a:ext uri="{FF2B5EF4-FFF2-40B4-BE49-F238E27FC236}">
                <a16:creationId xmlns:a16="http://schemas.microsoft.com/office/drawing/2014/main" id="{35B2DC3C-87BC-4CF5-AE6C-2B265E44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-31750"/>
            <a:ext cx="720726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>
              <a:latin typeface="Nunito" pitchFamily="2" charset="0"/>
              <a:sym typeface="Nunito" pitchFamily="2" charset="0"/>
            </a:endParaRPr>
          </a:p>
        </p:txBody>
      </p:sp>
      <p:sp>
        <p:nvSpPr>
          <p:cNvPr id="15366" name="Google Shape;2340;p64">
            <a:hlinkClick r:id="" action="ppaction://noaction"/>
            <a:extLst>
              <a:ext uri="{FF2B5EF4-FFF2-40B4-BE49-F238E27FC236}">
                <a16:creationId xmlns:a16="http://schemas.microsoft.com/office/drawing/2014/main" id="{3897FEAB-E4C1-42A9-87B8-19A1D731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02" y="138109"/>
            <a:ext cx="1781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dirty="0">
                <a:solidFill>
                  <a:srgbClr val="FFFFFF"/>
                </a:solidFill>
                <a:latin typeface="Nunito" pitchFamily="2" charset="0"/>
                <a:sym typeface="Nunito" pitchFamily="2" charset="0"/>
              </a:rPr>
              <a:t>Orlando Fals Borda</a:t>
            </a:r>
            <a:endParaRPr lang="es-CO" altLang="es-CO" dirty="0">
              <a:solidFill>
                <a:srgbClr val="FFFFFF"/>
              </a:solidFill>
              <a:latin typeface="Nunito" pitchFamily="2" charset="0"/>
              <a:sym typeface="Nunito" pitchFamily="2" charset="0"/>
            </a:endParaRPr>
          </a:p>
        </p:txBody>
      </p:sp>
      <p:pic>
        <p:nvPicPr>
          <p:cNvPr id="15367" name="Imagen 25">
            <a:extLst>
              <a:ext uri="{FF2B5EF4-FFF2-40B4-BE49-F238E27FC236}">
                <a16:creationId xmlns:a16="http://schemas.microsoft.com/office/drawing/2014/main" id="{E6826AF1-647A-4BDF-B55B-5CA99A92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225"/>
            <a:ext cx="769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Google Shape;2428;p66">
            <a:extLst>
              <a:ext uri="{FF2B5EF4-FFF2-40B4-BE49-F238E27FC236}">
                <a16:creationId xmlns:a16="http://schemas.microsoft.com/office/drawing/2014/main" id="{AD9BE3A4-CB51-44DF-A5D7-B0B2D8446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28638"/>
            <a:ext cx="7718425" cy="571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5C4F"/>
              </a:buClr>
              <a:buFont typeface="Nanum Pen Script" charset="-127"/>
              <a:buNone/>
            </a:pPr>
            <a:r>
              <a:rPr lang="es-MX" altLang="es-CO" sz="3600" b="1" dirty="0">
                <a:solidFill>
                  <a:srgbClr val="005C4F"/>
                </a:solidFill>
                <a:latin typeface="Arial Rounded MT Bold" panose="020F0704030504030204" pitchFamily="34" charset="0"/>
                <a:ea typeface="Nanum Pen Script" charset="-127"/>
                <a:cs typeface="Arial" panose="020B0604020202020204" pitchFamily="34" charset="0"/>
                <a:sym typeface="Nanum Pen Script" charset="-127"/>
              </a:rPr>
              <a:t>Obras principales</a:t>
            </a:r>
            <a:endParaRPr lang="es-CO" altLang="es-CO" sz="3600" b="1" dirty="0">
              <a:solidFill>
                <a:srgbClr val="005C4F"/>
              </a:solidFill>
              <a:latin typeface="Arial Rounded MT Bold" panose="020F0704030504030204" pitchFamily="34" charset="0"/>
              <a:ea typeface="Nanum Pen Script" charset="-127"/>
              <a:cs typeface="Arial" panose="020B0604020202020204" pitchFamily="34" charset="0"/>
              <a:sym typeface="Nanum Pen Script" charset="-127"/>
            </a:endParaRPr>
          </a:p>
        </p:txBody>
      </p:sp>
      <p:pic>
        <p:nvPicPr>
          <p:cNvPr id="15369" name="Picture 2" descr="Resultado de imagen para campesinos de los andes fals borda">
            <a:extLst>
              <a:ext uri="{FF2B5EF4-FFF2-40B4-BE49-F238E27FC236}">
                <a16:creationId xmlns:a16="http://schemas.microsoft.com/office/drawing/2014/main" id="{0727CB7C-799B-49DB-9CEC-D9DF8704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538288"/>
            <a:ext cx="1254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4A6F17-4B32-44C5-BC4D-B368B2319591}"/>
              </a:ext>
            </a:extLst>
          </p:cNvPr>
          <p:cNvSpPr txBox="1"/>
          <p:nvPr/>
        </p:nvSpPr>
        <p:spPr>
          <a:xfrm>
            <a:off x="658813" y="3657600"/>
            <a:ext cx="10842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chemeClr val="bg1">
                    <a:lumMod val="75000"/>
                  </a:schemeClr>
                </a:solidFill>
                <a:latin typeface="Nunito" panose="020B0604020202020204" charset="0"/>
              </a:rPr>
              <a:t>Campesinos de los andes 1955</a:t>
            </a:r>
            <a:endParaRPr lang="es-CO" sz="1200" dirty="0">
              <a:solidFill>
                <a:schemeClr val="bg1">
                  <a:lumMod val="75000"/>
                </a:schemeClr>
              </a:solidFill>
              <a:latin typeface="Nunito" panose="020B0604020202020204" charset="0"/>
            </a:endParaRPr>
          </a:p>
        </p:txBody>
      </p:sp>
      <p:pic>
        <p:nvPicPr>
          <p:cNvPr id="15371" name="Picture 4" descr="Resultado de imagen para el hombre y la tierra en boyaca fals borda">
            <a:extLst>
              <a:ext uri="{FF2B5EF4-FFF2-40B4-BE49-F238E27FC236}">
                <a16:creationId xmlns:a16="http://schemas.microsoft.com/office/drawing/2014/main" id="{530D766A-F1BE-4D3D-8DEC-BE6DB8C6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538288"/>
            <a:ext cx="12906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B4BFD1F4-89B9-412A-8921-CA7AEAE3DB19}"/>
              </a:ext>
            </a:extLst>
          </p:cNvPr>
          <p:cNvSpPr txBox="1"/>
          <p:nvPr/>
        </p:nvSpPr>
        <p:spPr>
          <a:xfrm>
            <a:off x="2401888" y="3657600"/>
            <a:ext cx="10842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chemeClr val="bg1">
                    <a:lumMod val="75000"/>
                  </a:schemeClr>
                </a:solidFill>
                <a:latin typeface="Nunito" panose="020B0604020202020204" charset="0"/>
              </a:rPr>
              <a:t>El hombre y la tierra en Boyacá</a:t>
            </a:r>
          </a:p>
          <a:p>
            <a:pPr algn="ctr">
              <a:defRPr/>
            </a:pPr>
            <a:r>
              <a:rPr lang="es-MX" sz="1200" dirty="0">
                <a:solidFill>
                  <a:schemeClr val="bg1">
                    <a:lumMod val="75000"/>
                  </a:schemeClr>
                </a:solidFill>
                <a:latin typeface="Nunito" panose="020B0604020202020204" charset="0"/>
              </a:rPr>
              <a:t>1957</a:t>
            </a:r>
            <a:endParaRPr lang="es-CO" sz="1200" dirty="0">
              <a:solidFill>
                <a:schemeClr val="bg1">
                  <a:lumMod val="75000"/>
                </a:schemeClr>
              </a:solidFill>
              <a:latin typeface="Nunito" panose="020B0604020202020204" charset="0"/>
            </a:endParaRPr>
          </a:p>
        </p:txBody>
      </p:sp>
      <p:pic>
        <p:nvPicPr>
          <p:cNvPr id="15373" name="Picture 6" descr="Resultado de imagen para La violencia en colombia)fals borda">
            <a:extLst>
              <a:ext uri="{FF2B5EF4-FFF2-40B4-BE49-F238E27FC236}">
                <a16:creationId xmlns:a16="http://schemas.microsoft.com/office/drawing/2014/main" id="{C43CAC65-2386-4C2D-8CFE-2E7C4974D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538288"/>
            <a:ext cx="129063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C4A98690-71E8-44C9-B721-5B28ABDA9A3F}"/>
              </a:ext>
            </a:extLst>
          </p:cNvPr>
          <p:cNvSpPr txBox="1"/>
          <p:nvPr/>
        </p:nvSpPr>
        <p:spPr>
          <a:xfrm>
            <a:off x="4164013" y="3646488"/>
            <a:ext cx="10842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chemeClr val="bg1">
                    <a:lumMod val="75000"/>
                  </a:schemeClr>
                </a:solidFill>
                <a:latin typeface="Nunito" panose="020B0604020202020204" charset="0"/>
              </a:rPr>
              <a:t>La violencia en Colombia</a:t>
            </a:r>
          </a:p>
          <a:p>
            <a:pPr algn="ctr">
              <a:defRPr/>
            </a:pPr>
            <a:r>
              <a:rPr lang="es-MX" sz="1200" dirty="0">
                <a:solidFill>
                  <a:schemeClr val="bg1">
                    <a:lumMod val="75000"/>
                  </a:schemeClr>
                </a:solidFill>
                <a:latin typeface="Nunito" panose="020B0604020202020204" charset="0"/>
              </a:rPr>
              <a:t>1962</a:t>
            </a:r>
            <a:endParaRPr lang="es-CO" sz="1200" dirty="0">
              <a:solidFill>
                <a:schemeClr val="bg1">
                  <a:lumMod val="75000"/>
                </a:schemeClr>
              </a:solidFill>
              <a:latin typeface="Nunito" panose="020B0604020202020204" charset="0"/>
            </a:endParaRPr>
          </a:p>
        </p:txBody>
      </p:sp>
      <p:pic>
        <p:nvPicPr>
          <p:cNvPr id="15375" name="Picture 8" descr="Resultado de imagen para as revoluciones inconclusas en América Latina:">
            <a:extLst>
              <a:ext uri="{FF2B5EF4-FFF2-40B4-BE49-F238E27FC236}">
                <a16:creationId xmlns:a16="http://schemas.microsoft.com/office/drawing/2014/main" id="{268BE784-86AC-4686-A393-967D1898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538288"/>
            <a:ext cx="12906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A56DF15C-D239-4478-AFE5-881C1F644EFE}"/>
              </a:ext>
            </a:extLst>
          </p:cNvPr>
          <p:cNvSpPr txBox="1"/>
          <p:nvPr/>
        </p:nvSpPr>
        <p:spPr>
          <a:xfrm>
            <a:off x="5926138" y="3657600"/>
            <a:ext cx="1084262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chemeClr val="bg1">
                    <a:lumMod val="75000"/>
                  </a:schemeClr>
                </a:solidFill>
                <a:latin typeface="Nunito" panose="020B0604020202020204" charset="0"/>
              </a:rPr>
              <a:t>Las revoluciones inconclusas en América Latina</a:t>
            </a:r>
          </a:p>
          <a:p>
            <a:pPr algn="ctr">
              <a:defRPr/>
            </a:pPr>
            <a:r>
              <a:rPr lang="es-MX" sz="1200" dirty="0">
                <a:solidFill>
                  <a:schemeClr val="bg1">
                    <a:lumMod val="75000"/>
                  </a:schemeClr>
                </a:solidFill>
                <a:latin typeface="Nunito" panose="020B0604020202020204" charset="0"/>
              </a:rPr>
              <a:t>1968</a:t>
            </a:r>
            <a:endParaRPr lang="es-CO" sz="1200" dirty="0">
              <a:solidFill>
                <a:schemeClr val="bg1">
                  <a:lumMod val="75000"/>
                </a:schemeClr>
              </a:solidFill>
              <a:latin typeface="Nunito" panose="020B0604020202020204" charset="0"/>
            </a:endParaRPr>
          </a:p>
        </p:txBody>
      </p:sp>
      <p:pic>
        <p:nvPicPr>
          <p:cNvPr id="15377" name="Picture 10" descr="Resultado de imagen para la subersion en colombia fals borda">
            <a:extLst>
              <a:ext uri="{FF2B5EF4-FFF2-40B4-BE49-F238E27FC236}">
                <a16:creationId xmlns:a16="http://schemas.microsoft.com/office/drawing/2014/main" id="{A4A2DD05-DE9B-415D-B97B-723B5A04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1555750"/>
            <a:ext cx="12906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2D1592C1-3E5D-45CD-99BE-D6DF4FCC7C7B}"/>
              </a:ext>
            </a:extLst>
          </p:cNvPr>
          <p:cNvSpPr txBox="1"/>
          <p:nvPr/>
        </p:nvSpPr>
        <p:spPr>
          <a:xfrm>
            <a:off x="7618413" y="3705225"/>
            <a:ext cx="10842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chemeClr val="bg1">
                    <a:lumMod val="75000"/>
                  </a:schemeClr>
                </a:solidFill>
                <a:latin typeface="Nunito" panose="020B0604020202020204" charset="0"/>
              </a:rPr>
              <a:t>Subversión y cambio social</a:t>
            </a:r>
          </a:p>
          <a:p>
            <a:pPr algn="ctr">
              <a:defRPr/>
            </a:pPr>
            <a:r>
              <a:rPr lang="es-MX" sz="1200" dirty="0">
                <a:solidFill>
                  <a:schemeClr val="bg1">
                    <a:lumMod val="75000"/>
                  </a:schemeClr>
                </a:solidFill>
                <a:latin typeface="Nunito" panose="020B0604020202020204" charset="0"/>
              </a:rPr>
              <a:t>1968</a:t>
            </a:r>
            <a:endParaRPr lang="es-CO" sz="1200" dirty="0">
              <a:solidFill>
                <a:schemeClr val="bg1">
                  <a:lumMod val="75000"/>
                </a:schemeClr>
              </a:solidFill>
              <a:latin typeface="Nunito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586;p48">
            <a:extLst>
              <a:ext uri="{FF2B5EF4-FFF2-40B4-BE49-F238E27FC236}">
                <a16:creationId xmlns:a16="http://schemas.microsoft.com/office/drawing/2014/main" id="{AE09CF81-1F22-43FA-91AB-9DE49C800293}"/>
              </a:ext>
            </a:extLst>
          </p:cNvPr>
          <p:cNvSpPr>
            <a:spLocks/>
          </p:cNvSpPr>
          <p:nvPr/>
        </p:nvSpPr>
        <p:spPr bwMode="auto">
          <a:xfrm rot="10800000">
            <a:off x="612775" y="857250"/>
            <a:ext cx="3505200" cy="1258888"/>
          </a:xfrm>
          <a:custGeom>
            <a:avLst/>
            <a:gdLst>
              <a:gd name="T0" fmla="*/ 2147483646 w 117515"/>
              <a:gd name="T1" fmla="*/ 20042111 h 49263"/>
              <a:gd name="T2" fmla="*/ 2147483646 w 117515"/>
              <a:gd name="T3" fmla="*/ 134336559 h 49263"/>
              <a:gd name="T4" fmla="*/ 2147483646 w 117515"/>
              <a:gd name="T5" fmla="*/ 591048057 h 49263"/>
              <a:gd name="T6" fmla="*/ 2147483646 w 117515"/>
              <a:gd name="T7" fmla="*/ 1263131825 h 49263"/>
              <a:gd name="T8" fmla="*/ 1746161009 w 117515"/>
              <a:gd name="T9" fmla="*/ 2147483646 h 49263"/>
              <a:gd name="T10" fmla="*/ 50659871 w 117515"/>
              <a:gd name="T11" fmla="*/ 2147483646 h 49263"/>
              <a:gd name="T12" fmla="*/ 549324331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015384012 h 49263"/>
              <a:gd name="T38" fmla="*/ 2147483646 w 117515"/>
              <a:gd name="T39" fmla="*/ 1047775909 h 49263"/>
              <a:gd name="T40" fmla="*/ 2147483646 w 117515"/>
              <a:gd name="T41" fmla="*/ 349258841 h 49263"/>
              <a:gd name="T42" fmla="*/ 2147483646 w 117515"/>
              <a:gd name="T43" fmla="*/ 26867572 h 49263"/>
              <a:gd name="T44" fmla="*/ 2147483646 w 117515"/>
              <a:gd name="T45" fmla="*/ 20042111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 dirty="0"/>
          </a:p>
        </p:txBody>
      </p:sp>
      <p:sp>
        <p:nvSpPr>
          <p:cNvPr id="17411" name="Google Shape;1589;p48">
            <a:extLst>
              <a:ext uri="{FF2B5EF4-FFF2-40B4-BE49-F238E27FC236}">
                <a16:creationId xmlns:a16="http://schemas.microsoft.com/office/drawing/2014/main" id="{37F53AD7-290B-417F-822B-4353E61CBA0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15938" y="1296988"/>
            <a:ext cx="3698875" cy="4889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5C4F"/>
              </a:buClr>
              <a:buSzPts val="6000"/>
              <a:buFont typeface="Nanum Pen Script" charset="-127"/>
              <a:buNone/>
            </a:pPr>
            <a:r>
              <a:rPr lang="es-MX" altLang="es-CO" sz="7200" b="1" dirty="0">
                <a:solidFill>
                  <a:srgbClr val="70B16D"/>
                </a:solidFill>
                <a:latin typeface="Arial Rounded MT Bold" panose="020F0704030504030204" pitchFamily="34" charset="0"/>
                <a:ea typeface="Nanum Pen Script" charset="-127"/>
                <a:cs typeface="Arial" panose="020B0604020202020204" pitchFamily="34" charset="0"/>
                <a:sym typeface="Nanum Pen Script" charset="-127"/>
              </a:rPr>
              <a:t>IAP</a:t>
            </a:r>
            <a:endParaRPr lang="es-CO" altLang="es-CO" sz="9600" b="1" dirty="0">
              <a:solidFill>
                <a:srgbClr val="70B16D"/>
              </a:solidFill>
              <a:latin typeface="Arial Rounded MT Bold" panose="020F0704030504030204" pitchFamily="34" charset="0"/>
              <a:ea typeface="Nanum Pen Script" charset="-127"/>
              <a:cs typeface="Arial" panose="020B0604020202020204" pitchFamily="34" charset="0"/>
              <a:sym typeface="Nanum Pen Script" charset="-127"/>
            </a:endParaRPr>
          </a:p>
        </p:txBody>
      </p:sp>
      <p:sp>
        <p:nvSpPr>
          <p:cNvPr id="17412" name="Google Shape;1592;p48">
            <a:extLst>
              <a:ext uri="{FF2B5EF4-FFF2-40B4-BE49-F238E27FC236}">
                <a16:creationId xmlns:a16="http://schemas.microsoft.com/office/drawing/2014/main" id="{6F7C9393-9C50-42CE-BE90-70BA2D48061A}"/>
              </a:ext>
            </a:extLst>
          </p:cNvPr>
          <p:cNvSpPr>
            <a:spLocks/>
          </p:cNvSpPr>
          <p:nvPr/>
        </p:nvSpPr>
        <p:spPr bwMode="auto">
          <a:xfrm>
            <a:off x="-68263" y="-188913"/>
            <a:ext cx="898526" cy="850901"/>
          </a:xfrm>
          <a:custGeom>
            <a:avLst/>
            <a:gdLst>
              <a:gd name="T0" fmla="*/ 2147483646 w 48771"/>
              <a:gd name="T1" fmla="*/ 112738 h 46176"/>
              <a:gd name="T2" fmla="*/ 972802031 w 48771"/>
              <a:gd name="T3" fmla="*/ 386276788 h 46176"/>
              <a:gd name="T4" fmla="*/ 377528510 w 48771"/>
              <a:gd name="T5" fmla="*/ 1040172775 h 46176"/>
              <a:gd name="T6" fmla="*/ 72694348 w 48771"/>
              <a:gd name="T7" fmla="*/ 2147483646 h 46176"/>
              <a:gd name="T8" fmla="*/ 1916570033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37193130 h 46176"/>
              <a:gd name="T18" fmla="*/ 2147483646 w 48771"/>
              <a:gd name="T19" fmla="*/ 437123559 h 46176"/>
              <a:gd name="T20" fmla="*/ 2147483646 w 48771"/>
              <a:gd name="T21" fmla="*/ 284576483 h 46176"/>
              <a:gd name="T22" fmla="*/ 2147483646 w 48771"/>
              <a:gd name="T23" fmla="*/ 1151469 h 46176"/>
              <a:gd name="T24" fmla="*/ 2147483646 w 48771"/>
              <a:gd name="T25" fmla="*/ 112738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7413" name="Google Shape;1606;p48">
            <a:extLst>
              <a:ext uri="{FF2B5EF4-FFF2-40B4-BE49-F238E27FC236}">
                <a16:creationId xmlns:a16="http://schemas.microsoft.com/office/drawing/2014/main" id="{799EF3DC-CCB4-4903-8BE4-74B5BD6AA6A5}"/>
              </a:ext>
            </a:extLst>
          </p:cNvPr>
          <p:cNvSpPr>
            <a:spLocks/>
          </p:cNvSpPr>
          <p:nvPr/>
        </p:nvSpPr>
        <p:spPr bwMode="auto">
          <a:xfrm rot="392664">
            <a:off x="2825750" y="1049338"/>
            <a:ext cx="1093788" cy="993775"/>
          </a:xfrm>
          <a:custGeom>
            <a:avLst/>
            <a:gdLst>
              <a:gd name="T0" fmla="*/ 2147483646 w 35125"/>
              <a:gd name="T1" fmla="*/ 21002883 h 34066"/>
              <a:gd name="T2" fmla="*/ 2147483646 w 35125"/>
              <a:gd name="T3" fmla="*/ 2056780930 h 34066"/>
              <a:gd name="T4" fmla="*/ 2147483646 w 35125"/>
              <a:gd name="T5" fmla="*/ 4344389 h 34066"/>
              <a:gd name="T6" fmla="*/ 2147483646 w 35125"/>
              <a:gd name="T7" fmla="*/ 2147483646 h 34066"/>
              <a:gd name="T8" fmla="*/ 2147483646 w 35125"/>
              <a:gd name="T9" fmla="*/ 588069784 h 34066"/>
              <a:gd name="T10" fmla="*/ 2147483646 w 35125"/>
              <a:gd name="T11" fmla="*/ 562003392 h 34066"/>
              <a:gd name="T12" fmla="*/ 2147483646 w 35125"/>
              <a:gd name="T13" fmla="*/ 2147483646 h 34066"/>
              <a:gd name="T14" fmla="*/ 2147483646 w 35125"/>
              <a:gd name="T15" fmla="*/ 1464365911 h 34066"/>
              <a:gd name="T16" fmla="*/ 2147483646 w 35125"/>
              <a:gd name="T17" fmla="*/ 1438299519 h 34066"/>
              <a:gd name="T18" fmla="*/ 2147483646 w 35125"/>
              <a:gd name="T19" fmla="*/ 2147483646 h 34066"/>
              <a:gd name="T20" fmla="*/ 2147483646 w 35125"/>
              <a:gd name="T21" fmla="*/ 2147483646 h 34066"/>
              <a:gd name="T22" fmla="*/ 2147483646 w 35125"/>
              <a:gd name="T23" fmla="*/ 2147483646 h 34066"/>
              <a:gd name="T24" fmla="*/ 2147483646 w 35125"/>
              <a:gd name="T25" fmla="*/ 2147483646 h 34066"/>
              <a:gd name="T26" fmla="*/ 2147483646 w 35125"/>
              <a:gd name="T27" fmla="*/ 2147483646 h 34066"/>
              <a:gd name="T28" fmla="*/ 2147483646 w 35125"/>
              <a:gd name="T29" fmla="*/ 2147483646 h 34066"/>
              <a:gd name="T30" fmla="*/ 2147483646 w 35125"/>
              <a:gd name="T31" fmla="*/ 2147483646 h 34066"/>
              <a:gd name="T32" fmla="*/ 2147483646 w 35125"/>
              <a:gd name="T33" fmla="*/ 2147483646 h 34066"/>
              <a:gd name="T34" fmla="*/ 2147483646 w 35125"/>
              <a:gd name="T35" fmla="*/ 2147483646 h 34066"/>
              <a:gd name="T36" fmla="*/ 2147483646 w 35125"/>
              <a:gd name="T37" fmla="*/ 2147483646 h 34066"/>
              <a:gd name="T38" fmla="*/ 2147483646 w 35125"/>
              <a:gd name="T39" fmla="*/ 2147483646 h 34066"/>
              <a:gd name="T40" fmla="*/ 2147483646 w 35125"/>
              <a:gd name="T41" fmla="*/ 2147483646 h 34066"/>
              <a:gd name="T42" fmla="*/ 2147483646 w 35125"/>
              <a:gd name="T43" fmla="*/ 2147483646 h 34066"/>
              <a:gd name="T44" fmla="*/ 2147483646 w 35125"/>
              <a:gd name="T45" fmla="*/ 2147483646 h 34066"/>
              <a:gd name="T46" fmla="*/ 2147483646 w 35125"/>
              <a:gd name="T47" fmla="*/ 2147483646 h 34066"/>
              <a:gd name="T48" fmla="*/ 2147483646 w 35125"/>
              <a:gd name="T49" fmla="*/ 2147483646 h 34066"/>
              <a:gd name="T50" fmla="*/ 2147483646 w 35125"/>
              <a:gd name="T51" fmla="*/ 2147483646 h 34066"/>
              <a:gd name="T52" fmla="*/ 312167002 w 35125"/>
              <a:gd name="T53" fmla="*/ 2147483646 h 34066"/>
              <a:gd name="T54" fmla="*/ 1344630629 w 35125"/>
              <a:gd name="T55" fmla="*/ 2147483646 h 34066"/>
              <a:gd name="T56" fmla="*/ 2147483646 w 35125"/>
              <a:gd name="T57" fmla="*/ 2147483646 h 34066"/>
              <a:gd name="T58" fmla="*/ 2147483646 w 35125"/>
              <a:gd name="T59" fmla="*/ 2147483646 h 34066"/>
              <a:gd name="T60" fmla="*/ 2147483646 w 35125"/>
              <a:gd name="T61" fmla="*/ 2147483646 h 34066"/>
              <a:gd name="T62" fmla="*/ 2147483646 w 35125"/>
              <a:gd name="T63" fmla="*/ 2147483646 h 34066"/>
              <a:gd name="T64" fmla="*/ 2147483646 w 35125"/>
              <a:gd name="T65" fmla="*/ 2147483646 h 34066"/>
              <a:gd name="T66" fmla="*/ 2147483646 w 35125"/>
              <a:gd name="T67" fmla="*/ 2147483646 h 34066"/>
              <a:gd name="T68" fmla="*/ 2147483646 w 35125"/>
              <a:gd name="T69" fmla="*/ 2147483646 h 34066"/>
              <a:gd name="T70" fmla="*/ 2147483646 w 35125"/>
              <a:gd name="T71" fmla="*/ 2147483646 h 34066"/>
              <a:gd name="T72" fmla="*/ 2147483646 w 35125"/>
              <a:gd name="T73" fmla="*/ 2147483646 h 34066"/>
              <a:gd name="T74" fmla="*/ 2147483646 w 35125"/>
              <a:gd name="T75" fmla="*/ 2147483646 h 34066"/>
              <a:gd name="T76" fmla="*/ 2147483646 w 35125"/>
              <a:gd name="T77" fmla="*/ 2147483646 h 34066"/>
              <a:gd name="T78" fmla="*/ 2147483646 w 35125"/>
              <a:gd name="T79" fmla="*/ 2147483646 h 34066"/>
              <a:gd name="T80" fmla="*/ 2147483646 w 35125"/>
              <a:gd name="T81" fmla="*/ 2147483646 h 34066"/>
              <a:gd name="T82" fmla="*/ 2147483646 w 35125"/>
              <a:gd name="T83" fmla="*/ 2147483646 h 34066"/>
              <a:gd name="T84" fmla="*/ 2147483646 w 35125"/>
              <a:gd name="T85" fmla="*/ 2147483646 h 34066"/>
              <a:gd name="T86" fmla="*/ 2147483646 w 35125"/>
              <a:gd name="T87" fmla="*/ 2147483646 h 34066"/>
              <a:gd name="T88" fmla="*/ 2147483646 w 35125"/>
              <a:gd name="T89" fmla="*/ 2147483646 h 34066"/>
              <a:gd name="T90" fmla="*/ 2147483646 w 35125"/>
              <a:gd name="T91" fmla="*/ 2147483646 h 34066"/>
              <a:gd name="T92" fmla="*/ 2147483646 w 35125"/>
              <a:gd name="T93" fmla="*/ 2147483646 h 34066"/>
              <a:gd name="T94" fmla="*/ 2147483646 w 35125"/>
              <a:gd name="T95" fmla="*/ 2147483646 h 34066"/>
              <a:gd name="T96" fmla="*/ 2147483646 w 35125"/>
              <a:gd name="T97" fmla="*/ 2147483646 h 34066"/>
              <a:gd name="T98" fmla="*/ 2147483646 w 35125"/>
              <a:gd name="T99" fmla="*/ 2147483646 h 34066"/>
              <a:gd name="T100" fmla="*/ 2147483646 w 35125"/>
              <a:gd name="T101" fmla="*/ 2147483646 h 34066"/>
              <a:gd name="T102" fmla="*/ 2147483646 w 35125"/>
              <a:gd name="T103" fmla="*/ 2147483646 h 34066"/>
              <a:gd name="T104" fmla="*/ 2147483646 w 35125"/>
              <a:gd name="T105" fmla="*/ 2147483646 h 34066"/>
              <a:gd name="T106" fmla="*/ 2147483646 w 35125"/>
              <a:gd name="T107" fmla="*/ 2147483646 h 34066"/>
              <a:gd name="T108" fmla="*/ 2147483646 w 35125"/>
              <a:gd name="T109" fmla="*/ 2147483646 h 34066"/>
              <a:gd name="T110" fmla="*/ 2147483646 w 35125"/>
              <a:gd name="T111" fmla="*/ 2147483646 h 34066"/>
              <a:gd name="T112" fmla="*/ 2147483646 w 35125"/>
              <a:gd name="T113" fmla="*/ 2147483646 h 34066"/>
              <a:gd name="T114" fmla="*/ 2147483646 w 35125"/>
              <a:gd name="T115" fmla="*/ 2147483646 h 34066"/>
              <a:gd name="T116" fmla="*/ 2147483646 w 35125"/>
              <a:gd name="T117" fmla="*/ 2147483646 h 34066"/>
              <a:gd name="T118" fmla="*/ 2147483646 w 35125"/>
              <a:gd name="T119" fmla="*/ 2147483646 h 34066"/>
              <a:gd name="T120" fmla="*/ 2147483646 w 35125"/>
              <a:gd name="T121" fmla="*/ 2147483646 h 34066"/>
              <a:gd name="T122" fmla="*/ 2147483646 w 35125"/>
              <a:gd name="T123" fmla="*/ 175989396 h 340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125" h="34066" extrusionOk="0">
                <a:moveTo>
                  <a:pt x="34903" y="0"/>
                </a:moveTo>
                <a:cubicBezTo>
                  <a:pt x="34882" y="0"/>
                  <a:pt x="34861" y="9"/>
                  <a:pt x="34840" y="29"/>
                </a:cubicBezTo>
                <a:lnTo>
                  <a:pt x="33808" y="741"/>
                </a:lnTo>
                <a:cubicBezTo>
                  <a:pt x="32883" y="1452"/>
                  <a:pt x="31923" y="2128"/>
                  <a:pt x="30997" y="2840"/>
                </a:cubicBezTo>
                <a:cubicBezTo>
                  <a:pt x="31318" y="1915"/>
                  <a:pt x="31602" y="990"/>
                  <a:pt x="31923" y="65"/>
                </a:cubicBezTo>
                <a:cubicBezTo>
                  <a:pt x="31943" y="23"/>
                  <a:pt x="31903" y="6"/>
                  <a:pt x="31866" y="6"/>
                </a:cubicBezTo>
                <a:cubicBezTo>
                  <a:pt x="31840" y="6"/>
                  <a:pt x="31816" y="14"/>
                  <a:pt x="31816" y="29"/>
                </a:cubicBezTo>
                <a:cubicBezTo>
                  <a:pt x="31460" y="1025"/>
                  <a:pt x="31069" y="2022"/>
                  <a:pt x="30713" y="3018"/>
                </a:cubicBezTo>
                <a:cubicBezTo>
                  <a:pt x="29645" y="3872"/>
                  <a:pt x="28578" y="4726"/>
                  <a:pt x="27510" y="5615"/>
                </a:cubicBezTo>
                <a:cubicBezTo>
                  <a:pt x="27866" y="4014"/>
                  <a:pt x="28151" y="2413"/>
                  <a:pt x="28400" y="812"/>
                </a:cubicBezTo>
                <a:cubicBezTo>
                  <a:pt x="28422" y="768"/>
                  <a:pt x="28390" y="738"/>
                  <a:pt x="28362" y="738"/>
                </a:cubicBezTo>
                <a:cubicBezTo>
                  <a:pt x="28344" y="738"/>
                  <a:pt x="28329" y="749"/>
                  <a:pt x="28329" y="776"/>
                </a:cubicBezTo>
                <a:cubicBezTo>
                  <a:pt x="28009" y="2449"/>
                  <a:pt x="27688" y="4157"/>
                  <a:pt x="27297" y="5829"/>
                </a:cubicBezTo>
                <a:cubicBezTo>
                  <a:pt x="26870" y="6185"/>
                  <a:pt x="26443" y="6576"/>
                  <a:pt x="26016" y="6967"/>
                </a:cubicBezTo>
                <a:cubicBezTo>
                  <a:pt x="25162" y="7821"/>
                  <a:pt x="24308" y="8675"/>
                  <a:pt x="23490" y="9565"/>
                </a:cubicBezTo>
                <a:cubicBezTo>
                  <a:pt x="24166" y="7074"/>
                  <a:pt x="24771" y="4548"/>
                  <a:pt x="25340" y="2022"/>
                </a:cubicBezTo>
                <a:cubicBezTo>
                  <a:pt x="25340" y="1978"/>
                  <a:pt x="25299" y="1947"/>
                  <a:pt x="25260" y="1947"/>
                </a:cubicBezTo>
                <a:cubicBezTo>
                  <a:pt x="25235" y="1947"/>
                  <a:pt x="25211" y="1959"/>
                  <a:pt x="25198" y="1986"/>
                </a:cubicBezTo>
                <a:cubicBezTo>
                  <a:pt x="24557" y="4690"/>
                  <a:pt x="23846" y="7323"/>
                  <a:pt x="23134" y="9992"/>
                </a:cubicBezTo>
                <a:cubicBezTo>
                  <a:pt x="21889" y="11379"/>
                  <a:pt x="20715" y="12838"/>
                  <a:pt x="19576" y="14297"/>
                </a:cubicBezTo>
                <a:lnTo>
                  <a:pt x="19434" y="14475"/>
                </a:lnTo>
                <a:cubicBezTo>
                  <a:pt x="19576" y="13052"/>
                  <a:pt x="19718" y="11593"/>
                  <a:pt x="19932" y="10170"/>
                </a:cubicBezTo>
                <a:cubicBezTo>
                  <a:pt x="20181" y="8391"/>
                  <a:pt x="20465" y="6576"/>
                  <a:pt x="20750" y="4797"/>
                </a:cubicBezTo>
                <a:cubicBezTo>
                  <a:pt x="20773" y="4752"/>
                  <a:pt x="20724" y="4707"/>
                  <a:pt x="20676" y="4707"/>
                </a:cubicBezTo>
                <a:cubicBezTo>
                  <a:pt x="20648" y="4707"/>
                  <a:pt x="20621" y="4722"/>
                  <a:pt x="20608" y="4761"/>
                </a:cubicBezTo>
                <a:cubicBezTo>
                  <a:pt x="20288" y="6576"/>
                  <a:pt x="20003" y="8355"/>
                  <a:pt x="19718" y="10170"/>
                </a:cubicBezTo>
                <a:cubicBezTo>
                  <a:pt x="19505" y="11735"/>
                  <a:pt x="19256" y="13301"/>
                  <a:pt x="19113" y="14866"/>
                </a:cubicBezTo>
                <a:cubicBezTo>
                  <a:pt x="17726" y="16681"/>
                  <a:pt x="16338" y="18496"/>
                  <a:pt x="14915" y="20275"/>
                </a:cubicBezTo>
                <a:cubicBezTo>
                  <a:pt x="14986" y="19456"/>
                  <a:pt x="15022" y="18602"/>
                  <a:pt x="15057" y="17748"/>
                </a:cubicBezTo>
                <a:cubicBezTo>
                  <a:pt x="15235" y="14262"/>
                  <a:pt x="15413" y="10739"/>
                  <a:pt x="15626" y="7217"/>
                </a:cubicBezTo>
                <a:cubicBezTo>
                  <a:pt x="15626" y="7181"/>
                  <a:pt x="15591" y="7163"/>
                  <a:pt x="15555" y="7163"/>
                </a:cubicBezTo>
                <a:cubicBezTo>
                  <a:pt x="15520" y="7163"/>
                  <a:pt x="15484" y="7181"/>
                  <a:pt x="15484" y="7217"/>
                </a:cubicBezTo>
                <a:cubicBezTo>
                  <a:pt x="15449" y="8213"/>
                  <a:pt x="15377" y="9209"/>
                  <a:pt x="15306" y="10205"/>
                </a:cubicBezTo>
                <a:cubicBezTo>
                  <a:pt x="15199" y="11984"/>
                  <a:pt x="15093" y="13763"/>
                  <a:pt x="14950" y="15507"/>
                </a:cubicBezTo>
                <a:cubicBezTo>
                  <a:pt x="14844" y="17215"/>
                  <a:pt x="14701" y="18923"/>
                  <a:pt x="14630" y="20631"/>
                </a:cubicBezTo>
                <a:cubicBezTo>
                  <a:pt x="14274" y="21057"/>
                  <a:pt x="13954" y="21484"/>
                  <a:pt x="13598" y="21911"/>
                </a:cubicBezTo>
                <a:cubicBezTo>
                  <a:pt x="12887" y="22837"/>
                  <a:pt x="12104" y="23726"/>
                  <a:pt x="11357" y="24580"/>
                </a:cubicBezTo>
                <a:cubicBezTo>
                  <a:pt x="11179" y="23726"/>
                  <a:pt x="11037" y="22837"/>
                  <a:pt x="10930" y="21947"/>
                </a:cubicBezTo>
                <a:cubicBezTo>
                  <a:pt x="10574" y="18389"/>
                  <a:pt x="10787" y="14795"/>
                  <a:pt x="11641" y="11273"/>
                </a:cubicBezTo>
                <a:cubicBezTo>
                  <a:pt x="11661" y="11234"/>
                  <a:pt x="11627" y="11205"/>
                  <a:pt x="11586" y="11205"/>
                </a:cubicBezTo>
                <a:cubicBezTo>
                  <a:pt x="11553" y="11205"/>
                  <a:pt x="11515" y="11225"/>
                  <a:pt x="11499" y="11273"/>
                </a:cubicBezTo>
                <a:cubicBezTo>
                  <a:pt x="11250" y="12269"/>
                  <a:pt x="11072" y="13265"/>
                  <a:pt x="10894" y="14297"/>
                </a:cubicBezTo>
                <a:cubicBezTo>
                  <a:pt x="10645" y="16076"/>
                  <a:pt x="10503" y="17855"/>
                  <a:pt x="10574" y="19670"/>
                </a:cubicBezTo>
                <a:cubicBezTo>
                  <a:pt x="10574" y="21413"/>
                  <a:pt x="10787" y="23157"/>
                  <a:pt x="11108" y="24829"/>
                </a:cubicBezTo>
                <a:lnTo>
                  <a:pt x="10930" y="25043"/>
                </a:lnTo>
                <a:cubicBezTo>
                  <a:pt x="10823" y="25043"/>
                  <a:pt x="10716" y="25149"/>
                  <a:pt x="10752" y="25256"/>
                </a:cubicBezTo>
                <a:cubicBezTo>
                  <a:pt x="9934" y="26146"/>
                  <a:pt x="9044" y="27071"/>
                  <a:pt x="8154" y="27925"/>
                </a:cubicBezTo>
                <a:cubicBezTo>
                  <a:pt x="6874" y="25398"/>
                  <a:pt x="7016" y="22445"/>
                  <a:pt x="7194" y="19670"/>
                </a:cubicBezTo>
                <a:cubicBezTo>
                  <a:pt x="7194" y="19616"/>
                  <a:pt x="7140" y="19590"/>
                  <a:pt x="7087" y="19590"/>
                </a:cubicBezTo>
                <a:cubicBezTo>
                  <a:pt x="7034" y="19590"/>
                  <a:pt x="6980" y="19616"/>
                  <a:pt x="6980" y="19670"/>
                </a:cubicBezTo>
                <a:cubicBezTo>
                  <a:pt x="6802" y="22516"/>
                  <a:pt x="6625" y="25505"/>
                  <a:pt x="7977" y="28102"/>
                </a:cubicBezTo>
                <a:cubicBezTo>
                  <a:pt x="7799" y="28245"/>
                  <a:pt x="7656" y="28423"/>
                  <a:pt x="7478" y="28565"/>
                </a:cubicBezTo>
                <a:cubicBezTo>
                  <a:pt x="5272" y="30593"/>
                  <a:pt x="2853" y="32301"/>
                  <a:pt x="184" y="33724"/>
                </a:cubicBezTo>
                <a:cubicBezTo>
                  <a:pt x="1" y="33816"/>
                  <a:pt x="133" y="34066"/>
                  <a:pt x="332" y="34066"/>
                </a:cubicBezTo>
                <a:cubicBezTo>
                  <a:pt x="365" y="34066"/>
                  <a:pt x="399" y="34059"/>
                  <a:pt x="433" y="34044"/>
                </a:cubicBezTo>
                <a:cubicBezTo>
                  <a:pt x="789" y="33902"/>
                  <a:pt x="1109" y="33724"/>
                  <a:pt x="1430" y="33546"/>
                </a:cubicBezTo>
                <a:cubicBezTo>
                  <a:pt x="3707" y="32337"/>
                  <a:pt x="5771" y="30807"/>
                  <a:pt x="7656" y="29063"/>
                </a:cubicBezTo>
                <a:cubicBezTo>
                  <a:pt x="8475" y="29205"/>
                  <a:pt x="9293" y="29277"/>
                  <a:pt x="10111" y="29348"/>
                </a:cubicBezTo>
                <a:cubicBezTo>
                  <a:pt x="10968" y="29396"/>
                  <a:pt x="11825" y="29421"/>
                  <a:pt x="12681" y="29421"/>
                </a:cubicBezTo>
                <a:cubicBezTo>
                  <a:pt x="14953" y="29421"/>
                  <a:pt x="17221" y="29247"/>
                  <a:pt x="19469" y="28885"/>
                </a:cubicBezTo>
                <a:cubicBezTo>
                  <a:pt x="19540" y="28885"/>
                  <a:pt x="19505" y="28743"/>
                  <a:pt x="19434" y="28743"/>
                </a:cubicBezTo>
                <a:cubicBezTo>
                  <a:pt x="18544" y="28885"/>
                  <a:pt x="17655" y="28992"/>
                  <a:pt x="16765" y="29063"/>
                </a:cubicBezTo>
                <a:cubicBezTo>
                  <a:pt x="15759" y="29124"/>
                  <a:pt x="14753" y="29155"/>
                  <a:pt x="13751" y="29155"/>
                </a:cubicBezTo>
                <a:cubicBezTo>
                  <a:pt x="11809" y="29155"/>
                  <a:pt x="9877" y="29037"/>
                  <a:pt x="7977" y="28779"/>
                </a:cubicBezTo>
                <a:lnTo>
                  <a:pt x="8510" y="28174"/>
                </a:lnTo>
                <a:cubicBezTo>
                  <a:pt x="9471" y="27284"/>
                  <a:pt x="10360" y="26323"/>
                  <a:pt x="11250" y="25363"/>
                </a:cubicBezTo>
                <a:cubicBezTo>
                  <a:pt x="12104" y="25470"/>
                  <a:pt x="12922" y="25576"/>
                  <a:pt x="13776" y="25612"/>
                </a:cubicBezTo>
                <a:cubicBezTo>
                  <a:pt x="15683" y="25764"/>
                  <a:pt x="17590" y="25835"/>
                  <a:pt x="19497" y="25835"/>
                </a:cubicBezTo>
                <a:cubicBezTo>
                  <a:pt x="21148" y="25835"/>
                  <a:pt x="22799" y="25782"/>
                  <a:pt x="24451" y="25683"/>
                </a:cubicBezTo>
                <a:cubicBezTo>
                  <a:pt x="24557" y="25683"/>
                  <a:pt x="24557" y="25541"/>
                  <a:pt x="24451" y="25541"/>
                </a:cubicBezTo>
                <a:cubicBezTo>
                  <a:pt x="23454" y="25576"/>
                  <a:pt x="22458" y="25612"/>
                  <a:pt x="21462" y="25612"/>
                </a:cubicBezTo>
                <a:cubicBezTo>
                  <a:pt x="18153" y="25612"/>
                  <a:pt x="14808" y="25434"/>
                  <a:pt x="11535" y="25078"/>
                </a:cubicBezTo>
                <a:cubicBezTo>
                  <a:pt x="12567" y="23904"/>
                  <a:pt x="13563" y="22694"/>
                  <a:pt x="14523" y="21484"/>
                </a:cubicBezTo>
                <a:cubicBezTo>
                  <a:pt x="14950" y="20951"/>
                  <a:pt x="15342" y="20453"/>
                  <a:pt x="15769" y="19919"/>
                </a:cubicBezTo>
                <a:cubicBezTo>
                  <a:pt x="16231" y="20097"/>
                  <a:pt x="16694" y="20204"/>
                  <a:pt x="17156" y="20310"/>
                </a:cubicBezTo>
                <a:cubicBezTo>
                  <a:pt x="17655" y="20417"/>
                  <a:pt x="18153" y="20524"/>
                  <a:pt x="18651" y="20631"/>
                </a:cubicBezTo>
                <a:cubicBezTo>
                  <a:pt x="20548" y="20987"/>
                  <a:pt x="22464" y="21166"/>
                  <a:pt x="24385" y="21166"/>
                </a:cubicBezTo>
                <a:cubicBezTo>
                  <a:pt x="26103" y="21166"/>
                  <a:pt x="27825" y="21023"/>
                  <a:pt x="29539" y="20737"/>
                </a:cubicBezTo>
                <a:cubicBezTo>
                  <a:pt x="29610" y="20737"/>
                  <a:pt x="29610" y="20631"/>
                  <a:pt x="29539" y="20631"/>
                </a:cubicBezTo>
                <a:cubicBezTo>
                  <a:pt x="28507" y="20773"/>
                  <a:pt x="27475" y="20844"/>
                  <a:pt x="26479" y="20880"/>
                </a:cubicBezTo>
                <a:cubicBezTo>
                  <a:pt x="25934" y="20912"/>
                  <a:pt x="25390" y="20928"/>
                  <a:pt x="24845" y="20928"/>
                </a:cubicBezTo>
                <a:cubicBezTo>
                  <a:pt x="23575" y="20928"/>
                  <a:pt x="22305" y="20840"/>
                  <a:pt x="21035" y="20666"/>
                </a:cubicBezTo>
                <a:cubicBezTo>
                  <a:pt x="20110" y="20559"/>
                  <a:pt x="19220" y="20417"/>
                  <a:pt x="18331" y="20239"/>
                </a:cubicBezTo>
                <a:cubicBezTo>
                  <a:pt x="17868" y="20132"/>
                  <a:pt x="17441" y="20026"/>
                  <a:pt x="16979" y="19919"/>
                </a:cubicBezTo>
                <a:cubicBezTo>
                  <a:pt x="16658" y="19848"/>
                  <a:pt x="16338" y="19741"/>
                  <a:pt x="15982" y="19634"/>
                </a:cubicBezTo>
                <a:cubicBezTo>
                  <a:pt x="17014" y="18318"/>
                  <a:pt x="18046" y="16966"/>
                  <a:pt x="19078" y="15649"/>
                </a:cubicBezTo>
                <a:cubicBezTo>
                  <a:pt x="19097" y="15659"/>
                  <a:pt x="19119" y="15663"/>
                  <a:pt x="19140" y="15663"/>
                </a:cubicBezTo>
                <a:cubicBezTo>
                  <a:pt x="19199" y="15663"/>
                  <a:pt x="19256" y="15630"/>
                  <a:pt x="19256" y="15578"/>
                </a:cubicBezTo>
                <a:lnTo>
                  <a:pt x="19291" y="15365"/>
                </a:lnTo>
                <a:cubicBezTo>
                  <a:pt x="19683" y="14866"/>
                  <a:pt x="20074" y="14368"/>
                  <a:pt x="20465" y="13870"/>
                </a:cubicBezTo>
                <a:cubicBezTo>
                  <a:pt x="21284" y="14262"/>
                  <a:pt x="22138" y="14582"/>
                  <a:pt x="23027" y="14760"/>
                </a:cubicBezTo>
                <a:cubicBezTo>
                  <a:pt x="25833" y="15492"/>
                  <a:pt x="28770" y="15622"/>
                  <a:pt x="31680" y="15622"/>
                </a:cubicBezTo>
                <a:cubicBezTo>
                  <a:pt x="32165" y="15622"/>
                  <a:pt x="32649" y="15619"/>
                  <a:pt x="33132" y="15614"/>
                </a:cubicBezTo>
                <a:cubicBezTo>
                  <a:pt x="33168" y="15614"/>
                  <a:pt x="33168" y="15507"/>
                  <a:pt x="33132" y="15507"/>
                </a:cubicBezTo>
                <a:cubicBezTo>
                  <a:pt x="32172" y="15471"/>
                  <a:pt x="31211" y="15471"/>
                  <a:pt x="30250" y="15436"/>
                </a:cubicBezTo>
                <a:cubicBezTo>
                  <a:pt x="28578" y="15400"/>
                  <a:pt x="26906" y="15222"/>
                  <a:pt x="25233" y="14973"/>
                </a:cubicBezTo>
                <a:cubicBezTo>
                  <a:pt x="24415" y="14831"/>
                  <a:pt x="23597" y="14653"/>
                  <a:pt x="22814" y="14404"/>
                </a:cubicBezTo>
                <a:cubicBezTo>
                  <a:pt x="22067" y="14190"/>
                  <a:pt x="21391" y="13870"/>
                  <a:pt x="20679" y="13621"/>
                </a:cubicBezTo>
                <a:cubicBezTo>
                  <a:pt x="21426" y="12660"/>
                  <a:pt x="22209" y="11735"/>
                  <a:pt x="22992" y="10810"/>
                </a:cubicBezTo>
                <a:cubicBezTo>
                  <a:pt x="23017" y="10835"/>
                  <a:pt x="23047" y="10847"/>
                  <a:pt x="23076" y="10847"/>
                </a:cubicBezTo>
                <a:cubicBezTo>
                  <a:pt x="23130" y="10847"/>
                  <a:pt x="23182" y="10808"/>
                  <a:pt x="23205" y="10739"/>
                </a:cubicBezTo>
                <a:cubicBezTo>
                  <a:pt x="23205" y="10703"/>
                  <a:pt x="23241" y="10632"/>
                  <a:pt x="23241" y="10561"/>
                </a:cubicBezTo>
                <a:cubicBezTo>
                  <a:pt x="23846" y="9850"/>
                  <a:pt x="24486" y="9173"/>
                  <a:pt x="25127" y="8533"/>
                </a:cubicBezTo>
                <a:cubicBezTo>
                  <a:pt x="25874" y="8747"/>
                  <a:pt x="26621" y="8924"/>
                  <a:pt x="27404" y="9031"/>
                </a:cubicBezTo>
                <a:cubicBezTo>
                  <a:pt x="28151" y="9138"/>
                  <a:pt x="28934" y="9245"/>
                  <a:pt x="29716" y="9316"/>
                </a:cubicBezTo>
                <a:cubicBezTo>
                  <a:pt x="30739" y="9427"/>
                  <a:pt x="31748" y="9483"/>
                  <a:pt x="32761" y="9483"/>
                </a:cubicBezTo>
                <a:cubicBezTo>
                  <a:pt x="33369" y="9483"/>
                  <a:pt x="33977" y="9463"/>
                  <a:pt x="34591" y="9423"/>
                </a:cubicBezTo>
                <a:cubicBezTo>
                  <a:pt x="34662" y="9423"/>
                  <a:pt x="34662" y="9280"/>
                  <a:pt x="34591" y="9280"/>
                </a:cubicBezTo>
                <a:cubicBezTo>
                  <a:pt x="34177" y="9299"/>
                  <a:pt x="33764" y="9307"/>
                  <a:pt x="33351" y="9307"/>
                </a:cubicBezTo>
                <a:cubicBezTo>
                  <a:pt x="32165" y="9307"/>
                  <a:pt x="30984" y="9234"/>
                  <a:pt x="29823" y="9102"/>
                </a:cubicBezTo>
                <a:cubicBezTo>
                  <a:pt x="29005" y="8996"/>
                  <a:pt x="28187" y="8889"/>
                  <a:pt x="27368" y="8747"/>
                </a:cubicBezTo>
                <a:cubicBezTo>
                  <a:pt x="26692" y="8604"/>
                  <a:pt x="26016" y="8426"/>
                  <a:pt x="25340" y="8284"/>
                </a:cubicBezTo>
                <a:cubicBezTo>
                  <a:pt x="25909" y="7679"/>
                  <a:pt x="26514" y="7110"/>
                  <a:pt x="27119" y="6540"/>
                </a:cubicBezTo>
                <a:cubicBezTo>
                  <a:pt x="28115" y="5615"/>
                  <a:pt x="29147" y="4761"/>
                  <a:pt x="30179" y="3908"/>
                </a:cubicBezTo>
                <a:cubicBezTo>
                  <a:pt x="31253" y="4298"/>
                  <a:pt x="32378" y="4488"/>
                  <a:pt x="33507" y="4488"/>
                </a:cubicBezTo>
                <a:cubicBezTo>
                  <a:pt x="34023" y="4488"/>
                  <a:pt x="34540" y="4448"/>
                  <a:pt x="35054" y="4370"/>
                </a:cubicBezTo>
                <a:cubicBezTo>
                  <a:pt x="35125" y="4334"/>
                  <a:pt x="35125" y="4263"/>
                  <a:pt x="35054" y="4263"/>
                </a:cubicBezTo>
                <a:cubicBezTo>
                  <a:pt x="34644" y="4317"/>
                  <a:pt x="34235" y="4343"/>
                  <a:pt x="33822" y="4343"/>
                </a:cubicBezTo>
                <a:cubicBezTo>
                  <a:pt x="33408" y="4343"/>
                  <a:pt x="32990" y="4317"/>
                  <a:pt x="32563" y="4263"/>
                </a:cubicBezTo>
                <a:cubicBezTo>
                  <a:pt x="31816" y="4157"/>
                  <a:pt x="31069" y="3979"/>
                  <a:pt x="30357" y="3730"/>
                </a:cubicBezTo>
                <a:lnTo>
                  <a:pt x="30606" y="3552"/>
                </a:lnTo>
                <a:cubicBezTo>
                  <a:pt x="30677" y="3552"/>
                  <a:pt x="30713" y="3552"/>
                  <a:pt x="30748" y="3481"/>
                </a:cubicBezTo>
                <a:cubicBezTo>
                  <a:pt x="30748" y="3481"/>
                  <a:pt x="30784" y="3445"/>
                  <a:pt x="30784" y="3409"/>
                </a:cubicBezTo>
                <a:cubicBezTo>
                  <a:pt x="32136" y="2306"/>
                  <a:pt x="33559" y="1275"/>
                  <a:pt x="34947" y="243"/>
                </a:cubicBezTo>
                <a:cubicBezTo>
                  <a:pt x="35062" y="156"/>
                  <a:pt x="34991" y="0"/>
                  <a:pt x="349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7414" name="Google Shape;1627;p48">
            <a:extLst>
              <a:ext uri="{FF2B5EF4-FFF2-40B4-BE49-F238E27FC236}">
                <a16:creationId xmlns:a16="http://schemas.microsoft.com/office/drawing/2014/main" id="{0E8CE673-FE9A-4658-B5D3-4905F7864DB7}"/>
              </a:ext>
            </a:extLst>
          </p:cNvPr>
          <p:cNvSpPr>
            <a:spLocks/>
          </p:cNvSpPr>
          <p:nvPr/>
        </p:nvSpPr>
        <p:spPr bwMode="auto">
          <a:xfrm rot="392664">
            <a:off x="1376363" y="2717800"/>
            <a:ext cx="52387" cy="61913"/>
          </a:xfrm>
          <a:custGeom>
            <a:avLst/>
            <a:gdLst>
              <a:gd name="T0" fmla="*/ 2147483646 w 250"/>
              <a:gd name="T1" fmla="*/ 0 h 179"/>
              <a:gd name="T2" fmla="*/ 2147483646 w 250"/>
              <a:gd name="T3" fmla="*/ 2147483646 h 179"/>
              <a:gd name="T4" fmla="*/ 2147483646 w 250"/>
              <a:gd name="T5" fmla="*/ 0 h 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179" extrusionOk="0">
                <a:moveTo>
                  <a:pt x="143" y="0"/>
                </a:moveTo>
                <a:cubicBezTo>
                  <a:pt x="36" y="0"/>
                  <a:pt x="0" y="178"/>
                  <a:pt x="143" y="178"/>
                </a:cubicBezTo>
                <a:cubicBezTo>
                  <a:pt x="249" y="142"/>
                  <a:pt x="249" y="0"/>
                  <a:pt x="143" y="0"/>
                </a:cubicBezTo>
                <a:close/>
              </a:path>
            </a:pathLst>
          </a:custGeom>
          <a:solidFill>
            <a:srgbClr val="FCC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7415" name="Google Shape;1628;p48">
            <a:extLst>
              <a:ext uri="{FF2B5EF4-FFF2-40B4-BE49-F238E27FC236}">
                <a16:creationId xmlns:a16="http://schemas.microsoft.com/office/drawing/2014/main" id="{F7C4BC4A-DFD8-4512-864E-A1CE801B6AD7}"/>
              </a:ext>
            </a:extLst>
          </p:cNvPr>
          <p:cNvSpPr>
            <a:spLocks/>
          </p:cNvSpPr>
          <p:nvPr/>
        </p:nvSpPr>
        <p:spPr bwMode="auto">
          <a:xfrm rot="392664">
            <a:off x="3519488" y="1563688"/>
            <a:ext cx="52387" cy="61912"/>
          </a:xfrm>
          <a:custGeom>
            <a:avLst/>
            <a:gdLst>
              <a:gd name="T0" fmla="*/ 2147483646 w 499"/>
              <a:gd name="T1" fmla="*/ 315946943 h 464"/>
              <a:gd name="T2" fmla="*/ 2147483646 w 499"/>
              <a:gd name="T3" fmla="*/ 2147483646 h 464"/>
              <a:gd name="T4" fmla="*/ 2147483646 w 499"/>
              <a:gd name="T5" fmla="*/ 315946943 h 4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9" h="464" extrusionOk="0">
                <a:moveTo>
                  <a:pt x="249" y="1"/>
                </a:moveTo>
                <a:cubicBezTo>
                  <a:pt x="0" y="72"/>
                  <a:pt x="0" y="428"/>
                  <a:pt x="249" y="463"/>
                </a:cubicBezTo>
                <a:cubicBezTo>
                  <a:pt x="498" y="428"/>
                  <a:pt x="498" y="72"/>
                  <a:pt x="249" y="1"/>
                </a:cubicBezTo>
                <a:close/>
              </a:path>
            </a:pathLst>
          </a:custGeom>
          <a:solidFill>
            <a:srgbClr val="FCC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7416" name="Google Shape;1629;p48">
            <a:extLst>
              <a:ext uri="{FF2B5EF4-FFF2-40B4-BE49-F238E27FC236}">
                <a16:creationId xmlns:a16="http://schemas.microsoft.com/office/drawing/2014/main" id="{1944631F-E3BA-4059-A7B9-5EF9EDD473A0}"/>
              </a:ext>
            </a:extLst>
          </p:cNvPr>
          <p:cNvSpPr>
            <a:spLocks/>
          </p:cNvSpPr>
          <p:nvPr/>
        </p:nvSpPr>
        <p:spPr bwMode="auto">
          <a:xfrm rot="392664">
            <a:off x="3438525" y="1422400"/>
            <a:ext cx="52388" cy="61913"/>
          </a:xfrm>
          <a:custGeom>
            <a:avLst/>
            <a:gdLst>
              <a:gd name="T0" fmla="*/ 2147483646 w 214"/>
              <a:gd name="T1" fmla="*/ 0 h 179"/>
              <a:gd name="T2" fmla="*/ 2147483646 w 214"/>
              <a:gd name="T3" fmla="*/ 2147483646 h 179"/>
              <a:gd name="T4" fmla="*/ 2147483646 w 214"/>
              <a:gd name="T5" fmla="*/ 0 h 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" h="179" extrusionOk="0">
                <a:moveTo>
                  <a:pt x="107" y="0"/>
                </a:moveTo>
                <a:cubicBezTo>
                  <a:pt x="0" y="0"/>
                  <a:pt x="0" y="143"/>
                  <a:pt x="107" y="178"/>
                </a:cubicBezTo>
                <a:cubicBezTo>
                  <a:pt x="214" y="143"/>
                  <a:pt x="214" y="0"/>
                  <a:pt x="107" y="0"/>
                </a:cubicBezTo>
                <a:close/>
              </a:path>
            </a:pathLst>
          </a:custGeom>
          <a:solidFill>
            <a:srgbClr val="FCC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pic>
        <p:nvPicPr>
          <p:cNvPr id="17417" name="Picture 228" descr="Resultado de imagen para fals borda">
            <a:extLst>
              <a:ext uri="{FF2B5EF4-FFF2-40B4-BE49-F238E27FC236}">
                <a16:creationId xmlns:a16="http://schemas.microsoft.com/office/drawing/2014/main" id="{980D767D-66B1-4698-BE94-AAA8E6C2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71450"/>
            <a:ext cx="77152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Google Shape;1591;p48">
            <a:extLst>
              <a:ext uri="{FF2B5EF4-FFF2-40B4-BE49-F238E27FC236}">
                <a16:creationId xmlns:a16="http://schemas.microsoft.com/office/drawing/2014/main" id="{5D9F8C01-9EC1-4081-A2B2-5CEC6FE3D6D3}"/>
              </a:ext>
            </a:extLst>
          </p:cNvPr>
          <p:cNvSpPr txBox="1">
            <a:spLocks/>
          </p:cNvSpPr>
          <p:nvPr/>
        </p:nvSpPr>
        <p:spPr bwMode="auto">
          <a:xfrm>
            <a:off x="694531" y="2574924"/>
            <a:ext cx="3698875" cy="19081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3810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R="3810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R="3810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R="3810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R="3810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3810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3810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3810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3810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Nunito" charset="0"/>
              <a:buNone/>
              <a:defRPr/>
            </a:pPr>
            <a:r>
              <a:rPr lang="en-US" altLang="es-CO" sz="1400" kern="0" dirty="0">
                <a:solidFill>
                  <a:schemeClr val="bg2"/>
                </a:solidFill>
                <a:latin typeface="Nunito" charset="0"/>
                <a:cs typeface="Nunito" charset="0"/>
                <a:sym typeface="Nunito" charset="0"/>
              </a:rPr>
              <a:t>Surge en la </a:t>
            </a:r>
            <a:r>
              <a:rPr lang="en-US" altLang="es-CO" sz="1400" b="1" kern="0" dirty="0">
                <a:solidFill>
                  <a:schemeClr val="bg2"/>
                </a:solidFill>
                <a:latin typeface="Nunito" charset="0"/>
                <a:cs typeface="Nunito" charset="0"/>
                <a:sym typeface="Nunito" charset="0"/>
              </a:rPr>
              <a:t>década de los 70 </a:t>
            </a:r>
            <a:r>
              <a:rPr lang="en-US" altLang="es-CO" sz="1400" kern="0" dirty="0">
                <a:solidFill>
                  <a:schemeClr val="bg2"/>
                </a:solidFill>
                <a:latin typeface="Nunito" charset="0"/>
                <a:cs typeface="Nunito" charset="0"/>
                <a:sym typeface="Nunito" charset="0"/>
              </a:rPr>
              <a:t>con base en la orientación de </a:t>
            </a:r>
            <a:r>
              <a:rPr lang="en-US" altLang="es-CO" sz="1400" b="1" kern="0" dirty="0">
                <a:solidFill>
                  <a:schemeClr val="bg2"/>
                </a:solidFill>
                <a:latin typeface="Nunito" charset="0"/>
                <a:cs typeface="Nunito" charset="0"/>
                <a:sym typeface="Nunito" charset="0"/>
              </a:rPr>
              <a:t>la teoría de la </a:t>
            </a:r>
            <a:r>
              <a:rPr lang="es-CO" altLang="es-CO" sz="1400" b="1" kern="0" dirty="0">
                <a:solidFill>
                  <a:schemeClr val="bg2"/>
                </a:solidFill>
                <a:latin typeface="Nunito" charset="0"/>
                <a:cs typeface="Nunito" charset="0"/>
                <a:sym typeface="Nunito" charset="0"/>
              </a:rPr>
              <a:t>dependencia - liberación</a:t>
            </a:r>
            <a:r>
              <a:rPr lang="en-US" altLang="es-CO" sz="1400" kern="0" dirty="0">
                <a:solidFill>
                  <a:schemeClr val="bg2"/>
                </a:solidFill>
                <a:latin typeface="Nunito" charset="0"/>
                <a:cs typeface="Nunito" charset="0"/>
                <a:sym typeface="Nunito" charset="0"/>
              </a:rPr>
              <a:t>, orientación que es asumida por las ciencias humanas, de la </a:t>
            </a:r>
            <a:r>
              <a:rPr lang="en-US" altLang="es-CO" sz="1400" kern="0" dirty="0" err="1">
                <a:solidFill>
                  <a:schemeClr val="bg2"/>
                </a:solidFill>
                <a:latin typeface="Nunito" charset="0"/>
                <a:cs typeface="Nunito" charset="0"/>
                <a:sym typeface="Nunito" charset="0"/>
              </a:rPr>
              <a:t>educación</a:t>
            </a:r>
            <a:r>
              <a:rPr lang="en-US" altLang="es-CO" sz="1400" kern="0" dirty="0">
                <a:solidFill>
                  <a:schemeClr val="bg2"/>
                </a:solidFill>
                <a:latin typeface="Nunito" charset="0"/>
                <a:cs typeface="Nunito" charset="0"/>
                <a:sym typeface="Nunito" charset="0"/>
              </a:rPr>
              <a:t> y teología. </a:t>
            </a:r>
          </a:p>
          <a:p>
            <a:pPr marR="0"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Nunito" charset="0"/>
              <a:buNone/>
              <a:defRPr/>
            </a:pPr>
            <a:endParaRPr lang="en-US" altLang="es-CO" sz="1400" kern="0" dirty="0">
              <a:solidFill>
                <a:schemeClr val="bg2"/>
              </a:solidFill>
              <a:latin typeface="Nunito" charset="0"/>
              <a:cs typeface="Nunito" charset="0"/>
              <a:sym typeface="Nunito" charset="0"/>
            </a:endParaRPr>
          </a:p>
        </p:txBody>
      </p:sp>
      <p:sp>
        <p:nvSpPr>
          <p:cNvPr id="17419" name="CuadroTexto 3">
            <a:extLst>
              <a:ext uri="{FF2B5EF4-FFF2-40B4-BE49-F238E27FC236}">
                <a16:creationId xmlns:a16="http://schemas.microsoft.com/office/drawing/2014/main" id="{01DB1786-0532-48EA-8C42-924AD331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871537"/>
            <a:ext cx="43338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CO" altLang="es-CO" dirty="0">
                <a:solidFill>
                  <a:schemeClr val="bg2"/>
                </a:solidFill>
                <a:latin typeface="Nunito" pitchFamily="2" charset="0"/>
              </a:rPr>
              <a:t>La IAP constituye una </a:t>
            </a:r>
            <a:r>
              <a:rPr lang="es-CO" altLang="es-CO" b="1" dirty="0">
                <a:solidFill>
                  <a:schemeClr val="bg2"/>
                </a:solidFill>
                <a:latin typeface="Nunito" pitchFamily="2" charset="0"/>
              </a:rPr>
              <a:t>opción metodológica </a:t>
            </a:r>
            <a:r>
              <a:rPr lang="es-CO" altLang="es-CO" dirty="0">
                <a:solidFill>
                  <a:schemeClr val="bg2"/>
                </a:solidFill>
                <a:latin typeface="Nunito" pitchFamily="2" charset="0"/>
              </a:rPr>
              <a:t>de mucha riqueza, permite la expansión del conocimiento y </a:t>
            </a:r>
            <a:r>
              <a:rPr lang="es-CO" altLang="es-CO" b="1" dirty="0">
                <a:solidFill>
                  <a:schemeClr val="bg2"/>
                </a:solidFill>
                <a:latin typeface="Nunito" pitchFamily="2" charset="0"/>
              </a:rPr>
              <a:t>genera respuestas concretas a problemáticas </a:t>
            </a:r>
            <a:r>
              <a:rPr lang="es-CO" altLang="es-CO" dirty="0">
                <a:solidFill>
                  <a:schemeClr val="bg2"/>
                </a:solidFill>
                <a:latin typeface="Nunito" pitchFamily="2" charset="0"/>
              </a:rPr>
              <a:t>que se plantean los investigadores y coinvestigadores, cuando deciden abordar una interrogante</a:t>
            </a:r>
            <a:r>
              <a:rPr lang="es-CO" altLang="es-CO" b="1" dirty="0">
                <a:solidFill>
                  <a:schemeClr val="bg2"/>
                </a:solidFill>
                <a:latin typeface="Nunito" pitchFamily="2" charset="0"/>
              </a:rPr>
              <a:t> desean aportar alguna alternativa de cambio o transformación.</a:t>
            </a:r>
            <a:endParaRPr lang="es-CO" altLang="es-CO" sz="1100" b="1" dirty="0">
              <a:solidFill>
                <a:schemeClr val="bg2"/>
              </a:solidFill>
              <a:latin typeface="Nunito" pitchFamily="2" charset="0"/>
            </a:endParaRPr>
          </a:p>
        </p:txBody>
      </p:sp>
      <p:sp>
        <p:nvSpPr>
          <p:cNvPr id="17420" name="Google Shape;1587;p48">
            <a:extLst>
              <a:ext uri="{FF2B5EF4-FFF2-40B4-BE49-F238E27FC236}">
                <a16:creationId xmlns:a16="http://schemas.microsoft.com/office/drawing/2014/main" id="{9B6B79CD-F1F3-42CB-A2E1-772C48D2D32C}"/>
              </a:ext>
            </a:extLst>
          </p:cNvPr>
          <p:cNvSpPr>
            <a:spLocks/>
          </p:cNvSpPr>
          <p:nvPr/>
        </p:nvSpPr>
        <p:spPr bwMode="auto">
          <a:xfrm rot="10800000">
            <a:off x="4625975" y="2974975"/>
            <a:ext cx="4106863" cy="1508125"/>
          </a:xfrm>
          <a:custGeom>
            <a:avLst/>
            <a:gdLst>
              <a:gd name="T0" fmla="*/ 2147483646 w 117515"/>
              <a:gd name="T1" fmla="*/ 41286525 h 49263"/>
              <a:gd name="T2" fmla="*/ 2147483646 w 117515"/>
              <a:gd name="T3" fmla="*/ 276669378 h 49263"/>
              <a:gd name="T4" fmla="*/ 2147483646 w 117515"/>
              <a:gd name="T5" fmla="*/ 1217398494 h 49263"/>
              <a:gd name="T6" fmla="*/ 2147483646 w 117515"/>
              <a:gd name="T7" fmla="*/ 2147483646 h 49263"/>
              <a:gd name="T8" fmla="*/ 2147483646 w 117515"/>
              <a:gd name="T9" fmla="*/ 2147483646 h 49263"/>
              <a:gd name="T10" fmla="*/ 95481323 w 117515"/>
              <a:gd name="T11" fmla="*/ 2147483646 h 49263"/>
              <a:gd name="T12" fmla="*/ 1035223175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147483646 h 49263"/>
              <a:gd name="T38" fmla="*/ 2147483646 w 117515"/>
              <a:gd name="T39" fmla="*/ 2147483646 h 49263"/>
              <a:gd name="T40" fmla="*/ 2147483646 w 117515"/>
              <a:gd name="T41" fmla="*/ 719375227 h 49263"/>
              <a:gd name="T42" fmla="*/ 2147483646 w 117515"/>
              <a:gd name="T43" fmla="*/ 55345490 h 49263"/>
              <a:gd name="T44" fmla="*/ 2147483646 w 117515"/>
              <a:gd name="T45" fmla="*/ 41286525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7421" name="Google Shape;1588;p48">
            <a:extLst>
              <a:ext uri="{FF2B5EF4-FFF2-40B4-BE49-F238E27FC236}">
                <a16:creationId xmlns:a16="http://schemas.microsoft.com/office/drawing/2014/main" id="{6E2EB738-3721-4B8D-9423-C03AADFDCDD5}"/>
              </a:ext>
            </a:extLst>
          </p:cNvPr>
          <p:cNvSpPr>
            <a:spLocks/>
          </p:cNvSpPr>
          <p:nvPr/>
        </p:nvSpPr>
        <p:spPr bwMode="auto">
          <a:xfrm rot="10800000">
            <a:off x="5138738" y="4113213"/>
            <a:ext cx="3159125" cy="652462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54159294 h 26046"/>
              <a:gd name="T4" fmla="*/ 1887646985 w 107244"/>
              <a:gd name="T5" fmla="*/ 403762992 h 26046"/>
              <a:gd name="T6" fmla="*/ 615043166 w 107244"/>
              <a:gd name="T7" fmla="*/ 1375375718 h 26046"/>
              <a:gd name="T8" fmla="*/ 2147483646 w 107244"/>
              <a:gd name="T9" fmla="*/ 212790123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1920471993 h 26046"/>
              <a:gd name="T30" fmla="*/ 2147483646 w 107244"/>
              <a:gd name="T31" fmla="*/ 699957128 h 26046"/>
              <a:gd name="T32" fmla="*/ 2147483646 w 107244"/>
              <a:gd name="T33" fmla="*/ 31314795 h 26046"/>
              <a:gd name="T34" fmla="*/ 2147483646 w 107244"/>
              <a:gd name="T35" fmla="*/ 48236305 h 26046"/>
              <a:gd name="T36" fmla="*/ 2147483646 w 107244"/>
              <a:gd name="T37" fmla="*/ 172641842 h 26046"/>
              <a:gd name="T38" fmla="*/ 2147483646 w 107244"/>
              <a:gd name="T39" fmla="*/ 186369098 h 26046"/>
              <a:gd name="T40" fmla="*/ 2147483646 w 107244"/>
              <a:gd name="T41" fmla="*/ 172641842 h 26046"/>
              <a:gd name="T42" fmla="*/ 2147483646 w 107244"/>
              <a:gd name="T43" fmla="*/ 24544799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7422" name="Google Shape;1591;p48">
            <a:extLst>
              <a:ext uri="{FF2B5EF4-FFF2-40B4-BE49-F238E27FC236}">
                <a16:creationId xmlns:a16="http://schemas.microsoft.com/office/drawing/2014/main" id="{9CE60C28-A562-454D-9B88-5FC7CB9B3460}"/>
              </a:ext>
            </a:extLst>
          </p:cNvPr>
          <p:cNvSpPr txBox="1">
            <a:spLocks/>
          </p:cNvSpPr>
          <p:nvPr/>
        </p:nvSpPr>
        <p:spPr bwMode="auto">
          <a:xfrm>
            <a:off x="4398963" y="2979738"/>
            <a:ext cx="40719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marL="4572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175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3175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3175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3175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3175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3175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3175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3175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800"/>
              <a:buFont typeface="Nunito" pitchFamily="2" charset="0"/>
              <a:buNone/>
            </a:pP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La novedad se ubica en el sentido  e implicación </a:t>
            </a:r>
            <a:r>
              <a:rPr lang="en-US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de la </a:t>
            </a: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acción</a:t>
            </a:r>
            <a:r>
              <a:rPr lang="en-US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 y </a:t>
            </a: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participación</a:t>
            </a:r>
            <a:r>
              <a:rPr lang="en-US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 </a:t>
            </a: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como elementos</a:t>
            </a:r>
            <a:r>
              <a:rPr lang="en-US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 </a:t>
            </a:r>
            <a:r>
              <a:rPr lang="es-MX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trascendentales</a:t>
            </a:r>
            <a:r>
              <a:rPr lang="en-US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 </a:t>
            </a:r>
            <a:r>
              <a:rPr lang="es-UY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en</a:t>
            </a:r>
            <a:r>
              <a:rPr lang="en-US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 </a:t>
            </a: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el </a:t>
            </a:r>
            <a:r>
              <a:rPr lang="es-MX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ejercicio</a:t>
            </a:r>
            <a:r>
              <a:rPr lang="en-US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 investigative.</a:t>
            </a:r>
          </a:p>
        </p:txBody>
      </p:sp>
      <p:sp>
        <p:nvSpPr>
          <p:cNvPr id="17423" name="Google Shape;1590;p48">
            <a:hlinkClick r:id="rId4" action="ppaction://hlinksldjump"/>
            <a:extLst>
              <a:ext uri="{FF2B5EF4-FFF2-40B4-BE49-F238E27FC236}">
                <a16:creationId xmlns:a16="http://schemas.microsoft.com/office/drawing/2014/main" id="{FFBFABE5-57DC-453C-834F-1E9CDF897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4238625"/>
            <a:ext cx="29321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sz="2000" b="1">
                <a:solidFill>
                  <a:srgbClr val="FFFFFF"/>
                </a:solidFill>
                <a:latin typeface="Nunito" pitchFamily="2" charset="0"/>
                <a:sym typeface="Nunito" pitchFamily="2" charset="0"/>
              </a:rPr>
              <a:t>¿Qué novedad aporta?</a:t>
            </a:r>
            <a:endParaRPr lang="es-CO" altLang="es-CO" sz="2000" b="1">
              <a:solidFill>
                <a:srgbClr val="FFFFFF"/>
              </a:solidFill>
              <a:latin typeface="Nunito" pitchFamily="2" charset="0"/>
              <a:sym typeface="Nunito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587;p48">
            <a:extLst>
              <a:ext uri="{FF2B5EF4-FFF2-40B4-BE49-F238E27FC236}">
                <a16:creationId xmlns:a16="http://schemas.microsoft.com/office/drawing/2014/main" id="{3E6FE159-21A6-415A-9EE3-BF59F3E5AF10}"/>
              </a:ext>
            </a:extLst>
          </p:cNvPr>
          <p:cNvSpPr>
            <a:spLocks/>
          </p:cNvSpPr>
          <p:nvPr/>
        </p:nvSpPr>
        <p:spPr bwMode="auto">
          <a:xfrm rot="10800000">
            <a:off x="989013" y="3241675"/>
            <a:ext cx="3913187" cy="1533525"/>
          </a:xfrm>
          <a:custGeom>
            <a:avLst/>
            <a:gdLst>
              <a:gd name="T0" fmla="*/ 2147483646 w 117515"/>
              <a:gd name="T1" fmla="*/ 44131857 h 49263"/>
              <a:gd name="T2" fmla="*/ 2147483646 w 117515"/>
              <a:gd name="T3" fmla="*/ 295802195 h 49263"/>
              <a:gd name="T4" fmla="*/ 2147483646 w 117515"/>
              <a:gd name="T5" fmla="*/ 1301489279 h 49263"/>
              <a:gd name="T6" fmla="*/ 2147483646 w 117515"/>
              <a:gd name="T7" fmla="*/ 2147483646 h 49263"/>
              <a:gd name="T8" fmla="*/ 2147483646 w 117515"/>
              <a:gd name="T9" fmla="*/ 2147483646 h 49263"/>
              <a:gd name="T10" fmla="*/ 78685444 w 117515"/>
              <a:gd name="T11" fmla="*/ 2147483646 h 49263"/>
              <a:gd name="T12" fmla="*/ 853320150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147483646 h 49263"/>
              <a:gd name="T38" fmla="*/ 2147483646 w 117515"/>
              <a:gd name="T39" fmla="*/ 2147483646 h 49263"/>
              <a:gd name="T40" fmla="*/ 2147483646 w 117515"/>
              <a:gd name="T41" fmla="*/ 769068811 h 49263"/>
              <a:gd name="T42" fmla="*/ 2147483646 w 117515"/>
              <a:gd name="T43" fmla="*/ 59154817 h 49263"/>
              <a:gd name="T44" fmla="*/ 2147483646 w 117515"/>
              <a:gd name="T45" fmla="*/ 44131857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9459" name="Google Shape;1588;p48">
            <a:extLst>
              <a:ext uri="{FF2B5EF4-FFF2-40B4-BE49-F238E27FC236}">
                <a16:creationId xmlns:a16="http://schemas.microsoft.com/office/drawing/2014/main" id="{168396B2-F78F-41B8-A561-2AC3619FD289}"/>
              </a:ext>
            </a:extLst>
          </p:cNvPr>
          <p:cNvSpPr>
            <a:spLocks/>
          </p:cNvSpPr>
          <p:nvPr/>
        </p:nvSpPr>
        <p:spPr bwMode="auto">
          <a:xfrm rot="10800000">
            <a:off x="552450" y="417513"/>
            <a:ext cx="3702050" cy="652462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56785847 h 26046"/>
              <a:gd name="T4" fmla="*/ 1911883896 w 107244"/>
              <a:gd name="T5" fmla="*/ 423318100 h 26046"/>
              <a:gd name="T6" fmla="*/ 622956221 w 107244"/>
              <a:gd name="T7" fmla="*/ 1441985254 h 26046"/>
              <a:gd name="T8" fmla="*/ 2147483646 w 107244"/>
              <a:gd name="T9" fmla="*/ 214748364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2013472255 h 26046"/>
              <a:gd name="T30" fmla="*/ 2147483646 w 107244"/>
              <a:gd name="T31" fmla="*/ 733857294 h 26046"/>
              <a:gd name="T32" fmla="*/ 2147483646 w 107244"/>
              <a:gd name="T33" fmla="*/ 32830018 h 26046"/>
              <a:gd name="T34" fmla="*/ 2147483646 w 107244"/>
              <a:gd name="T35" fmla="*/ 50572104 h 26046"/>
              <a:gd name="T36" fmla="*/ 2147483646 w 107244"/>
              <a:gd name="T37" fmla="*/ 180998918 h 26046"/>
              <a:gd name="T38" fmla="*/ 2147483646 w 107244"/>
              <a:gd name="T39" fmla="*/ 195393778 h 26046"/>
              <a:gd name="T40" fmla="*/ 2147483646 w 107244"/>
              <a:gd name="T41" fmla="*/ 180998918 h 26046"/>
              <a:gd name="T42" fmla="*/ 2147483646 w 107244"/>
              <a:gd name="T43" fmla="*/ 25729309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19460" name="Google Shape;1591;p48">
            <a:extLst>
              <a:ext uri="{FF2B5EF4-FFF2-40B4-BE49-F238E27FC236}">
                <a16:creationId xmlns:a16="http://schemas.microsoft.com/office/drawing/2014/main" id="{73278C7B-96F0-44F7-B5E3-2CF02A4CCA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42988" y="3544888"/>
            <a:ext cx="3702050" cy="14366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Nunito" pitchFamily="2" charset="0"/>
              <a:buNone/>
            </a:pPr>
            <a:r>
              <a:rPr lang="es-CO" altLang="es-CO" sz="14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  <a:sym typeface="Nunito" pitchFamily="2" charset="0"/>
              </a:rPr>
              <a:t>Es un enfoque investigativo y una metodología de investigación, aplicada a estudios sobre realidades humanas.</a:t>
            </a:r>
            <a:endParaRPr lang="en-US" altLang="es-CO" sz="1400" dirty="0">
              <a:solidFill>
                <a:srgbClr val="FFFFFF"/>
              </a:solidFill>
              <a:latin typeface="Nunito" pitchFamily="2" charset="0"/>
              <a:cs typeface="Arial" panose="020B0604020202020204" pitchFamily="34" charset="0"/>
              <a:sym typeface="Nunito" pitchFamily="2" charset="0"/>
            </a:endParaRPr>
          </a:p>
        </p:txBody>
      </p:sp>
      <p:pic>
        <p:nvPicPr>
          <p:cNvPr id="23" name="Picture 25" descr="Investigación Acción Participativa: Fundación AMOS Salud y Esperanza -  YouTube">
            <a:extLst>
              <a:ext uri="{FF2B5EF4-FFF2-40B4-BE49-F238E27FC236}">
                <a16:creationId xmlns:a16="http://schemas.microsoft.com/office/drawing/2014/main" id="{92D3C8B0-CC67-4F70-9961-E887D7C2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3173413"/>
            <a:ext cx="2525713" cy="142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2" name="Google Shape;1590;p48">
            <a:hlinkClick r:id="rId3" action="ppaction://hlinksldjump"/>
            <a:extLst>
              <a:ext uri="{FF2B5EF4-FFF2-40B4-BE49-F238E27FC236}">
                <a16:creationId xmlns:a16="http://schemas.microsoft.com/office/drawing/2014/main" id="{30FD5C17-DE8C-45C5-9AD9-BA88B848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633413"/>
            <a:ext cx="21351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sz="2000" b="1">
                <a:solidFill>
                  <a:srgbClr val="FFFFFF"/>
                </a:solidFill>
                <a:latin typeface="Arial Rounded MT Bold" panose="020F0704030504030204" pitchFamily="34" charset="0"/>
                <a:sym typeface="Nunito" pitchFamily="2" charset="0"/>
              </a:rPr>
              <a:t>¿Qué es la IAP?</a:t>
            </a:r>
            <a:endParaRPr lang="es-CO" altLang="es-CO" sz="2000" b="1">
              <a:solidFill>
                <a:srgbClr val="FFFFFF"/>
              </a:solidFill>
              <a:latin typeface="Arial Rounded MT Bold" panose="020F0704030504030204" pitchFamily="34" charset="0"/>
              <a:sym typeface="Nunito" pitchFamily="2" charset="0"/>
            </a:endParaRPr>
          </a:p>
        </p:txBody>
      </p:sp>
      <p:sp>
        <p:nvSpPr>
          <p:cNvPr id="19463" name="CuadroTexto 26">
            <a:extLst>
              <a:ext uri="{FF2B5EF4-FFF2-40B4-BE49-F238E27FC236}">
                <a16:creationId xmlns:a16="http://schemas.microsoft.com/office/drawing/2014/main" id="{E8404270-CC9B-4B51-9ECE-DFFD7EF5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371600"/>
            <a:ext cx="74310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CO" altLang="es-CO" dirty="0">
                <a:solidFill>
                  <a:schemeClr val="bg2"/>
                </a:solidFill>
                <a:latin typeface="Nunito" pitchFamily="2" charset="0"/>
              </a:rPr>
              <a:t>“Una vivencia necesaria para progresar en democracia, como un complejo de actitudes y valores, y como un método de trabajo que dan sentido a la praxis en el terreno. A partir de aquel Simposio, había que ver a la IAP no sólo como una metodología de investigación sino al mismo tiempo como una filosofía de la vida que convierte a sus practicantes en personas </a:t>
            </a:r>
            <a:r>
              <a:rPr lang="es-CO" altLang="es-CO" dirty="0" err="1">
                <a:solidFill>
                  <a:schemeClr val="bg2"/>
                </a:solidFill>
                <a:latin typeface="Nunito" pitchFamily="2" charset="0"/>
              </a:rPr>
              <a:t>sentipensantes</a:t>
            </a:r>
            <a:r>
              <a:rPr lang="es-CO" altLang="es-CO" dirty="0">
                <a:solidFill>
                  <a:schemeClr val="bg2"/>
                </a:solidFill>
                <a:latin typeface="Nunito" pitchFamily="2" charset="0"/>
              </a:rPr>
              <a:t>. Y de allí en adelante, nuestro movimiento creció y tomó dimensiones universales”. </a:t>
            </a:r>
          </a:p>
          <a:p>
            <a:pPr lvl="1" algn="r"/>
            <a:r>
              <a:rPr lang="es-CO" altLang="es-CO" sz="1100" dirty="0">
                <a:solidFill>
                  <a:schemeClr val="bg2"/>
                </a:solidFill>
                <a:latin typeface="Nunito" pitchFamily="2" charset="0"/>
              </a:rPr>
              <a:t>(Fals Borda, 2008)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587;p48">
            <a:extLst>
              <a:ext uri="{FF2B5EF4-FFF2-40B4-BE49-F238E27FC236}">
                <a16:creationId xmlns:a16="http://schemas.microsoft.com/office/drawing/2014/main" id="{4C90277A-20C5-42F6-BA02-DB7878030B69}"/>
              </a:ext>
            </a:extLst>
          </p:cNvPr>
          <p:cNvSpPr>
            <a:spLocks/>
          </p:cNvSpPr>
          <p:nvPr/>
        </p:nvSpPr>
        <p:spPr bwMode="auto">
          <a:xfrm rot="10800000">
            <a:off x="563563" y="596900"/>
            <a:ext cx="8151812" cy="3494088"/>
          </a:xfrm>
          <a:custGeom>
            <a:avLst/>
            <a:gdLst>
              <a:gd name="T0" fmla="*/ 2147483646 w 117515"/>
              <a:gd name="T1" fmla="*/ 152273266 h 49263"/>
              <a:gd name="T2" fmla="*/ 2147483646 w 117515"/>
              <a:gd name="T3" fmla="*/ 1020642722 h 49263"/>
              <a:gd name="T4" fmla="*/ 2147483646 w 117515"/>
              <a:gd name="T5" fmla="*/ 2147483646 h 49263"/>
              <a:gd name="T6" fmla="*/ 2147483646 w 117515"/>
              <a:gd name="T7" fmla="*/ 2147483646 h 49263"/>
              <a:gd name="T8" fmla="*/ 2147483646 w 117515"/>
              <a:gd name="T9" fmla="*/ 2147483646 h 49263"/>
              <a:gd name="T10" fmla="*/ 124061208 w 117515"/>
              <a:gd name="T11" fmla="*/ 2147483646 h 49263"/>
              <a:gd name="T12" fmla="*/ 1345303449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147483646 h 49263"/>
              <a:gd name="T38" fmla="*/ 2147483646 w 117515"/>
              <a:gd name="T39" fmla="*/ 2147483646 h 49263"/>
              <a:gd name="T40" fmla="*/ 2147483646 w 117515"/>
              <a:gd name="T41" fmla="*/ 2147483646 h 49263"/>
              <a:gd name="T42" fmla="*/ 2147483646 w 117515"/>
              <a:gd name="T43" fmla="*/ 204108997 h 49263"/>
              <a:gd name="T44" fmla="*/ 2147483646 w 117515"/>
              <a:gd name="T45" fmla="*/ 152273266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20483" name="Google Shape;1588;p48">
            <a:extLst>
              <a:ext uri="{FF2B5EF4-FFF2-40B4-BE49-F238E27FC236}">
                <a16:creationId xmlns:a16="http://schemas.microsoft.com/office/drawing/2014/main" id="{EF1FBA29-A2C0-4652-86B6-388EC48AB9A8}"/>
              </a:ext>
            </a:extLst>
          </p:cNvPr>
          <p:cNvSpPr>
            <a:spLocks/>
          </p:cNvSpPr>
          <p:nvPr/>
        </p:nvSpPr>
        <p:spPr bwMode="auto">
          <a:xfrm rot="10800000">
            <a:off x="5456238" y="3832225"/>
            <a:ext cx="3259137" cy="900113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376739863 h 26046"/>
              <a:gd name="T4" fmla="*/ 2081568323 w 107244"/>
              <a:gd name="T5" fmla="*/ 2147483646 h 26046"/>
              <a:gd name="T6" fmla="*/ 678244445 w 107244"/>
              <a:gd name="T7" fmla="*/ 2147483646 h 26046"/>
              <a:gd name="T8" fmla="*/ 2147483646 w 107244"/>
              <a:gd name="T9" fmla="*/ 214748364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2147483646 h 26046"/>
              <a:gd name="T30" fmla="*/ 2147483646 w 107244"/>
              <a:gd name="T31" fmla="*/ 2147483646 h 26046"/>
              <a:gd name="T32" fmla="*/ 2147483646 w 107244"/>
              <a:gd name="T33" fmla="*/ 217797315 h 26046"/>
              <a:gd name="T34" fmla="*/ 2147483646 w 107244"/>
              <a:gd name="T35" fmla="*/ 335508057 h 26046"/>
              <a:gd name="T36" fmla="*/ 2147483646 w 107244"/>
              <a:gd name="T37" fmla="*/ 1200839329 h 26046"/>
              <a:gd name="T38" fmla="*/ 2147483646 w 107244"/>
              <a:gd name="T39" fmla="*/ 1296345754 h 26046"/>
              <a:gd name="T40" fmla="*/ 2147483646 w 107244"/>
              <a:gd name="T41" fmla="*/ 1200839329 h 26046"/>
              <a:gd name="T42" fmla="*/ 2147483646 w 107244"/>
              <a:gd name="T43" fmla="*/ 170705138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20484" name="Google Shape;1591;p48">
            <a:extLst>
              <a:ext uri="{FF2B5EF4-FFF2-40B4-BE49-F238E27FC236}">
                <a16:creationId xmlns:a16="http://schemas.microsoft.com/office/drawing/2014/main" id="{7121CE20-6243-43E8-A13C-D4C2FFC328B3}"/>
              </a:ext>
            </a:extLst>
          </p:cNvPr>
          <p:cNvSpPr txBox="1">
            <a:spLocks/>
          </p:cNvSpPr>
          <p:nvPr/>
        </p:nvSpPr>
        <p:spPr bwMode="auto">
          <a:xfrm>
            <a:off x="1257300" y="928688"/>
            <a:ext cx="6629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marL="4572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175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3175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3175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3175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3175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3175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3175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3175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Implica</a:t>
            </a:r>
            <a:r>
              <a:rPr lang="en-US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 la </a:t>
            </a:r>
            <a:r>
              <a:rPr lang="es-CO" altLang="es-CO" b="1" u="sng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presencia</a:t>
            </a:r>
            <a:r>
              <a:rPr lang="en-US" altLang="es-CO" b="1" u="sng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 </a:t>
            </a:r>
            <a:r>
              <a:rPr lang="es-CO" altLang="es-CO" b="1" u="sng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real, concreta y en interrelación </a:t>
            </a: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de la investigación, de la acción, y de la participación.</a:t>
            </a:r>
          </a:p>
          <a:p>
            <a:pPr eaLnBrk="1" hangingPunct="1"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Se realiza una </a:t>
            </a:r>
            <a:r>
              <a:rPr lang="es-CO" altLang="es-CO" u="sng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i</a:t>
            </a:r>
            <a:r>
              <a:rPr lang="es-CO" altLang="es-CO" b="1" u="sng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nvestigación sistemática, rigurosa, crítica y legítimamente científica</a:t>
            </a: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.</a:t>
            </a:r>
          </a:p>
          <a:p>
            <a:pPr eaLnBrk="1" hangingPunct="1"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Activa </a:t>
            </a:r>
            <a:r>
              <a:rPr lang="es-CO" altLang="es-CO" b="1" u="sng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procesos de reflexión y autocrítica </a:t>
            </a: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sobre su accionar en el aula, convirtiéndolas en legítima praxis educativa.</a:t>
            </a:r>
          </a:p>
          <a:p>
            <a:pPr eaLnBrk="1" hangingPunct="1"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Posee una </a:t>
            </a:r>
            <a:r>
              <a:rPr lang="es-CO" altLang="es-CO" b="1" u="sng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participación activa de los protagonistas del estudio</a:t>
            </a:r>
            <a:r>
              <a:rPr lang="es-CO" altLang="es-CO" dirty="0">
                <a:solidFill>
                  <a:srgbClr val="FFFFFF"/>
                </a:solidFill>
                <a:latin typeface="Nunito" pitchFamily="2" charset="0"/>
                <a:ea typeface="Times New Roman" panose="02020603050405020304" pitchFamily="18" charset="0"/>
                <a:cs typeface="Nunito" pitchFamily="2" charset="0"/>
                <a:sym typeface="Nunito" pitchFamily="2" charset="0"/>
              </a:rPr>
              <a:t>, junto al interés por promover las transformaciones sociales. </a:t>
            </a:r>
          </a:p>
        </p:txBody>
      </p:sp>
      <p:sp>
        <p:nvSpPr>
          <p:cNvPr id="20485" name="Google Shape;1590;p48">
            <a:hlinkClick r:id="rId2" action="ppaction://hlinksldjump"/>
            <a:extLst>
              <a:ext uri="{FF2B5EF4-FFF2-40B4-BE49-F238E27FC236}">
                <a16:creationId xmlns:a16="http://schemas.microsoft.com/office/drawing/2014/main" id="{46ACC872-B6B6-4CEC-AF74-B0C200C7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3967163"/>
            <a:ext cx="3078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sz="2000" b="1">
                <a:solidFill>
                  <a:srgbClr val="FFFFFF"/>
                </a:solidFill>
                <a:latin typeface="Arial Rounded MT Bold" panose="020F0704030504030204" pitchFamily="34" charset="0"/>
                <a:sym typeface="Nunito" pitchFamily="2" charset="0"/>
              </a:rPr>
              <a:t>¿Qué implicaciones conlleva?</a:t>
            </a:r>
            <a:endParaRPr lang="es-CO" altLang="es-CO" sz="2000" b="1">
              <a:solidFill>
                <a:srgbClr val="FFFFFF"/>
              </a:solidFill>
              <a:latin typeface="Arial Rounded MT Bold" panose="020F0704030504030204" pitchFamily="34" charset="0"/>
              <a:sym typeface="Nunito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B66CFD0-28BB-4762-983B-4FE674080D5F}"/>
              </a:ext>
            </a:extLst>
          </p:cNvPr>
          <p:cNvSpPr/>
          <p:nvPr/>
        </p:nvSpPr>
        <p:spPr>
          <a:xfrm>
            <a:off x="381000" y="566738"/>
            <a:ext cx="8259763" cy="42021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21506" name="Marcador de texto 6">
            <a:extLst>
              <a:ext uri="{FF2B5EF4-FFF2-40B4-BE49-F238E27FC236}">
                <a16:creationId xmlns:a16="http://schemas.microsoft.com/office/drawing/2014/main" id="{D5C5E793-6884-49F1-AC8E-97C453BAA69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08977" y="1794827"/>
            <a:ext cx="4605020" cy="218694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ea typeface="Nanum Pen Script" charset="-127"/>
                <a:cs typeface="Arial" panose="020B0604020202020204" pitchFamily="34" charset="0"/>
              </a:rPr>
              <a:t>Genera conciencia socio-política entre los participantes, comunidad e investigadores.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ea typeface="Nanum Pen Script" charset="-127"/>
                <a:cs typeface="Arial" panose="020B0604020202020204" pitchFamily="34" charset="0"/>
              </a:rPr>
              <a:t>Involucra a los miembros en una forma no tradicional- como agentes de cambio y no como objetos de estudio.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ea typeface="Nanum Pen Script" charset="-127"/>
                <a:cs typeface="Arial" panose="020B0604020202020204" pitchFamily="34" charset="0"/>
              </a:rPr>
              <a:t>Propicia la integración del conocimiento y la acción, permitiendo que conozcan, interpreten y transformen la realidad objeto del estudio, por medio de las acciones que ellos mismos proponen como alternativas de solución.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chemeClr val="bg2"/>
                </a:solidFill>
                <a:latin typeface="Nunito" pitchFamily="2" charset="0"/>
                <a:ea typeface="Nanum Pen Script" charset="-127"/>
                <a:cs typeface="Arial" panose="020B0604020202020204" pitchFamily="34" charset="0"/>
              </a:rPr>
              <a:t>Los participantes se convierten en coinvestigadores, aunada a los procesos permanentes de autorreflexión.</a:t>
            </a:r>
          </a:p>
        </p:txBody>
      </p:sp>
      <p:pic>
        <p:nvPicPr>
          <p:cNvPr id="10" name="Picture 18" descr="Resultado de imagen para fals borda">
            <a:extLst>
              <a:ext uri="{FF2B5EF4-FFF2-40B4-BE49-F238E27FC236}">
                <a16:creationId xmlns:a16="http://schemas.microsoft.com/office/drawing/2014/main" id="{4D0BEAA2-D04D-404F-8778-305CB6D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695324"/>
            <a:ext cx="2372360" cy="36544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Google Shape;1589;p48">
            <a:extLst>
              <a:ext uri="{FF2B5EF4-FFF2-40B4-BE49-F238E27FC236}">
                <a16:creationId xmlns:a16="http://schemas.microsoft.com/office/drawing/2014/main" id="{E8300D7D-F2FF-4B62-BA2B-C77505D06C57}"/>
              </a:ext>
            </a:extLst>
          </p:cNvPr>
          <p:cNvSpPr txBox="1">
            <a:spLocks/>
          </p:cNvSpPr>
          <p:nvPr/>
        </p:nvSpPr>
        <p:spPr bwMode="auto">
          <a:xfrm>
            <a:off x="1923098" y="734536"/>
            <a:ext cx="488918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429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0" fontAlgn="base" hangingPunct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0" fontAlgn="base" hangingPunct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0" fontAlgn="base" hangingPunct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0" fontAlgn="base" hangingPunct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5C4F"/>
              </a:buClr>
              <a:buSzPts val="6000"/>
              <a:buFont typeface="Nanum Pen Script" charset="-127"/>
              <a:buNone/>
            </a:pPr>
            <a:r>
              <a:rPr lang="es-MX" altLang="es-CO" sz="4800" b="1" kern="0" dirty="0">
                <a:solidFill>
                  <a:srgbClr val="70B16D"/>
                </a:solidFill>
                <a:latin typeface="Arial Rounded MT Bold" panose="020F0704030504030204" pitchFamily="34" charset="0"/>
                <a:ea typeface="Nanum Pen Script" charset="-127"/>
                <a:cs typeface="Arial" panose="020B0604020202020204" pitchFamily="34" charset="0"/>
                <a:sym typeface="Nanum Pen Script" charset="-127"/>
              </a:rPr>
              <a:t>La IAP</a:t>
            </a:r>
            <a:endParaRPr lang="es-CO" altLang="es-CO" sz="4800" b="1" kern="0" dirty="0">
              <a:solidFill>
                <a:srgbClr val="70B16D"/>
              </a:solidFill>
              <a:latin typeface="Arial Rounded MT Bold" panose="020F0704030504030204" pitchFamily="34" charset="0"/>
              <a:ea typeface="Nanum Pen Script" charset="-127"/>
              <a:cs typeface="Arial" panose="020B0604020202020204" pitchFamily="34" charset="0"/>
              <a:sym typeface="Nanum Pen Script" charset="-127"/>
            </a:endParaRPr>
          </a:p>
        </p:txBody>
      </p:sp>
      <p:pic>
        <p:nvPicPr>
          <p:cNvPr id="6" name="Imagen 25">
            <a:extLst>
              <a:ext uri="{FF2B5EF4-FFF2-40B4-BE49-F238E27FC236}">
                <a16:creationId xmlns:a16="http://schemas.microsoft.com/office/drawing/2014/main" id="{E681587D-F84B-4956-B11F-3C517CE5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225"/>
            <a:ext cx="769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6;p61">
            <a:extLst>
              <a:ext uri="{FF2B5EF4-FFF2-40B4-BE49-F238E27FC236}">
                <a16:creationId xmlns:a16="http://schemas.microsoft.com/office/drawing/2014/main" id="{902B8B2C-E441-4B42-A351-2D8180358A83}"/>
              </a:ext>
            </a:extLst>
          </p:cNvPr>
          <p:cNvSpPr>
            <a:spLocks/>
          </p:cNvSpPr>
          <p:nvPr/>
        </p:nvSpPr>
        <p:spPr bwMode="auto">
          <a:xfrm>
            <a:off x="7332663" y="111125"/>
            <a:ext cx="1658937" cy="403225"/>
          </a:xfrm>
          <a:custGeom>
            <a:avLst/>
            <a:gdLst>
              <a:gd name="T0" fmla="*/ 938096667 w 107244"/>
              <a:gd name="T1" fmla="*/ 0 h 26046"/>
              <a:gd name="T2" fmla="*/ 476264301 w 107244"/>
              <a:gd name="T3" fmla="*/ 33085427 h 26046"/>
              <a:gd name="T4" fmla="*/ 155164224 w 107244"/>
              <a:gd name="T5" fmla="*/ 246655423 h 26046"/>
              <a:gd name="T6" fmla="*/ 50557855 w 107244"/>
              <a:gd name="T7" fmla="*/ 840194867 h 26046"/>
              <a:gd name="T8" fmla="*/ 469046539 w 107244"/>
              <a:gd name="T9" fmla="*/ 1299900673 h 26046"/>
              <a:gd name="T10" fmla="*/ 921547300 w 107244"/>
              <a:gd name="T11" fmla="*/ 1355389687 h 26046"/>
              <a:gd name="T12" fmla="*/ 1053470350 w 107244"/>
              <a:gd name="T13" fmla="*/ 1350562505 h 26046"/>
              <a:gd name="T14" fmla="*/ 2147483646 w 107244"/>
              <a:gd name="T15" fmla="*/ 1322990436 h 26046"/>
              <a:gd name="T16" fmla="*/ 2147483646 w 107244"/>
              <a:gd name="T17" fmla="*/ 1325231582 h 26046"/>
              <a:gd name="T18" fmla="*/ 2147483646 w 107244"/>
              <a:gd name="T19" fmla="*/ 1408466659 h 26046"/>
              <a:gd name="T20" fmla="*/ 2147483646 w 107244"/>
              <a:gd name="T21" fmla="*/ 1422941021 h 26046"/>
              <a:gd name="T22" fmla="*/ 2147483646 w 107244"/>
              <a:gd name="T23" fmla="*/ 1496121002 h 26046"/>
              <a:gd name="T24" fmla="*/ 2147483646 w 107244"/>
              <a:gd name="T25" fmla="*/ 1495315713 h 26046"/>
              <a:gd name="T26" fmla="*/ 2147483646 w 107244"/>
              <a:gd name="T27" fmla="*/ 1390371136 h 26046"/>
              <a:gd name="T28" fmla="*/ 2147483646 w 107244"/>
              <a:gd name="T29" fmla="*/ 1173183555 h 26046"/>
              <a:gd name="T30" fmla="*/ 2147483646 w 107244"/>
              <a:gd name="T31" fmla="*/ 427596086 h 26046"/>
              <a:gd name="T32" fmla="*/ 2147483646 w 107244"/>
              <a:gd name="T33" fmla="*/ 19127071 h 26046"/>
              <a:gd name="T34" fmla="*/ 2147483646 w 107244"/>
              <a:gd name="T35" fmla="*/ 29467843 h 26046"/>
              <a:gd name="T36" fmla="*/ 2147483646 w 107244"/>
              <a:gd name="T37" fmla="*/ 105463943 h 26046"/>
              <a:gd name="T38" fmla="*/ 2147483646 w 107244"/>
              <a:gd name="T39" fmla="*/ 113849494 h 26046"/>
              <a:gd name="T40" fmla="*/ 2147483646 w 107244"/>
              <a:gd name="T41" fmla="*/ 105463943 h 26046"/>
              <a:gd name="T42" fmla="*/ 1244705223 w 107244"/>
              <a:gd name="T43" fmla="*/ 14993728 h 26046"/>
              <a:gd name="T44" fmla="*/ 938096667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CO"/>
          </a:p>
        </p:txBody>
      </p:sp>
      <p:sp>
        <p:nvSpPr>
          <p:cNvPr id="9" name="Google Shape;2340;p64">
            <a:hlinkClick r:id="" action="ppaction://noaction"/>
            <a:extLst>
              <a:ext uri="{FF2B5EF4-FFF2-40B4-BE49-F238E27FC236}">
                <a16:creationId xmlns:a16="http://schemas.microsoft.com/office/drawing/2014/main" id="{F7B19292-2B14-42E4-95CE-17E3F37FD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543" y="111125"/>
            <a:ext cx="1781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dirty="0">
                <a:solidFill>
                  <a:srgbClr val="FFFFFF"/>
                </a:solidFill>
                <a:latin typeface="Nunito" pitchFamily="2" charset="0"/>
                <a:sym typeface="Nunito" pitchFamily="2" charset="0"/>
              </a:rPr>
              <a:t>Orlando Fals Borda</a:t>
            </a:r>
            <a:endParaRPr lang="es-CO" altLang="es-CO" dirty="0">
              <a:solidFill>
                <a:srgbClr val="FFFFFF"/>
              </a:solidFill>
              <a:latin typeface="Nunito" pitchFamily="2" charset="0"/>
              <a:sym typeface="Nunito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1797</Words>
  <Application>Microsoft Office PowerPoint</Application>
  <PresentationFormat>Presentación en pantalla (16:9)</PresentationFormat>
  <Paragraphs>119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 Rounded MT Bold</vt:lpstr>
      <vt:lpstr>Nunito</vt:lpstr>
      <vt:lpstr>Candara</vt:lpstr>
      <vt:lpstr>Nanum Pen Script</vt:lpstr>
      <vt:lpstr>Arial</vt:lpstr>
      <vt:lpstr>World Environment Day by Slidesgo</vt:lpstr>
      <vt:lpstr>Orlando Fals Borda Vida y obra de un pensador Colombiano </vt:lpstr>
      <vt:lpstr>Barranquilla, 11 de julio de 1925 - Bogotá, 12 de agosto de 2008</vt:lpstr>
      <vt:lpstr>Legado de Fals Borda</vt:lpstr>
      <vt:lpstr>Presentación de PowerPoint</vt:lpstr>
      <vt:lpstr>Obras principales</vt:lpstr>
      <vt:lpstr>IAP</vt:lpstr>
      <vt:lpstr>Presentación de PowerPoint</vt:lpstr>
      <vt:lpstr>Presentación de PowerPoint</vt:lpstr>
      <vt:lpstr>Presentación de PowerPoint</vt:lpstr>
      <vt:lpstr>Presentación de PowerPoint</vt:lpstr>
      <vt:lpstr>Aportes a la educación desde la IAP</vt:lpstr>
      <vt:lpstr>Libros 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Environment Day</dc:title>
  <dc:creator>ADRIANA LOPEZ CAMACHO</dc:creator>
  <cp:lastModifiedBy>Lilly Johana PC</cp:lastModifiedBy>
  <cp:revision>93</cp:revision>
  <dcterms:modified xsi:type="dcterms:W3CDTF">2022-03-25T01:12:26Z</dcterms:modified>
</cp:coreProperties>
</file>