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1" r:id="rId3"/>
    <p:sldId id="539" r:id="rId4"/>
    <p:sldId id="540" r:id="rId5"/>
    <p:sldId id="541" r:id="rId6"/>
    <p:sldId id="500" r:id="rId7"/>
    <p:sldId id="259" r:id="rId8"/>
    <p:sldId id="257" r:id="rId9"/>
    <p:sldId id="258" r:id="rId10"/>
    <p:sldId id="260" r:id="rId11"/>
    <p:sldId id="264" r:id="rId12"/>
    <p:sldId id="261" r:id="rId13"/>
    <p:sldId id="262" r:id="rId14"/>
    <p:sldId id="263" r:id="rId15"/>
    <p:sldId id="265" r:id="rId16"/>
    <p:sldId id="268" r:id="rId17"/>
    <p:sldId id="266" r:id="rId18"/>
    <p:sldId id="267" r:id="rId19"/>
    <p:sldId id="269" r:id="rId20"/>
    <p:sldId id="270" r:id="rId2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9ADF4-A937-4110-920F-92CE1778B67B}" type="datetimeFigureOut">
              <a:rPr lang="es-CO" smtClean="0"/>
              <a:t>10/04/2024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F5445E-2080-40B5-97F5-4F25366409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6862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C3375C6E-5EE9-40E4-986E-C68A1C3652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6499B34-696F-41E4-91A9-30147F317585}" type="slidenum">
              <a:rPr lang="es-ES_tradnl" altLang="es-CO" sz="1200" b="0">
                <a:latin typeface="Times New Roman" panose="02020603050405020304" pitchFamily="18" charset="0"/>
              </a:rPr>
              <a:pPr/>
              <a:t>3</a:t>
            </a:fld>
            <a:endParaRPr lang="es-ES_tradnl" altLang="es-CO" sz="1200" b="0">
              <a:latin typeface="Times New Roman" panose="02020603050405020304" pitchFamily="18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0F2EE803-D689-425E-B079-12D452625C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24340D58-C7D9-44D2-8EDF-4E6927A418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1325521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2E267A7F-BD89-4472-854E-FCFCF57751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0303144-571E-4AF5-A84A-FA3918A86D71}" type="slidenum">
              <a:rPr lang="es-ES_tradnl" altLang="es-CO" sz="1200" b="0">
                <a:latin typeface="Times New Roman" panose="02020603050405020304" pitchFamily="18" charset="0"/>
              </a:rPr>
              <a:pPr/>
              <a:t>4</a:t>
            </a:fld>
            <a:endParaRPr lang="es-ES_tradnl" altLang="es-CO" sz="1200" b="0">
              <a:latin typeface="Times New Roman" panose="02020603050405020304" pitchFamily="18" charset="0"/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5A6DDD3F-F376-416C-922E-84E70F69D8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5F01D11F-8F29-4DCA-A8EE-A0CC0DA5B0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410804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F1524817-D29D-4558-A853-D9A34D9142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57FFE30-E382-4C1F-94ED-D1D507A470A2}" type="slidenum">
              <a:rPr lang="es-ES_tradnl" altLang="es-CO" sz="1200" b="0">
                <a:latin typeface="Times New Roman" panose="02020603050405020304" pitchFamily="18" charset="0"/>
              </a:rPr>
              <a:pPr/>
              <a:t>5</a:t>
            </a:fld>
            <a:endParaRPr lang="es-ES_tradnl" altLang="es-CO" sz="1200" b="0">
              <a:latin typeface="Times New Roman" panose="02020603050405020304" pitchFamily="18" charset="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0E19A480-8B46-4636-A16C-B41219BFD2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56AB761E-27DA-40E9-8F3F-48025719D3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1438416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170C5C54-5337-42A3-809E-676DC9F9E4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CD92427-7D4C-4A41-812E-D93AE150D049}" type="slidenum">
              <a:rPr lang="es-ES_tradnl" altLang="es-CO" sz="1200" b="0">
                <a:latin typeface="Times New Roman" panose="02020603050405020304" pitchFamily="18" charset="0"/>
              </a:rPr>
              <a:pPr/>
              <a:t>6</a:t>
            </a:fld>
            <a:endParaRPr lang="es-ES_tradnl" altLang="es-CO" sz="1200" b="0">
              <a:latin typeface="Times New Roman" panose="02020603050405020304" pitchFamily="18" charset="0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B2921322-3BE6-4E38-9181-88D51B444F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4F79A8C4-BA10-4E3C-B77D-2EF7CA518D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3517140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F5445E-2080-40B5-97F5-4F2536640950}" type="slidenum">
              <a:rPr lang="es-CO" smtClean="0"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8962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7FB61F-CA42-4E38-821F-8FB4EC3CC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694DB8-0D31-4C23-AAF1-88B94BE9E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8FB6C-910D-4FA7-BC91-9D9DC875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B92A-21D9-4B57-944A-21CA92698D7D}" type="datetimeFigureOut">
              <a:rPr lang="es-CO" smtClean="0"/>
              <a:t>10/04/2024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E81CC6-0F4A-4220-9A5C-7B7AF0934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26D3E9-8D83-4EA0-A080-CF31C1EB2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319B-5AC4-4FEE-9249-54C4FC903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60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2263E7-3505-440F-B407-1B840452C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C48F756-3B89-433E-9BB3-C55CE2CEC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0AE441-5FA4-4885-8F3A-4C5CEC7A9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B92A-21D9-4B57-944A-21CA92698D7D}" type="datetimeFigureOut">
              <a:rPr lang="es-CO" smtClean="0"/>
              <a:t>10/04/2024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5CC69F-69B0-4E76-A505-A8944BE90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EFD9E2-6682-4C73-BD7E-822B27AB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319B-5AC4-4FEE-9249-54C4FC903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835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BBE712D-E23B-4DC3-B3D0-BE0EDC6371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A45837-BDF1-4F04-A5B5-6AEC517ADA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7CBB6B-964F-4049-90CC-E62DAB2F4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B92A-21D9-4B57-944A-21CA92698D7D}" type="datetimeFigureOut">
              <a:rPr lang="es-CO" smtClean="0"/>
              <a:t>10/04/2024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C9E79F-05F0-4AC7-8E1E-871ACEB93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0340C1-F632-4D8F-AEAD-F60C75F7F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319B-5AC4-4FEE-9249-54C4FC903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474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7A06A-F2B3-40B1-8875-922ABBBE7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24A88A-1E0D-4A4C-933D-3B3021C85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EB3F70-67DE-4B8C-BE2E-86111FC5F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B92A-21D9-4B57-944A-21CA92698D7D}" type="datetimeFigureOut">
              <a:rPr lang="es-CO" smtClean="0"/>
              <a:t>10/04/2024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577593-C535-4C09-918B-FEC4E9813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2223C7-659B-4553-869E-3E5164C32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319B-5AC4-4FEE-9249-54C4FC903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7214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73A514-77B0-467F-A5A9-0FD785D39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F113DE-8BA1-417D-8A0F-8715B660B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35935D-A9C3-48EC-B8B5-C1EC469AD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B92A-21D9-4B57-944A-21CA92698D7D}" type="datetimeFigureOut">
              <a:rPr lang="es-CO" smtClean="0"/>
              <a:t>10/04/2024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EA680D-80D0-4FC7-87E8-E60D460D5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381DE6-CC7F-4DCD-99B7-FE1F1FFD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319B-5AC4-4FEE-9249-54C4FC903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702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6C9DCF-967D-4F9D-BD7E-0568227AC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4442A2-337B-4B42-9258-4FC2626AB8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1EF41F-581E-4575-AA88-02EDFA6C6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F4C6F6-3307-4F15-81D7-F50969D74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B92A-21D9-4B57-944A-21CA92698D7D}" type="datetimeFigureOut">
              <a:rPr lang="es-CO" smtClean="0"/>
              <a:t>10/04/2024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29B2C1-9AF3-41D4-AEC6-043405F02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638792-F812-4BEE-8133-3A317F3EB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319B-5AC4-4FEE-9249-54C4FC903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7556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D08CF6-1D7B-48D5-8E3F-475A2509B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E62A78-192C-4372-9EA6-2FCBBFF6E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E407DC0-7139-43A5-8255-C6692E37F1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00BC508-454E-42F5-85FE-EF47A2DB79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A25F85F-A098-42DB-92D8-1DBF97F5B6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A602D31-C7A1-4297-B807-67981B770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B92A-21D9-4B57-944A-21CA92698D7D}" type="datetimeFigureOut">
              <a:rPr lang="es-CO" smtClean="0"/>
              <a:t>10/04/2024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456F255-A301-45A4-9525-1CAADC130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0706973-44B5-487B-9F8F-EAC1E3924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319B-5AC4-4FEE-9249-54C4FC903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6210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46794C-37A9-4655-A013-E5C9287DE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9DA0F01-9415-4FD7-8B64-448DDCA26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B92A-21D9-4B57-944A-21CA92698D7D}" type="datetimeFigureOut">
              <a:rPr lang="es-CO" smtClean="0"/>
              <a:t>10/04/2024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410DACA-7039-4338-BE2A-5746EDD6D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1BB428D-C0E1-402F-BA7A-FAA471BE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319B-5AC4-4FEE-9249-54C4FC903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3084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C63EAAF-A008-4CC1-8A67-39CA890A1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B92A-21D9-4B57-944A-21CA92698D7D}" type="datetimeFigureOut">
              <a:rPr lang="es-CO" smtClean="0"/>
              <a:t>10/04/2024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4F443DA-BBE8-4C61-81DA-13B40B5DD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05E192-717D-40DF-B51E-40BBF3E38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319B-5AC4-4FEE-9249-54C4FC903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556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9530D2-B107-49CE-B3A9-45CE75BA4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2CF972-B816-4009-9FCB-876B4E0AD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E6EEBC-5E56-4D46-82FA-865E30D02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B963DD-13E4-452F-9DB1-F4465E7B0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B92A-21D9-4B57-944A-21CA92698D7D}" type="datetimeFigureOut">
              <a:rPr lang="es-CO" smtClean="0"/>
              <a:t>10/04/2024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1432C1-7FAF-444F-8837-3F09CBFFB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3AAD6E-4456-4B6E-A474-9E321B53A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319B-5AC4-4FEE-9249-54C4FC903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784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609311-0E48-4AEB-8372-217F28B8C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3465DE1-C24D-4902-853F-61BCA7364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10377B-4906-47E0-9621-1FD5A90C4A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C57BBE-BEF5-49DE-980E-08BCE3DE5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B92A-21D9-4B57-944A-21CA92698D7D}" type="datetimeFigureOut">
              <a:rPr lang="es-CO" smtClean="0"/>
              <a:t>10/04/2024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D4E40A-A5BB-41B0-8D4E-7A9EE6138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322F56-595E-40F3-9587-8FA8B4BFB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319B-5AC4-4FEE-9249-54C4FC903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336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EE481B0-1528-4712-BF5B-FB6C877D1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32ACEC-ABC9-4D2A-9FF2-0C320AA97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D4F3FF-C224-4C31-B31F-658D16B405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EB92A-21D9-4B57-944A-21CA92698D7D}" type="datetimeFigureOut">
              <a:rPr lang="es-CO" smtClean="0"/>
              <a:t>10/04/2024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873886-509E-4AB5-833B-ED70BA024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F7A390-5C51-44C8-BBF3-D2CAFC5627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2319B-5AC4-4FEE-9249-54C4FC90364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105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61F3AA-DC85-4CB7-84BB-0F1DEA6DB1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/>
              <a:t>While</a:t>
            </a:r>
            <a:r>
              <a:rPr lang="es-CO" dirty="0"/>
              <a:t> </a:t>
            </a:r>
            <a:r>
              <a:rPr lang="es-CO" dirty="0" err="1"/>
              <a:t>Loops</a:t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44206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E380C4D-BF6D-4709-9E21-D1C6B9F391D2}"/>
              </a:ext>
            </a:extLst>
          </p:cNvPr>
          <p:cNvSpPr txBox="1"/>
          <p:nvPr/>
        </p:nvSpPr>
        <p:spPr>
          <a:xfrm>
            <a:off x="878540" y="218397"/>
            <a:ext cx="831924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score;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score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test score (0-100): 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validate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(score &lt; 0 || score &gt; 100)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print error message and get new score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"Score must be between 0 and 100.\n"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"Enter test score (0-100): 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("%d", &amp;score);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AD762B9-9105-4FE5-BDD7-E97C785DDF8B}"/>
              </a:ext>
            </a:extLst>
          </p:cNvPr>
          <p:cNvSpPr txBox="1"/>
          <p:nvPr/>
        </p:nvSpPr>
        <p:spPr>
          <a:xfrm>
            <a:off x="1120588" y="6149788"/>
            <a:ext cx="835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Test…</a:t>
            </a:r>
          </a:p>
        </p:txBody>
      </p:sp>
    </p:spTree>
    <p:extLst>
      <p:ext uri="{BB962C8B-B14F-4D97-AF65-F5344CB8AC3E}">
        <p14:creationId xmlns:p14="http://schemas.microsoft.com/office/powerpoint/2010/main" val="67673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E380C4D-BF6D-4709-9E21-D1C6B9F391D2}"/>
              </a:ext>
            </a:extLst>
          </p:cNvPr>
          <p:cNvSpPr txBox="1"/>
          <p:nvPr/>
        </p:nvSpPr>
        <p:spPr>
          <a:xfrm>
            <a:off x="878540" y="218397"/>
            <a:ext cx="831924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score;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score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test score (0-100): 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validate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(score </a:t>
            </a:r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&gt;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0 || score &lt; 100)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print error message and get new score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"Score must be between 0 and 100.\n"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"Enter test score (0-100): 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("%d", &amp;score);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AD762B9-9105-4FE5-BDD7-E97C785DDF8B}"/>
              </a:ext>
            </a:extLst>
          </p:cNvPr>
          <p:cNvSpPr txBox="1"/>
          <p:nvPr/>
        </p:nvSpPr>
        <p:spPr>
          <a:xfrm>
            <a:off x="1120588" y="6149788"/>
            <a:ext cx="835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Test…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B221A83-1E91-43E8-9D7B-B6417F8AE037}"/>
              </a:ext>
            </a:extLst>
          </p:cNvPr>
          <p:cNvSpPr txBox="1"/>
          <p:nvPr/>
        </p:nvSpPr>
        <p:spPr>
          <a:xfrm>
            <a:off x="8373034" y="1819835"/>
            <a:ext cx="2034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 err="1"/>
              <a:t>What</a:t>
            </a:r>
            <a:r>
              <a:rPr lang="es-CO" sz="3200" b="1" dirty="0"/>
              <a:t> </a:t>
            </a:r>
            <a:r>
              <a:rPr lang="es-CO" sz="3200" b="1" dirty="0" err="1"/>
              <a:t>if</a:t>
            </a:r>
            <a:endParaRPr lang="es-CO" sz="3200" b="1" dirty="0"/>
          </a:p>
        </p:txBody>
      </p:sp>
    </p:spTree>
    <p:extLst>
      <p:ext uri="{BB962C8B-B14F-4D97-AF65-F5344CB8AC3E}">
        <p14:creationId xmlns:p14="http://schemas.microsoft.com/office/powerpoint/2010/main" val="2702356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E56458D-6FAD-45ED-9806-7AD8503AD8C4}"/>
              </a:ext>
            </a:extLst>
          </p:cNvPr>
          <p:cNvSpPr txBox="1"/>
          <p:nvPr/>
        </p:nvSpPr>
        <p:spPr>
          <a:xfrm>
            <a:off x="2160494" y="358588"/>
            <a:ext cx="6714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err="1"/>
              <a:t>Example</a:t>
            </a:r>
            <a:r>
              <a:rPr lang="es-CO" b="1" dirty="0"/>
              <a:t> </a:t>
            </a:r>
            <a:r>
              <a:rPr lang="es-CO" b="1" dirty="0" err="1"/>
              <a:t>Keep</a:t>
            </a:r>
            <a:r>
              <a:rPr lang="es-CO" b="1" dirty="0"/>
              <a:t> </a:t>
            </a:r>
            <a:r>
              <a:rPr lang="es-CO" b="1" dirty="0" err="1"/>
              <a:t>track</a:t>
            </a:r>
            <a:r>
              <a:rPr lang="es-CO" b="1" dirty="0"/>
              <a:t> </a:t>
            </a:r>
            <a:r>
              <a:rPr lang="es-CO" b="1" dirty="0" err="1"/>
              <a:t>of</a:t>
            </a:r>
            <a:r>
              <a:rPr lang="es-CO" b="1" dirty="0"/>
              <a:t> </a:t>
            </a:r>
            <a:r>
              <a:rPr lang="es-CO" b="1" dirty="0" err="1"/>
              <a:t>max</a:t>
            </a:r>
            <a:r>
              <a:rPr lang="es-CO" b="1" dirty="0"/>
              <a:t> input </a:t>
            </a:r>
            <a:r>
              <a:rPr lang="es-CO" b="1" dirty="0" err="1"/>
              <a:t>value</a:t>
            </a:r>
            <a:endParaRPr lang="es-CO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9A76A4A-C037-4A3B-A524-D37769A90528}"/>
              </a:ext>
            </a:extLst>
          </p:cNvPr>
          <p:cNvSpPr txBox="1"/>
          <p:nvPr/>
        </p:nvSpPr>
        <p:spPr>
          <a:xfrm>
            <a:off x="932328" y="1904564"/>
            <a:ext cx="83999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While the user hasn't entered -1, prompt for and get an integer from the user.</a:t>
            </a:r>
            <a:endParaRPr lang="es-CO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1FE98DC-8FE0-4D60-91D7-613004EBEB26}"/>
              </a:ext>
            </a:extLst>
          </p:cNvPr>
          <p:cNvSpPr txBox="1"/>
          <p:nvPr/>
        </p:nvSpPr>
        <p:spPr>
          <a:xfrm>
            <a:off x="981635" y="2532564"/>
            <a:ext cx="10228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After the user enters -1, print the maximum number they entered (be sure to exclude -1).</a:t>
            </a:r>
          </a:p>
          <a:p>
            <a:endParaRPr lang="en-U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613FF2E-C9E0-44E9-86EA-9AAA3344FB30}"/>
              </a:ext>
            </a:extLst>
          </p:cNvPr>
          <p:cNvSpPr txBox="1"/>
          <p:nvPr/>
        </p:nvSpPr>
        <p:spPr>
          <a:xfrm>
            <a:off x="981635" y="3355940"/>
            <a:ext cx="98298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If the user entered -1 as their first input, print an appropriate message instead of printing their max input (since they didn't input any numbers except to quit).</a:t>
            </a:r>
            <a:endParaRPr lang="es-CO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40AC428-A2B6-4C5D-96B4-32B09C71E6BA}"/>
              </a:ext>
            </a:extLst>
          </p:cNvPr>
          <p:cNvSpPr txBox="1"/>
          <p:nvPr/>
        </p:nvSpPr>
        <p:spPr>
          <a:xfrm>
            <a:off x="1039906" y="4367644"/>
            <a:ext cx="1011218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Hint 1: If you want to initialize the max user input to the minimum possible int, you should look at the </a:t>
            </a:r>
            <a:r>
              <a:rPr lang="en-US" dirty="0" err="1"/>
              <a:t>limits.h</a:t>
            </a:r>
            <a:r>
              <a:rPr lang="en-US" dirty="0"/>
              <a:t> documentation</a:t>
            </a:r>
          </a:p>
          <a:p>
            <a:endParaRPr lang="en-US" dirty="0"/>
          </a:p>
          <a:p>
            <a:r>
              <a:rPr lang="en-US" dirty="0"/>
              <a:t>Hint 2: You can use a bool to keep track of whether or not the user entered anything other than -1. If you do, be sure to #include &lt;</a:t>
            </a:r>
            <a:r>
              <a:rPr lang="en-US" dirty="0" err="1"/>
              <a:t>stdbool.h</a:t>
            </a:r>
            <a:r>
              <a:rPr lang="en-US" dirty="0"/>
              <a:t>&gt;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70857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2CDDA28-5CDA-4748-8205-3C8246F1CE3E}"/>
              </a:ext>
            </a:extLst>
          </p:cNvPr>
          <p:cNvSpPr txBox="1"/>
          <p:nvPr/>
        </p:nvSpPr>
        <p:spPr>
          <a:xfrm>
            <a:off x="1013012" y="25012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limits.h</a:t>
            </a:r>
            <a:endParaRPr lang="es-CO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666ED33-A872-4AFC-ACF6-2A770800CCF4}"/>
              </a:ext>
            </a:extLst>
          </p:cNvPr>
          <p:cNvSpPr txBox="1"/>
          <p:nvPr/>
        </p:nvSpPr>
        <p:spPr>
          <a:xfrm>
            <a:off x="340658" y="1009001"/>
            <a:ext cx="107576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limits.h</a:t>
            </a:r>
            <a:r>
              <a:rPr lang="en-US" dirty="0"/>
              <a:t> includes definitions of the characteristics of common variable types. The values are implementation specific, but may not be of lower magnitude than certain specified values in a conforming C implementation</a:t>
            </a:r>
            <a:endParaRPr lang="es-CO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638C2F4-62A8-4BFA-A2A9-71706C276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40" y="2146503"/>
            <a:ext cx="10981765" cy="100513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737A243-9BA9-41E0-9554-A4852D621FBF}"/>
              </a:ext>
            </a:extLst>
          </p:cNvPr>
          <p:cNvSpPr txBox="1"/>
          <p:nvPr/>
        </p:nvSpPr>
        <p:spPr>
          <a:xfrm>
            <a:off x="1210236" y="431113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stdbool.h</a:t>
            </a:r>
            <a:r>
              <a:rPr lang="en-US" dirty="0"/>
              <a:t>		Defines a </a:t>
            </a:r>
            <a:r>
              <a:rPr lang="en-US" dirty="0" err="1"/>
              <a:t>boolean</a:t>
            </a:r>
            <a:r>
              <a:rPr lang="en-US" dirty="0"/>
              <a:t> data type.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8710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EE34CA3-AEDE-4E87-A775-98428C5D794E}"/>
              </a:ext>
            </a:extLst>
          </p:cNvPr>
          <p:cNvSpPr txBox="1"/>
          <p:nvPr/>
        </p:nvSpPr>
        <p:spPr>
          <a:xfrm>
            <a:off x="1264023" y="358014"/>
            <a:ext cx="9663953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File:  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main.c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Author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: Dr. G Guarnizo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limits.h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stdbool.h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Loops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exercise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solution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386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B95BDA7-86C7-45CC-AC84-9E453E42FF3C}"/>
              </a:ext>
            </a:extLst>
          </p:cNvPr>
          <p:cNvSpPr txBox="1"/>
          <p:nvPr/>
        </p:nvSpPr>
        <p:spPr>
          <a:xfrm>
            <a:off x="726141" y="511912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input = 0;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maxInput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INT_MIN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bool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inputProvided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false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680225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83002F8-07B4-4A36-81D2-19C87DFF793E}"/>
              </a:ext>
            </a:extLst>
          </p:cNvPr>
          <p:cNvSpPr txBox="1"/>
          <p:nvPr/>
        </p:nvSpPr>
        <p:spPr>
          <a:xfrm>
            <a:off x="936026" y="822670"/>
            <a:ext cx="936811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input = 0;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maxInput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INT_MIN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6F008A"/>
                </a:solidFill>
                <a:latin typeface="Cascadia Mono" panose="020B0609020000020004" pitchFamily="49" charset="0"/>
              </a:rPr>
              <a:t>bool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inputProvided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false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"Max number provided: %d\n"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maxInput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loop while user keeps entering data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(input != -1)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777942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83002F8-07B4-4A36-81D2-19C87DFF793E}"/>
              </a:ext>
            </a:extLst>
          </p:cNvPr>
          <p:cNvSpPr txBox="1"/>
          <p:nvPr/>
        </p:nvSpPr>
        <p:spPr>
          <a:xfrm>
            <a:off x="851647" y="117693"/>
            <a:ext cx="9368118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input = 0;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maxInput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INT_MIN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6F008A"/>
                </a:solidFill>
                <a:latin typeface="Cascadia Mono" panose="020B0609020000020004" pitchFamily="49" charset="0"/>
              </a:rPr>
              <a:t>bool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inputProvided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false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"Max number provided: %d\n"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maxInput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loop while user keeps entering data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(input != -1)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prompt for and get input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an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integer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(-1 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to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quit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): 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&amp;input);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set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flag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(input != -1)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inputProvided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true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check for new max input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(input != -1 &amp;&amp;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input &gt;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maxInput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maxInput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input;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01194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47F4005-1614-4B75-925E-1E24AB14B240}"/>
              </a:ext>
            </a:extLst>
          </p:cNvPr>
          <p:cNvSpPr txBox="1"/>
          <p:nvPr/>
        </p:nvSpPr>
        <p:spPr>
          <a:xfrm>
            <a:off x="717176" y="991578"/>
            <a:ext cx="60960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print max input or no data message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highlight>
                  <a:srgbClr val="FFFF00"/>
                </a:highlight>
                <a:latin typeface="Cascadia Mono" panose="020B0609020000020004" pitchFamily="49" charset="0"/>
              </a:rPr>
              <a:t>inputProvided</a:t>
            </a:r>
            <a:r>
              <a:rPr lang="es-CO" sz="1800" dirty="0">
                <a:highlight>
                  <a:srgbClr val="FFFF00"/>
                </a:highlight>
                <a:latin typeface="Cascadia Mono" panose="020B0609020000020004" pitchFamily="49" charset="0"/>
              </a:rPr>
              <a:t> == true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"Max number provided: %d\n"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maxInput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else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"No inputs other than -1 provided.\n"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97880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AB84286-00D2-4BF7-8C78-CEC2776B0357}"/>
              </a:ext>
            </a:extLst>
          </p:cNvPr>
          <p:cNvSpPr txBox="1"/>
          <p:nvPr/>
        </p:nvSpPr>
        <p:spPr>
          <a:xfrm>
            <a:off x="1111623" y="964683"/>
            <a:ext cx="60960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print max input or no data message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inputProvided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//(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inputProvided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== true)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"Max number provided: %d\n"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maxInput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else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"No inputs other than -1 provided.\n"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8676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a libre: forma 1">
            <a:extLst>
              <a:ext uri="{FF2B5EF4-FFF2-40B4-BE49-F238E27FC236}">
                <a16:creationId xmlns:a16="http://schemas.microsoft.com/office/drawing/2014/main" id="{DE818763-BB9D-4542-A470-919EB7CA4CE7}"/>
              </a:ext>
            </a:extLst>
          </p:cNvPr>
          <p:cNvSpPr/>
          <p:nvPr/>
        </p:nvSpPr>
        <p:spPr>
          <a:xfrm>
            <a:off x="3582652" y="816897"/>
            <a:ext cx="3376913" cy="1029546"/>
          </a:xfrm>
          <a:custGeom>
            <a:avLst/>
            <a:gdLst>
              <a:gd name="connsiteX0" fmla="*/ 0 w 3376913"/>
              <a:gd name="connsiteY0" fmla="*/ 0 h 1029546"/>
              <a:gd name="connsiteX1" fmla="*/ 3376913 w 3376913"/>
              <a:gd name="connsiteY1" fmla="*/ 0 h 1029546"/>
              <a:gd name="connsiteX2" fmla="*/ 3376913 w 3376913"/>
              <a:gd name="connsiteY2" fmla="*/ 1029546 h 1029546"/>
              <a:gd name="connsiteX3" fmla="*/ 0 w 3376913"/>
              <a:gd name="connsiteY3" fmla="*/ 1029546 h 1029546"/>
              <a:gd name="connsiteX4" fmla="*/ 0 w 3376913"/>
              <a:gd name="connsiteY4" fmla="*/ 0 h 10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913" h="1029546">
                <a:moveTo>
                  <a:pt x="0" y="0"/>
                </a:moveTo>
                <a:lnTo>
                  <a:pt x="3376913" y="0"/>
                </a:lnTo>
                <a:lnTo>
                  <a:pt x="3376913" y="1029546"/>
                </a:lnTo>
                <a:lnTo>
                  <a:pt x="0" y="10295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CO" sz="1400" b="1" kern="1200" dirty="0"/>
              <a:t>Mientras Hacer</a:t>
            </a:r>
          </a:p>
        </p:txBody>
      </p:sp>
      <p:sp>
        <p:nvSpPr>
          <p:cNvPr id="3" name="Forma libre: forma 2">
            <a:extLst>
              <a:ext uri="{FF2B5EF4-FFF2-40B4-BE49-F238E27FC236}">
                <a16:creationId xmlns:a16="http://schemas.microsoft.com/office/drawing/2014/main" id="{A8563478-5ED6-4ABF-9631-089D3BAA47A1}"/>
              </a:ext>
            </a:extLst>
          </p:cNvPr>
          <p:cNvSpPr/>
          <p:nvPr/>
        </p:nvSpPr>
        <p:spPr>
          <a:xfrm>
            <a:off x="3383459" y="3852328"/>
            <a:ext cx="3376913" cy="1029546"/>
          </a:xfrm>
          <a:custGeom>
            <a:avLst/>
            <a:gdLst>
              <a:gd name="connsiteX0" fmla="*/ 0 w 3376913"/>
              <a:gd name="connsiteY0" fmla="*/ 0 h 1029546"/>
              <a:gd name="connsiteX1" fmla="*/ 3376913 w 3376913"/>
              <a:gd name="connsiteY1" fmla="*/ 0 h 1029546"/>
              <a:gd name="connsiteX2" fmla="*/ 3376913 w 3376913"/>
              <a:gd name="connsiteY2" fmla="*/ 1029546 h 1029546"/>
              <a:gd name="connsiteX3" fmla="*/ 0 w 3376913"/>
              <a:gd name="connsiteY3" fmla="*/ 1029546 h 1029546"/>
              <a:gd name="connsiteX4" fmla="*/ 0 w 3376913"/>
              <a:gd name="connsiteY4" fmla="*/ 0 h 10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913" h="1029546">
                <a:moveTo>
                  <a:pt x="0" y="0"/>
                </a:moveTo>
                <a:lnTo>
                  <a:pt x="3376913" y="0"/>
                </a:lnTo>
                <a:lnTo>
                  <a:pt x="3376913" y="1029546"/>
                </a:lnTo>
                <a:lnTo>
                  <a:pt x="0" y="10295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CO" altLang="es-CO" sz="1400" b="0" kern="1200" dirty="0"/>
              <a:t>Permite ejecutar repetidamente un </a:t>
            </a:r>
            <a:r>
              <a:rPr lang="es-CO" altLang="es-CO" sz="1400" kern="1200" dirty="0"/>
              <a:t>conjunto de instrucciones, </a:t>
            </a:r>
            <a:r>
              <a:rPr lang="es-CO" altLang="es-CO" sz="1400" i="1" kern="1200" dirty="0"/>
              <a:t>mientras </a:t>
            </a:r>
            <a:r>
              <a:rPr lang="es-CO" altLang="es-CO" sz="1400" b="0" kern="1200" dirty="0"/>
              <a:t>que una </a:t>
            </a:r>
            <a:r>
              <a:rPr lang="es-CO" altLang="es-CO" sz="1400" kern="1200" dirty="0"/>
              <a:t>condición</a:t>
            </a:r>
            <a:r>
              <a:rPr lang="es-CO" altLang="es-CO" sz="1400" b="0" kern="1200" dirty="0"/>
              <a:t> sea verdadera. La condición siempre se evalúa </a:t>
            </a:r>
            <a:r>
              <a:rPr lang="es-CO" altLang="es-CO" sz="1400" kern="1200" dirty="0"/>
              <a:t>antes</a:t>
            </a:r>
            <a:r>
              <a:rPr lang="es-CO" altLang="es-CO" sz="1400" b="0" kern="1200" dirty="0"/>
              <a:t> de ejecutar el bloque de instrucciones. </a:t>
            </a:r>
            <a:endParaRPr lang="es-CO" sz="1400" kern="1200" dirty="0"/>
          </a:p>
        </p:txBody>
      </p:sp>
    </p:spTree>
    <p:extLst>
      <p:ext uri="{BB962C8B-B14F-4D97-AF65-F5344CB8AC3E}">
        <p14:creationId xmlns:p14="http://schemas.microsoft.com/office/powerpoint/2010/main" val="299899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7F9BADF-4535-46CC-A730-CA93F19F3E17}"/>
              </a:ext>
            </a:extLst>
          </p:cNvPr>
          <p:cNvSpPr txBox="1"/>
          <p:nvPr/>
        </p:nvSpPr>
        <p:spPr>
          <a:xfrm>
            <a:off x="179293" y="0"/>
            <a:ext cx="4921624" cy="65402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* File:  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main.c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Author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: Dr. G. Guarnizo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2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limits.h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stdbool.h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While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Loops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exercise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solution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2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input = 0;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maxInput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200" dirty="0">
                <a:solidFill>
                  <a:srgbClr val="6F008A"/>
                </a:solidFill>
                <a:latin typeface="Cascadia Mono" panose="020B0609020000020004" pitchFamily="49" charset="0"/>
              </a:rPr>
              <a:t>INT_MIN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200" dirty="0" err="1">
                <a:solidFill>
                  <a:srgbClr val="6F008A"/>
                </a:solidFill>
                <a:latin typeface="Cascadia Mono" panose="020B0609020000020004" pitchFamily="49" charset="0"/>
              </a:rPr>
              <a:t>bool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inputProvided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200" dirty="0">
                <a:solidFill>
                  <a:srgbClr val="6F008A"/>
                </a:solidFill>
                <a:latin typeface="Cascadia Mono" panose="020B0609020000020004" pitchFamily="49" charset="0"/>
              </a:rPr>
              <a:t>false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"Max number provided: %d\n"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maxInput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loop while user keeps entering data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(input != -1)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input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an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integer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 (-1 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to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quit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): 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&amp;input);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set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flag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(input != -1)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inputProvided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200" dirty="0">
                <a:solidFill>
                  <a:srgbClr val="6F008A"/>
                </a:solidFill>
                <a:latin typeface="Cascadia Mono" panose="020B0609020000020004" pitchFamily="49" charset="0"/>
              </a:rPr>
              <a:t>true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64AC736-A61C-4B13-97F3-94090A7C5674}"/>
              </a:ext>
            </a:extLst>
          </p:cNvPr>
          <p:cNvSpPr txBox="1"/>
          <p:nvPr/>
        </p:nvSpPr>
        <p:spPr>
          <a:xfrm>
            <a:off x="5853952" y="892565"/>
            <a:ext cx="60960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check for new max input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(input != -1 &amp;&amp;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input &gt;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maxInput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maxInput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= input;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print max input or no data message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inputProvided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//(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inputProvided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== true)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"Max number provided: %d\n"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maxInput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else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"No inputs other than -1 provided.\n"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2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295734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5" name="Rectangle 15">
            <a:extLst>
              <a:ext uri="{FF2B5EF4-FFF2-40B4-BE49-F238E27FC236}">
                <a16:creationId xmlns:a16="http://schemas.microsoft.com/office/drawing/2014/main" id="{49CB30A1-2D24-406A-A3C3-5104069CB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1" y="-2025323"/>
            <a:ext cx="184731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s-CO" altLang="es-CO"/>
          </a:p>
        </p:txBody>
      </p:sp>
      <p:sp>
        <p:nvSpPr>
          <p:cNvPr id="5136" name="Rectangle 16">
            <a:extLst>
              <a:ext uri="{FF2B5EF4-FFF2-40B4-BE49-F238E27FC236}">
                <a16:creationId xmlns:a16="http://schemas.microsoft.com/office/drawing/2014/main" id="{D7AE6F9B-63F5-473B-BD05-A8FBA9924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1" y="-2025323"/>
            <a:ext cx="184731" cy="5232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s-CO" altLang="es-CO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BB84B33B-B610-412D-87B1-923879F8B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952" y="12619"/>
            <a:ext cx="10181906" cy="1063389"/>
          </a:xfrm>
        </p:spPr>
        <p:txBody>
          <a:bodyPr/>
          <a:lstStyle/>
          <a:p>
            <a:r>
              <a:rPr lang="es-CO" dirty="0"/>
              <a:t>CICLO MIENTRAS HACER</a:t>
            </a:r>
          </a:p>
        </p:txBody>
      </p:sp>
      <p:graphicFrame>
        <p:nvGraphicFramePr>
          <p:cNvPr id="13" name="Group 121">
            <a:extLst>
              <a:ext uri="{FF2B5EF4-FFF2-40B4-BE49-F238E27FC236}">
                <a16:creationId xmlns:a16="http://schemas.microsoft.com/office/drawing/2014/main" id="{805A9E41-40D8-413A-A1FD-1295F7BD1AE4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2349364" y="2058807"/>
          <a:ext cx="8207375" cy="4066223"/>
        </p:xfrm>
        <a:graphic>
          <a:graphicData uri="http://schemas.openxmlformats.org/drawingml/2006/table">
            <a:tbl>
              <a:tblPr/>
              <a:tblGrid>
                <a:gridCol w="3709987">
                  <a:extLst>
                    <a:ext uri="{9D8B030D-6E8A-4147-A177-3AD203B41FA5}">
                      <a16:colId xmlns:a16="http://schemas.microsoft.com/office/drawing/2014/main" val="2887274992"/>
                    </a:ext>
                  </a:extLst>
                </a:gridCol>
                <a:gridCol w="4497388">
                  <a:extLst>
                    <a:ext uri="{9D8B030D-6E8A-4147-A177-3AD203B41FA5}">
                      <a16:colId xmlns:a16="http://schemas.microsoft.com/office/drawing/2014/main" val="794217443"/>
                    </a:ext>
                  </a:extLst>
                </a:gridCol>
              </a:tblGrid>
              <a:tr h="287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s-CO" altLang="es-CO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anose="020B0602030504020204" pitchFamily="34" charset="0"/>
                        </a:rPr>
                        <a:t> </a:t>
                      </a:r>
                      <a:r>
                        <a:rPr kumimoji="0" lang="es-CO" altLang="es-CO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anose="020B0602030504020204" pitchFamily="34" charset="0"/>
                        </a:rPr>
                        <a:t>DIAGRAMA DE FLUJO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s-CO" altLang="es-CO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anose="020B0602030504020204" pitchFamily="34" charset="0"/>
                        </a:rPr>
                        <a:t>PSEUDOCODIGO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421457"/>
                  </a:ext>
                </a:extLst>
              </a:tr>
              <a:tr h="3548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endParaRPr kumimoji="0" lang="es-CO" altLang="es-C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s-CO" alt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Lucida Sans Unicode" panose="020B0602030504020204" pitchFamily="34" charset="0"/>
                        </a:rPr>
                        <a:t>mientras</a:t>
                      </a:r>
                      <a:r>
                        <a:rPr kumimoji="0" lang="es-CO" alt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</a:rPr>
                        <a:t> </a:t>
                      </a:r>
                      <a:r>
                        <a:rPr kumimoji="0" lang="es-CO" alt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anose="020B0602030504020204" pitchFamily="34" charset="0"/>
                        </a:rPr>
                        <a:t>&lt;condición&gt;</a:t>
                      </a:r>
                      <a:r>
                        <a:rPr kumimoji="0" lang="es-CO" alt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</a:rPr>
                        <a:t> </a:t>
                      </a:r>
                      <a:r>
                        <a:rPr kumimoji="0" lang="es-CO" alt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Lucida Sans Unicode" panose="020B0602030504020204" pitchFamily="34" charset="0"/>
                        </a:rPr>
                        <a:t>hacer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s-CO" alt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</a:rPr>
                        <a:t>   </a:t>
                      </a:r>
                      <a:r>
                        <a:rPr kumimoji="0" lang="es-CO" alt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Lucida Sans Unicode" panose="020B0602030504020204" pitchFamily="34" charset="0"/>
                        </a:rPr>
                        <a:t>&lt;bloque de instrucciones&gt;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s-CO" altLang="es-CO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Lucida Sans Unicode" panose="020B0602030504020204" pitchFamily="34" charset="0"/>
                        </a:rPr>
                        <a:t>fin_mientras</a:t>
                      </a:r>
                      <a:r>
                        <a:rPr kumimoji="0" lang="es-CO" altLang="es-C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Lucida Sans Unicode" panose="020B0602030504020204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824638"/>
                  </a:ext>
                </a:extLst>
              </a:tr>
            </a:tbl>
          </a:graphicData>
        </a:graphic>
      </p:graphicFrame>
      <p:pic>
        <p:nvPicPr>
          <p:cNvPr id="14" name="Picture 113" descr="while">
            <a:extLst>
              <a:ext uri="{FF2B5EF4-FFF2-40B4-BE49-F238E27FC236}">
                <a16:creationId xmlns:a16="http://schemas.microsoft.com/office/drawing/2014/main" id="{A6640ADE-3C08-4EDC-99DB-CAF64912071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840" t="-3073" r="2032" b="13593"/>
          <a:stretch>
            <a:fillRect/>
          </a:stretch>
        </p:blipFill>
        <p:spPr>
          <a:xfrm>
            <a:off x="2492239" y="2635069"/>
            <a:ext cx="3455987" cy="3459163"/>
          </a:xfrm>
        </p:spPr>
      </p:pic>
    </p:spTree>
    <p:extLst>
      <p:ext uri="{BB962C8B-B14F-4D97-AF65-F5344CB8AC3E}">
        <p14:creationId xmlns:p14="http://schemas.microsoft.com/office/powerpoint/2010/main" val="1574060112"/>
      </p:ext>
    </p:extLst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CBC814B3-86C5-49F1-97FE-4646EEF6A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5400" dirty="0"/>
              <a:t>EJEMPLO</a:t>
            </a:r>
          </a:p>
        </p:txBody>
      </p:sp>
      <p:sp>
        <p:nvSpPr>
          <p:cNvPr id="4" name="AutoShape 5">
            <a:extLst>
              <a:ext uri="{FF2B5EF4-FFF2-40B4-BE49-F238E27FC236}">
                <a16:creationId xmlns:a16="http://schemas.microsoft.com/office/drawing/2014/main" id="{1AA30C6F-3CED-4439-9DC5-B4B2788F2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673441"/>
            <a:ext cx="7315200" cy="2133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CCCFF">
                  <a:alpha val="50000"/>
                </a:srgbClr>
              </a:gs>
              <a:gs pos="100000">
                <a:srgbClr val="6600FF">
                  <a:alpha val="89999"/>
                </a:srgbClr>
              </a:gs>
            </a:gsLst>
            <a:path path="shape">
              <a:fillToRect l="50000" t="50000" r="50000" b="50000"/>
            </a:path>
          </a:gradFill>
          <a:ln w="9525"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00FF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es-ES_tradnl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 Escribir en pantalla los </a:t>
            </a:r>
          </a:p>
          <a:p>
            <a:pPr algn="ctr">
              <a:defRPr/>
            </a:pPr>
            <a:r>
              <a:rPr lang="es-ES_tradnl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números del uno al tres</a:t>
            </a:r>
          </a:p>
        </p:txBody>
      </p:sp>
    </p:spTree>
    <p:extLst>
      <p:ext uri="{BB962C8B-B14F-4D97-AF65-F5344CB8AC3E}">
        <p14:creationId xmlns:p14="http://schemas.microsoft.com/office/powerpoint/2010/main" val="983346401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Text Box 10">
            <a:extLst>
              <a:ext uri="{FF2B5EF4-FFF2-40B4-BE49-F238E27FC236}">
                <a16:creationId xmlns:a16="http://schemas.microsoft.com/office/drawing/2014/main" id="{2FA1F362-6B24-49D9-B51D-4D2B97C95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6764" y="4354513"/>
            <a:ext cx="3587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altLang="es-CO" sz="800">
                <a:solidFill>
                  <a:schemeClr val="tx2"/>
                </a:solidFill>
              </a:rPr>
              <a:t>:=</a:t>
            </a:r>
          </a:p>
        </p:txBody>
      </p:sp>
      <p:sp>
        <p:nvSpPr>
          <p:cNvPr id="12" name="Título 2">
            <a:extLst>
              <a:ext uri="{FF2B5EF4-FFF2-40B4-BE49-F238E27FC236}">
                <a16:creationId xmlns:a16="http://schemas.microsoft.com/office/drawing/2014/main" id="{59DEA7A9-0881-4369-A447-AC9F8914D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952" y="12619"/>
            <a:ext cx="10181906" cy="1150162"/>
          </a:xfrm>
        </p:spPr>
        <p:txBody>
          <a:bodyPr/>
          <a:lstStyle/>
          <a:p>
            <a:r>
              <a:rPr lang="es-CO" sz="5400" dirty="0"/>
              <a:t>EJEMPLO</a:t>
            </a:r>
          </a:p>
        </p:txBody>
      </p:sp>
      <p:pic>
        <p:nvPicPr>
          <p:cNvPr id="5" name="Picture 14">
            <a:extLst>
              <a:ext uri="{FF2B5EF4-FFF2-40B4-BE49-F238E27FC236}">
                <a16:creationId xmlns:a16="http://schemas.microsoft.com/office/drawing/2014/main" id="{DF0A750E-F0D8-4DB5-BBE0-72B21BA8D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280" y="1175400"/>
            <a:ext cx="3515694" cy="568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07524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Rectangle 3">
            <a:extLst>
              <a:ext uri="{FF2B5EF4-FFF2-40B4-BE49-F238E27FC236}">
                <a16:creationId xmlns:a16="http://schemas.microsoft.com/office/drawing/2014/main" id="{1B0D9A6C-67A5-4F41-A58E-6846C85DA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1" y="2214563"/>
            <a:ext cx="3844925" cy="3816350"/>
          </a:xfrm>
          <a:prstGeom prst="rect">
            <a:avLst/>
          </a:prstGeom>
          <a:noFill/>
          <a:ln w="635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  <a:defRPr/>
            </a:pP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x: entero</a:t>
            </a:r>
          </a:p>
          <a:p>
            <a:pPr>
              <a:lnSpc>
                <a:spcPct val="150000"/>
              </a:lnSpc>
              <a:defRPr/>
            </a:pP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=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</a:p>
          <a:p>
            <a:pPr>
              <a:lnSpc>
                <a:spcPct val="150000"/>
              </a:lnSpc>
              <a:defRPr/>
            </a:pPr>
            <a:r>
              <a:rPr lang="es-ES_tradnl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mientras</a:t>
            </a:r>
            <a:r>
              <a:rPr lang="es-ES_tradnl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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s-ES_tradnl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_tradnl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haga</a:t>
            </a:r>
            <a:endParaRPr lang="es-ES_tradnl" sz="2800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s-ES_tradnl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s-ES_tradnl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escribir</a:t>
            </a:r>
            <a:r>
              <a:rPr lang="es-ES_tradnl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</a:p>
          <a:p>
            <a:pPr>
              <a:lnSpc>
                <a:spcPct val="150000"/>
              </a:lnSpc>
              <a:defRPr/>
            </a:pP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x 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itchFamily="18" charset="2"/>
              </a:rPr>
              <a:t>=</a:t>
            </a:r>
            <a:r>
              <a:rPr lang="es-ES_tradnl" sz="28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x+1</a:t>
            </a:r>
          </a:p>
          <a:p>
            <a:pPr>
              <a:lnSpc>
                <a:spcPct val="150000"/>
              </a:lnSpc>
              <a:defRPr/>
            </a:pPr>
            <a:r>
              <a:rPr lang="es-ES_tradnl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fin_mientras</a:t>
            </a:r>
            <a:endParaRPr lang="es-ES_tradnl" sz="2800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0932" name="Text Box 4">
            <a:extLst>
              <a:ext uri="{FF2B5EF4-FFF2-40B4-BE49-F238E27FC236}">
                <a16:creationId xmlns:a16="http://schemas.microsoft.com/office/drawing/2014/main" id="{258E07F7-96D1-475C-96AF-D15D7B18A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1500189"/>
            <a:ext cx="4543425" cy="74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defRPr/>
            </a:pPr>
            <a:r>
              <a:rPr lang="es-ES_tradnl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Programa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defRPr/>
            </a:pPr>
            <a:r>
              <a:rPr lang="es-ES_tradnl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(pseudocódigo)</a:t>
            </a:r>
            <a:endParaRPr lang="es-ES_tradnl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80933" name="Text Box 5">
            <a:extLst>
              <a:ext uri="{FF2B5EF4-FFF2-40B4-BE49-F238E27FC236}">
                <a16:creationId xmlns:a16="http://schemas.microsoft.com/office/drawing/2014/main" id="{2158B451-76E1-47DE-8C3B-A2FDFED1E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366839"/>
            <a:ext cx="1981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Memoria</a:t>
            </a:r>
            <a:endParaRPr lang="es-ES_tradnl" sz="2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80934" name="Rectangle 6">
            <a:extLst>
              <a:ext uri="{FF2B5EF4-FFF2-40B4-BE49-F238E27FC236}">
                <a16:creationId xmlns:a16="http://schemas.microsoft.com/office/drawing/2014/main" id="{A1BA2039-9E47-4B88-9DF6-A6CF7798C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2667000"/>
            <a:ext cx="2362200" cy="1066800"/>
          </a:xfrm>
          <a:prstGeom prst="rect">
            <a:avLst/>
          </a:prstGeom>
          <a:gradFill rotWithShape="0">
            <a:gsLst>
              <a:gs pos="0">
                <a:srgbClr val="9999FF"/>
              </a:gs>
              <a:gs pos="100000">
                <a:srgbClr val="66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24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80935" name="Rectangle 7">
            <a:extLst>
              <a:ext uri="{FF2B5EF4-FFF2-40B4-BE49-F238E27FC236}">
                <a16:creationId xmlns:a16="http://schemas.microsoft.com/office/drawing/2014/main" id="{34ADBC01-A02E-4AF3-9AE8-4CB0B8E3C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0" y="2819400"/>
            <a:ext cx="990600" cy="685800"/>
          </a:xfrm>
          <a:prstGeom prst="rect">
            <a:avLst/>
          </a:prstGeom>
          <a:solidFill>
            <a:srgbClr val="000099"/>
          </a:solidFill>
          <a:ln w="254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???</a:t>
            </a:r>
          </a:p>
        </p:txBody>
      </p:sp>
      <p:sp>
        <p:nvSpPr>
          <p:cNvPr id="380936" name="Text Box 8">
            <a:extLst>
              <a:ext uri="{FF2B5EF4-FFF2-40B4-BE49-F238E27FC236}">
                <a16:creationId xmlns:a16="http://schemas.microsoft.com/office/drawing/2014/main" id="{5DC3A96A-9C75-46A6-8D77-3D6CCCAC7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49564"/>
            <a:ext cx="19446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>
                <a:solidFill>
                  <a:srgbClr val="33CC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  <a:r>
              <a:rPr lang="es-ES_tradnl" sz="3200">
                <a:solidFill>
                  <a:srgbClr val="33CC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s-ES_tradnl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s-ES_tradnl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s-ES_tradnl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</a:t>
            </a:r>
            <a:r>
              <a:rPr lang="es-ES_tradnl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s-ES_tradnl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</a:t>
            </a:r>
          </a:p>
        </p:txBody>
      </p:sp>
      <p:sp>
        <p:nvSpPr>
          <p:cNvPr id="380937" name="Line 9">
            <a:extLst>
              <a:ext uri="{FF2B5EF4-FFF2-40B4-BE49-F238E27FC236}">
                <a16:creationId xmlns:a16="http://schemas.microsoft.com/office/drawing/2014/main" id="{F8679A8D-E282-4B91-8CD7-1D3A405CE9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222625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380938" name="Rectangle 10">
            <a:extLst>
              <a:ext uri="{FF2B5EF4-FFF2-40B4-BE49-F238E27FC236}">
                <a16:creationId xmlns:a16="http://schemas.microsoft.com/office/drawing/2014/main" id="{6A709D5E-78B7-49D1-96F0-F8FD7713F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9825" y="2819400"/>
            <a:ext cx="990600" cy="685800"/>
          </a:xfrm>
          <a:prstGeom prst="rect">
            <a:avLst/>
          </a:prstGeom>
          <a:solidFill>
            <a:srgbClr val="000099"/>
          </a:solidFill>
          <a:ln w="254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380945" name="Rectangle 17">
            <a:extLst>
              <a:ext uri="{FF2B5EF4-FFF2-40B4-BE49-F238E27FC236}">
                <a16:creationId xmlns:a16="http://schemas.microsoft.com/office/drawing/2014/main" id="{CA218AE0-1657-4746-ADA8-07B155B66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9825" y="2819400"/>
            <a:ext cx="990600" cy="685800"/>
          </a:xfrm>
          <a:prstGeom prst="rect">
            <a:avLst/>
          </a:prstGeom>
          <a:solidFill>
            <a:srgbClr val="000099"/>
          </a:solidFill>
          <a:ln w="254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380952" name="Rectangle 24">
            <a:extLst>
              <a:ext uri="{FF2B5EF4-FFF2-40B4-BE49-F238E27FC236}">
                <a16:creationId xmlns:a16="http://schemas.microsoft.com/office/drawing/2014/main" id="{A887CC94-2EAA-4EC4-A349-AED9FD8A6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9350" y="2819400"/>
            <a:ext cx="990600" cy="685800"/>
          </a:xfrm>
          <a:prstGeom prst="rect">
            <a:avLst/>
          </a:prstGeom>
          <a:solidFill>
            <a:srgbClr val="000099"/>
          </a:solidFill>
          <a:ln w="254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380958" name="Text Box 30">
            <a:extLst>
              <a:ext uri="{FF2B5EF4-FFF2-40B4-BE49-F238E27FC236}">
                <a16:creationId xmlns:a16="http://schemas.microsoft.com/office/drawing/2014/main" id="{B76FCD61-68E1-4C35-BFEF-799DF75FC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3563" y="4652964"/>
            <a:ext cx="45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es-ES_tradnl" sz="2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80959" name="Rectangle 31">
            <a:extLst>
              <a:ext uri="{FF2B5EF4-FFF2-40B4-BE49-F238E27FC236}">
                <a16:creationId xmlns:a16="http://schemas.microsoft.com/office/drawing/2014/main" id="{A8F05C1C-3A6A-4661-B0C5-D485B2798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9825" y="2809875"/>
            <a:ext cx="990600" cy="685800"/>
          </a:xfrm>
          <a:prstGeom prst="rect">
            <a:avLst/>
          </a:prstGeom>
          <a:solidFill>
            <a:srgbClr val="000099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s-ES_tradnl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endParaRPr lang="es-ES_tradnl" sz="2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80960" name="Line 32">
            <a:extLst>
              <a:ext uri="{FF2B5EF4-FFF2-40B4-BE49-F238E27FC236}">
                <a16:creationId xmlns:a16="http://schemas.microsoft.com/office/drawing/2014/main" id="{05DD2BE8-BBD4-4BDD-BDF1-74317D24B5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84016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380961" name="Line 33">
            <a:extLst>
              <a:ext uri="{FF2B5EF4-FFF2-40B4-BE49-F238E27FC236}">
                <a16:creationId xmlns:a16="http://schemas.microsoft.com/office/drawing/2014/main" id="{8828B463-508E-4DEE-A7AB-568BD2084A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52596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380962" name="Line 34">
            <a:extLst>
              <a:ext uri="{FF2B5EF4-FFF2-40B4-BE49-F238E27FC236}">
                <a16:creationId xmlns:a16="http://schemas.microsoft.com/office/drawing/2014/main" id="{B0656D88-F3A9-48D2-AB6C-08EC3E65D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582136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380963" name="Text Box 35">
            <a:extLst>
              <a:ext uri="{FF2B5EF4-FFF2-40B4-BE49-F238E27FC236}">
                <a16:creationId xmlns:a16="http://schemas.microsoft.com/office/drawing/2014/main" id="{0FD1B5ED-71BF-4E8F-A8F3-BD1B87DEA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4648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es-ES_tradnl" sz="2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80964" name="Text Box 36">
            <a:extLst>
              <a:ext uri="{FF2B5EF4-FFF2-40B4-BE49-F238E27FC236}">
                <a16:creationId xmlns:a16="http://schemas.microsoft.com/office/drawing/2014/main" id="{8088D842-6ACB-4BB2-B5E8-56DA08744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46482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endParaRPr lang="es-ES_tradnl" sz="2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80965" name="Line 37">
            <a:extLst>
              <a:ext uri="{FF2B5EF4-FFF2-40B4-BE49-F238E27FC236}">
                <a16:creationId xmlns:a16="http://schemas.microsoft.com/office/drawing/2014/main" id="{5F90CEE3-5E7A-417A-9AA2-CAEB54C695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84016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380966" name="Line 38">
            <a:extLst>
              <a:ext uri="{FF2B5EF4-FFF2-40B4-BE49-F238E27FC236}">
                <a16:creationId xmlns:a16="http://schemas.microsoft.com/office/drawing/2014/main" id="{292DF353-3D2D-42B6-8B69-0D4FE1928A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52596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380967" name="Line 39">
            <a:extLst>
              <a:ext uri="{FF2B5EF4-FFF2-40B4-BE49-F238E27FC236}">
                <a16:creationId xmlns:a16="http://schemas.microsoft.com/office/drawing/2014/main" id="{E134F310-9698-4D71-B5AA-062B1CF459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513556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380968" name="Line 40">
            <a:extLst>
              <a:ext uri="{FF2B5EF4-FFF2-40B4-BE49-F238E27FC236}">
                <a16:creationId xmlns:a16="http://schemas.microsoft.com/office/drawing/2014/main" id="{3F8FBAF8-3634-45CA-AC77-E5D3DF872C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84016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380969" name="Line 41">
            <a:extLst>
              <a:ext uri="{FF2B5EF4-FFF2-40B4-BE49-F238E27FC236}">
                <a16:creationId xmlns:a16="http://schemas.microsoft.com/office/drawing/2014/main" id="{550E947F-3DFB-43E5-B606-2B7F73AE29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522788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380970" name="Line 42">
            <a:extLst>
              <a:ext uri="{FF2B5EF4-FFF2-40B4-BE49-F238E27FC236}">
                <a16:creationId xmlns:a16="http://schemas.microsoft.com/office/drawing/2014/main" id="{BB9E5A20-5C00-40DE-9C70-DF9096AD37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513556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380971" name="Line 43">
            <a:extLst>
              <a:ext uri="{FF2B5EF4-FFF2-40B4-BE49-F238E27FC236}">
                <a16:creationId xmlns:a16="http://schemas.microsoft.com/office/drawing/2014/main" id="{E5CB74C9-B900-41D7-BC94-3E03E7F9672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824288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380973" name="Line 45">
            <a:extLst>
              <a:ext uri="{FF2B5EF4-FFF2-40B4-BE49-F238E27FC236}">
                <a16:creationId xmlns:a16="http://schemas.microsoft.com/office/drawing/2014/main" id="{47EA66C4-379C-41E1-B8E2-74A45E4615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5135563"/>
            <a:ext cx="609600" cy="0"/>
          </a:xfrm>
          <a:prstGeom prst="line">
            <a:avLst/>
          </a:prstGeom>
          <a:noFill/>
          <a:ln w="6350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F6B5A4F2-239F-4542-A1BB-8A6B1EAB0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4073525"/>
            <a:ext cx="198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CO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Pantalla</a:t>
            </a: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195E4FCB-B6AC-41D8-A833-DB0460FC2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EJEMPLO</a:t>
            </a:r>
          </a:p>
        </p:txBody>
      </p:sp>
    </p:spTree>
    <p:extLst>
      <p:ext uri="{BB962C8B-B14F-4D97-AF65-F5344CB8AC3E}">
        <p14:creationId xmlns:p14="http://schemas.microsoft.com/office/powerpoint/2010/main" val="94462994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8" grpId="0" animBg="1" autoUpdateAnimBg="0"/>
      <p:bldP spid="380945" grpId="0" animBg="1" autoUpdateAnimBg="0"/>
      <p:bldP spid="380952" grpId="0" animBg="1" autoUpdateAnimBg="0"/>
      <p:bldP spid="380958" grpId="0" autoUpdateAnimBg="0"/>
      <p:bldP spid="380959" grpId="0" animBg="1" autoUpdateAnimBg="0"/>
      <p:bldP spid="380963" grpId="0" autoUpdateAnimBg="0"/>
      <p:bldP spid="38096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E3DB038-339C-4206-B517-EA337A51C307}"/>
              </a:ext>
            </a:extLst>
          </p:cNvPr>
          <p:cNvSpPr txBox="1"/>
          <p:nvPr/>
        </p:nvSpPr>
        <p:spPr>
          <a:xfrm>
            <a:off x="421341" y="806824"/>
            <a:ext cx="110445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/>
              <a:t>Enter</a:t>
            </a:r>
            <a:r>
              <a:rPr lang="es-CO" dirty="0"/>
              <a:t> score.</a:t>
            </a:r>
          </a:p>
          <a:p>
            <a:endParaRPr lang="es-CO" dirty="0"/>
          </a:p>
          <a:p>
            <a:r>
              <a:rPr lang="es-CO" dirty="0"/>
              <a:t>Show </a:t>
            </a:r>
            <a:r>
              <a:rPr lang="es-CO" dirty="0" err="1"/>
              <a:t>message</a:t>
            </a:r>
            <a:r>
              <a:rPr lang="es-CO" dirty="0"/>
              <a:t> error </a:t>
            </a:r>
            <a:r>
              <a:rPr lang="es-CO" dirty="0" err="1"/>
              <a:t>if</a:t>
            </a:r>
            <a:r>
              <a:rPr lang="es-CO" dirty="0"/>
              <a:t>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number</a:t>
            </a:r>
            <a:r>
              <a:rPr lang="es-CO" dirty="0"/>
              <a:t> </a:t>
            </a:r>
            <a:r>
              <a:rPr lang="es-CO" dirty="0" err="1"/>
              <a:t>prompted</a:t>
            </a:r>
            <a:r>
              <a:rPr lang="es-CO" dirty="0"/>
              <a:t> </a:t>
            </a:r>
            <a:r>
              <a:rPr lang="es-CO" dirty="0" err="1"/>
              <a:t>is</a:t>
            </a:r>
            <a:r>
              <a:rPr lang="es-CO" dirty="0"/>
              <a:t> </a:t>
            </a:r>
            <a:r>
              <a:rPr lang="es-CO" dirty="0" err="1"/>
              <a:t>not</a:t>
            </a:r>
            <a:r>
              <a:rPr lang="es-CO" dirty="0"/>
              <a:t> </a:t>
            </a:r>
            <a:r>
              <a:rPr lang="es-CO" dirty="0" err="1"/>
              <a:t>between</a:t>
            </a:r>
            <a:r>
              <a:rPr lang="es-CO" dirty="0"/>
              <a:t> 1 and 100</a:t>
            </a:r>
          </a:p>
        </p:txBody>
      </p:sp>
    </p:spTree>
    <p:extLst>
      <p:ext uri="{BB962C8B-B14F-4D97-AF65-F5344CB8AC3E}">
        <p14:creationId xmlns:p14="http://schemas.microsoft.com/office/powerpoint/2010/main" val="194139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EBF6C06-7EF3-4228-9ADB-F17310B6C009}"/>
              </a:ext>
            </a:extLst>
          </p:cNvPr>
          <p:cNvSpPr txBox="1"/>
          <p:nvPr/>
        </p:nvSpPr>
        <p:spPr>
          <a:xfrm>
            <a:off x="672352" y="681945"/>
            <a:ext cx="1018390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* File:  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main.c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*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Author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: Dr. T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</a:p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 *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while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loops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1900960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85820F9-4C31-4BC2-863C-F7B96A6CDBB5}"/>
              </a:ext>
            </a:extLst>
          </p:cNvPr>
          <p:cNvSpPr txBox="1"/>
          <p:nvPr/>
        </p:nvSpPr>
        <p:spPr>
          <a:xfrm>
            <a:off x="564777" y="1859339"/>
            <a:ext cx="871369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score;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score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test score (0-100): 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758026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1256</Words>
  <Application>Microsoft Office PowerPoint</Application>
  <PresentationFormat>Panorámica</PresentationFormat>
  <Paragraphs>263</Paragraphs>
  <Slides>20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Cascadia Mono</vt:lpstr>
      <vt:lpstr>Lucida Sans Unicode</vt:lpstr>
      <vt:lpstr>Monotype Sorts</vt:lpstr>
      <vt:lpstr>Tahoma</vt:lpstr>
      <vt:lpstr>Times New Roman</vt:lpstr>
      <vt:lpstr>Tema de Office</vt:lpstr>
      <vt:lpstr>While Loops </vt:lpstr>
      <vt:lpstr>Presentación de PowerPoint</vt:lpstr>
      <vt:lpstr>CICLO MIENTRAS HACER</vt:lpstr>
      <vt:lpstr>EJEMPLO</vt:lpstr>
      <vt:lpstr>EJEMPLO</vt:lpstr>
      <vt:lpstr>EJEMPLO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While Loops </dc:title>
  <dc:creator>Jose Guillermo Guarnizo Marin</dc:creator>
  <cp:lastModifiedBy>Jose Guillermo Guarnizo Marin</cp:lastModifiedBy>
  <cp:revision>14</cp:revision>
  <dcterms:created xsi:type="dcterms:W3CDTF">2022-10-25T15:11:43Z</dcterms:created>
  <dcterms:modified xsi:type="dcterms:W3CDTF">2024-04-10T14:25:06Z</dcterms:modified>
</cp:coreProperties>
</file>