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9" r:id="rId1"/>
  </p:sldMasterIdLst>
  <p:sldIdLst>
    <p:sldId id="272" r:id="rId2"/>
    <p:sldId id="257" r:id="rId3"/>
    <p:sldId id="262" r:id="rId4"/>
    <p:sldId id="281" r:id="rId5"/>
    <p:sldId id="263" r:id="rId6"/>
    <p:sldId id="286" r:id="rId7"/>
    <p:sldId id="280" r:id="rId8"/>
    <p:sldId id="278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6-24T19:20:20.5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401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98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00543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2404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6325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369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0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187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54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551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153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50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77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54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2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933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92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0" r:id="rId1"/>
    <p:sldLayoutId id="2147484251" r:id="rId2"/>
    <p:sldLayoutId id="2147484252" r:id="rId3"/>
    <p:sldLayoutId id="2147484253" r:id="rId4"/>
    <p:sldLayoutId id="2147484254" r:id="rId5"/>
    <p:sldLayoutId id="2147484255" r:id="rId6"/>
    <p:sldLayoutId id="2147484256" r:id="rId7"/>
    <p:sldLayoutId id="2147484257" r:id="rId8"/>
    <p:sldLayoutId id="2147484258" r:id="rId9"/>
    <p:sldLayoutId id="2147484259" r:id="rId10"/>
    <p:sldLayoutId id="2147484260" r:id="rId11"/>
    <p:sldLayoutId id="2147484261" r:id="rId12"/>
    <p:sldLayoutId id="2147484262" r:id="rId13"/>
    <p:sldLayoutId id="2147484263" r:id="rId14"/>
    <p:sldLayoutId id="2147484264" r:id="rId15"/>
    <p:sldLayoutId id="21474842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>
            <a:extLst>
              <a:ext uri="{FF2B5EF4-FFF2-40B4-BE49-F238E27FC236}">
                <a16:creationId xmlns="" xmlns:a16="http://schemas.microsoft.com/office/drawing/2014/main" id="{DA381740-063A-41A4-836D-85D14980EE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76906711-0AFB-47DD-A4B6-4E94B38B8C9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="" xmlns:a16="http://schemas.microsoft.com/office/drawing/2014/main" id="{AA91F649-894C-41F6-A21D-3D1AC558E93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3C98180A-DFA1-4167-A8D6-CAEBA818095F}"/>
              </a:ext>
            </a:extLst>
          </p:cNvPr>
          <p:cNvSpPr txBox="1"/>
          <p:nvPr/>
        </p:nvSpPr>
        <p:spPr>
          <a:xfrm>
            <a:off x="638881" y="390525"/>
            <a:ext cx="10909640" cy="15103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6600" b="1" i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</a:t>
            </a:r>
            <a:r>
              <a:rPr lang="en-US" sz="6600" b="1" i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lanificación</a:t>
            </a:r>
            <a:r>
              <a:rPr lang="en-US" sz="66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6600" b="1" i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Operacional</a:t>
            </a:r>
            <a:endParaRPr lang="en-US" sz="6600" b="1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0" name="Rectangle 7">
            <a:extLst>
              <a:ext uri="{FF2B5EF4-FFF2-40B4-BE49-F238E27FC236}">
                <a16:creationId xmlns="" xmlns:a16="http://schemas.microsoft.com/office/drawing/2014/main" id="{56037404-66BD-46B5-9323-1B531319671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974206" y="1753266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ubtítulo 2">
            <a:extLst>
              <a:ext uri="{FF2B5EF4-FFF2-40B4-BE49-F238E27FC236}">
                <a16:creationId xmlns="" xmlns:a16="http://schemas.microsoft.com/office/drawing/2014/main" id="{1C6C770B-7E0C-4F4F-AD08-2F58D9E84F32}"/>
              </a:ext>
            </a:extLst>
          </p:cNvPr>
          <p:cNvSpPr txBox="1">
            <a:spLocks/>
          </p:cNvSpPr>
          <p:nvPr/>
        </p:nvSpPr>
        <p:spPr>
          <a:xfrm>
            <a:off x="2850438" y="4136396"/>
            <a:ext cx="6894576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Martha Isabel Mejia De Alba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Ingeniera</a:t>
            </a: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Química</a:t>
            </a: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Mg. en </a:t>
            </a:r>
            <a:r>
              <a:rPr lang="en-US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Ingeniería</a:t>
            </a: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Ambiental</a:t>
            </a: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(UN)</a:t>
            </a:r>
            <a:b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Auditor </a:t>
            </a:r>
            <a:r>
              <a:rPr lang="en-US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Interno</a:t>
            </a: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ISO 14001, OHSAS 18001 &amp; ISO 9001 (SGS)</a:t>
            </a:r>
            <a:endParaRPr lang="en-US" sz="1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6985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>
            <a:extLst>
              <a:ext uri="{FF2B5EF4-FFF2-40B4-BE49-F238E27FC236}">
                <a16:creationId xmlns="" xmlns:a16="http://schemas.microsoft.com/office/drawing/2014/main" id="{DA381740-063A-41A4-836D-85D14980EE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76906711-0AFB-47DD-A4B6-4E94B38B8C9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="" xmlns:a16="http://schemas.microsoft.com/office/drawing/2014/main" id="{AA91F649-894C-41F6-A21D-3D1AC558E93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3C98180A-DFA1-4167-A8D6-CAEBA818095F}"/>
              </a:ext>
            </a:extLst>
          </p:cNvPr>
          <p:cNvSpPr txBox="1"/>
          <p:nvPr/>
        </p:nvSpPr>
        <p:spPr>
          <a:xfrm>
            <a:off x="638881" y="390525"/>
            <a:ext cx="10909640" cy="15103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6600" b="1" i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</a:t>
            </a:r>
            <a:r>
              <a:rPr lang="en-US" sz="6600" b="1" i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lanificación</a:t>
            </a:r>
            <a:r>
              <a:rPr lang="en-US" sz="66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6600" b="1" i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Operacional</a:t>
            </a:r>
            <a:endParaRPr lang="en-US" sz="6600" b="1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0" name="Rectangle 7">
            <a:extLst>
              <a:ext uri="{FF2B5EF4-FFF2-40B4-BE49-F238E27FC236}">
                <a16:creationId xmlns="" xmlns:a16="http://schemas.microsoft.com/office/drawing/2014/main" id="{56037404-66BD-46B5-9323-1B531319671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974206" y="1753266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 descr="Captura de pantalla de un celular&#10;&#10;Descripción generada automáticamente">
            <a:extLst>
              <a:ext uri="{FF2B5EF4-FFF2-40B4-BE49-F238E27FC236}">
                <a16:creationId xmlns="" xmlns:a16="http://schemas.microsoft.com/office/drawing/2014/main" id="{DC1B1307-A5C2-45A5-B1EC-5C1F192550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99" t="27292" r="34583" b="5208"/>
          <a:stretch/>
        </p:blipFill>
        <p:spPr>
          <a:xfrm>
            <a:off x="2846231" y="2877831"/>
            <a:ext cx="7051943" cy="4057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82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374F4650-42B0-4647-B817-730B9BE72FE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EF80D4DD-EE29-450D-A187-E8892B853F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1" y="0"/>
            <a:ext cx="6066063" cy="6858000"/>
          </a:xfrm>
          <a:custGeom>
            <a:avLst/>
            <a:gdLst>
              <a:gd name="connsiteX0" fmla="*/ 6066063 w 6066063"/>
              <a:gd name="connsiteY0" fmla="*/ 0 h 6858000"/>
              <a:gd name="connsiteX1" fmla="*/ 1229608 w 6066063"/>
              <a:gd name="connsiteY1" fmla="*/ 0 h 6858000"/>
              <a:gd name="connsiteX2" fmla="*/ 1128285 w 6066063"/>
              <a:gd name="connsiteY2" fmla="*/ 156518 h 6858000"/>
              <a:gd name="connsiteX3" fmla="*/ 768782 w 6066063"/>
              <a:gd name="connsiteY3" fmla="*/ 825746 h 6858000"/>
              <a:gd name="connsiteX4" fmla="*/ 743290 w 6066063"/>
              <a:gd name="connsiteY4" fmla="*/ 860183 h 6858000"/>
              <a:gd name="connsiteX5" fmla="*/ 787138 w 6066063"/>
              <a:gd name="connsiteY5" fmla="*/ 756243 h 6858000"/>
              <a:gd name="connsiteX6" fmla="*/ 980544 w 6066063"/>
              <a:gd name="connsiteY6" fmla="*/ 339016 h 6858000"/>
              <a:gd name="connsiteX7" fmla="*/ 1161966 w 6066063"/>
              <a:gd name="connsiteY7" fmla="*/ 0 h 6858000"/>
              <a:gd name="connsiteX8" fmla="*/ 1104491 w 6066063"/>
              <a:gd name="connsiteY8" fmla="*/ 0 h 6858000"/>
              <a:gd name="connsiteX9" fmla="*/ 993044 w 6066063"/>
              <a:gd name="connsiteY9" fmla="*/ 204247 h 6858000"/>
              <a:gd name="connsiteX10" fmla="*/ 494731 w 6066063"/>
              <a:gd name="connsiteY10" fmla="*/ 1375322 h 6858000"/>
              <a:gd name="connsiteX11" fmla="*/ 46559 w 6066063"/>
              <a:gd name="connsiteY11" fmla="*/ 3329787 h 6858000"/>
              <a:gd name="connsiteX12" fmla="*/ 12272 w 6066063"/>
              <a:gd name="connsiteY12" fmla="*/ 4352595 h 6858000"/>
              <a:gd name="connsiteX13" fmla="*/ 171094 w 6066063"/>
              <a:gd name="connsiteY13" fmla="*/ 5544543 h 6858000"/>
              <a:gd name="connsiteX14" fmla="*/ 538125 w 6066063"/>
              <a:gd name="connsiteY14" fmla="*/ 6816123 h 6858000"/>
              <a:gd name="connsiteX15" fmla="*/ 555724 w 6066063"/>
              <a:gd name="connsiteY15" fmla="*/ 6858000 h 6858000"/>
              <a:gd name="connsiteX16" fmla="*/ 608303 w 6066063"/>
              <a:gd name="connsiteY16" fmla="*/ 6858000 h 6858000"/>
              <a:gd name="connsiteX17" fmla="*/ 596366 w 6066063"/>
              <a:gd name="connsiteY17" fmla="*/ 6829337 h 6858000"/>
              <a:gd name="connsiteX18" fmla="*/ 364843 w 6066063"/>
              <a:gd name="connsiteY18" fmla="*/ 6132604 h 6858000"/>
              <a:gd name="connsiteX19" fmla="*/ 213412 w 6066063"/>
              <a:gd name="connsiteY19" fmla="*/ 5505676 h 6858000"/>
              <a:gd name="connsiteX20" fmla="*/ 211628 w 6066063"/>
              <a:gd name="connsiteY20" fmla="*/ 5472254 h 6858000"/>
              <a:gd name="connsiteX21" fmla="*/ 311945 w 6066063"/>
              <a:gd name="connsiteY21" fmla="*/ 5821167 h 6858000"/>
              <a:gd name="connsiteX22" fmla="*/ 623960 w 6066063"/>
              <a:gd name="connsiteY22" fmla="*/ 6658826 h 6858000"/>
              <a:gd name="connsiteX23" fmla="*/ 717350 w 6066063"/>
              <a:gd name="connsiteY23" fmla="*/ 6858000 h 6858000"/>
              <a:gd name="connsiteX24" fmla="*/ 6066063 w 606606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066063" h="6858000">
                <a:moveTo>
                  <a:pt x="6066063" y="0"/>
                </a:moveTo>
                <a:lnTo>
                  <a:pt x="1229608" y="0"/>
                </a:lnTo>
                <a:lnTo>
                  <a:pt x="1128285" y="156518"/>
                </a:lnTo>
                <a:cubicBezTo>
                  <a:pt x="996915" y="372642"/>
                  <a:pt x="877575" y="596029"/>
                  <a:pt x="768782" y="825746"/>
                </a:cubicBezTo>
                <a:cubicBezTo>
                  <a:pt x="763429" y="839224"/>
                  <a:pt x="754646" y="851089"/>
                  <a:pt x="743290" y="860183"/>
                </a:cubicBezTo>
                <a:cubicBezTo>
                  <a:pt x="757948" y="825621"/>
                  <a:pt x="772224" y="790805"/>
                  <a:pt x="787138" y="756243"/>
                </a:cubicBezTo>
                <a:cubicBezTo>
                  <a:pt x="848067" y="615114"/>
                  <a:pt x="912406" y="475964"/>
                  <a:pt x="980544" y="339016"/>
                </a:cubicBezTo>
                <a:lnTo>
                  <a:pt x="1161966" y="0"/>
                </a:lnTo>
                <a:lnTo>
                  <a:pt x="1104491" y="0"/>
                </a:lnTo>
                <a:lnTo>
                  <a:pt x="993044" y="204247"/>
                </a:lnTo>
                <a:cubicBezTo>
                  <a:pt x="798291" y="579761"/>
                  <a:pt x="634561" y="971401"/>
                  <a:pt x="494731" y="1375322"/>
                </a:cubicBezTo>
                <a:cubicBezTo>
                  <a:pt x="277072" y="2009491"/>
                  <a:pt x="126862" y="2664550"/>
                  <a:pt x="46559" y="3329787"/>
                </a:cubicBezTo>
                <a:cubicBezTo>
                  <a:pt x="4496" y="3670216"/>
                  <a:pt x="-14242" y="4010141"/>
                  <a:pt x="12272" y="4352595"/>
                </a:cubicBezTo>
                <a:cubicBezTo>
                  <a:pt x="43627" y="4752907"/>
                  <a:pt x="90918" y="5150814"/>
                  <a:pt x="171094" y="5544543"/>
                </a:cubicBezTo>
                <a:cubicBezTo>
                  <a:pt x="259524" y="5979227"/>
                  <a:pt x="379573" y="6403657"/>
                  <a:pt x="538125" y="6816123"/>
                </a:cubicBezTo>
                <a:lnTo>
                  <a:pt x="555724" y="6858000"/>
                </a:lnTo>
                <a:lnTo>
                  <a:pt x="608303" y="6858000"/>
                </a:lnTo>
                <a:lnTo>
                  <a:pt x="596366" y="6829337"/>
                </a:lnTo>
                <a:cubicBezTo>
                  <a:pt x="508696" y="6602484"/>
                  <a:pt x="431985" y="6369981"/>
                  <a:pt x="364843" y="6132604"/>
                </a:cubicBezTo>
                <a:cubicBezTo>
                  <a:pt x="306463" y="5925865"/>
                  <a:pt x="263378" y="5714822"/>
                  <a:pt x="213412" y="5505676"/>
                </a:cubicBezTo>
                <a:cubicBezTo>
                  <a:pt x="212231" y="5494574"/>
                  <a:pt x="211637" y="5483421"/>
                  <a:pt x="211628" y="5472254"/>
                </a:cubicBezTo>
                <a:cubicBezTo>
                  <a:pt x="248210" y="5599108"/>
                  <a:pt x="277401" y="5710897"/>
                  <a:pt x="311945" y="5821167"/>
                </a:cubicBezTo>
                <a:cubicBezTo>
                  <a:pt x="401999" y="6108329"/>
                  <a:pt x="505868" y="6387643"/>
                  <a:pt x="623960" y="6658826"/>
                </a:cubicBezTo>
                <a:lnTo>
                  <a:pt x="717350" y="6858000"/>
                </a:lnTo>
                <a:lnTo>
                  <a:pt x="6066063" y="6858000"/>
                </a:ln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36BB558E-14DD-409A-A7CC-445DE9196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575" y="383828"/>
            <a:ext cx="5401163" cy="6250681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" sz="25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COMPETENCIA Y TOMA DE CONCIENCIA</a:t>
            </a:r>
            <a:endParaRPr lang="es-ES" sz="25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s-ES" sz="9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Competencia: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s-E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La </a:t>
            </a:r>
            <a:r>
              <a:rPr lang="es-E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organización debe: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s-E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a) Determinar </a:t>
            </a:r>
            <a:r>
              <a:rPr lang="es-E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la competencia </a:t>
            </a:r>
            <a:r>
              <a:rPr lang="es-E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necesaria </a:t>
            </a:r>
            <a:r>
              <a:rPr lang="es-E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 las personas </a:t>
            </a:r>
            <a:r>
              <a:rPr lang="es-E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que </a:t>
            </a:r>
            <a:r>
              <a:rPr lang="es-E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realizan, bajo </a:t>
            </a:r>
            <a:r>
              <a:rPr lang="es-E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su control, un </a:t>
            </a:r>
            <a:r>
              <a:rPr lang="es-E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trabajo que </a:t>
            </a:r>
            <a:r>
              <a:rPr lang="es-E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afecta a su </a:t>
            </a:r>
            <a:r>
              <a:rPr lang="es-E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desempeño ambiental </a:t>
            </a:r>
            <a:r>
              <a:rPr lang="es-E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y su capacidad </a:t>
            </a:r>
            <a:r>
              <a:rPr lang="es-E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 cumplir </a:t>
            </a:r>
            <a:r>
              <a:rPr lang="es-E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con las </a:t>
            </a:r>
            <a:r>
              <a:rPr lang="es-E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obligaciones de </a:t>
            </a:r>
            <a:r>
              <a:rPr lang="es-E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cumplimiento.</a:t>
            </a:r>
            <a:endParaRPr lang="es-CO" sz="2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/>
            </a:endParaRPr>
          </a:p>
        </p:txBody>
      </p:sp>
      <p:sp>
        <p:nvSpPr>
          <p:cNvPr id="4" name="AutoShape 2" descr="Competencia laboral - EcuRe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1030" name="Picture 6" descr="Capacítate on Twitter: &quot;¿Qué son las competencias laborales?… 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064" y="425751"/>
            <a:ext cx="6006497" cy="6006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6822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374F4650-42B0-4647-B817-730B9BE72FE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EF80D4DD-EE29-450D-A187-E8892B853F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1" y="0"/>
            <a:ext cx="6066063" cy="6858000"/>
          </a:xfrm>
          <a:custGeom>
            <a:avLst/>
            <a:gdLst>
              <a:gd name="connsiteX0" fmla="*/ 6066063 w 6066063"/>
              <a:gd name="connsiteY0" fmla="*/ 0 h 6858000"/>
              <a:gd name="connsiteX1" fmla="*/ 1229608 w 6066063"/>
              <a:gd name="connsiteY1" fmla="*/ 0 h 6858000"/>
              <a:gd name="connsiteX2" fmla="*/ 1128285 w 6066063"/>
              <a:gd name="connsiteY2" fmla="*/ 156518 h 6858000"/>
              <a:gd name="connsiteX3" fmla="*/ 768782 w 6066063"/>
              <a:gd name="connsiteY3" fmla="*/ 825746 h 6858000"/>
              <a:gd name="connsiteX4" fmla="*/ 743290 w 6066063"/>
              <a:gd name="connsiteY4" fmla="*/ 860183 h 6858000"/>
              <a:gd name="connsiteX5" fmla="*/ 787138 w 6066063"/>
              <a:gd name="connsiteY5" fmla="*/ 756243 h 6858000"/>
              <a:gd name="connsiteX6" fmla="*/ 980544 w 6066063"/>
              <a:gd name="connsiteY6" fmla="*/ 339016 h 6858000"/>
              <a:gd name="connsiteX7" fmla="*/ 1161966 w 6066063"/>
              <a:gd name="connsiteY7" fmla="*/ 0 h 6858000"/>
              <a:gd name="connsiteX8" fmla="*/ 1104491 w 6066063"/>
              <a:gd name="connsiteY8" fmla="*/ 0 h 6858000"/>
              <a:gd name="connsiteX9" fmla="*/ 993044 w 6066063"/>
              <a:gd name="connsiteY9" fmla="*/ 204247 h 6858000"/>
              <a:gd name="connsiteX10" fmla="*/ 494731 w 6066063"/>
              <a:gd name="connsiteY10" fmla="*/ 1375322 h 6858000"/>
              <a:gd name="connsiteX11" fmla="*/ 46559 w 6066063"/>
              <a:gd name="connsiteY11" fmla="*/ 3329787 h 6858000"/>
              <a:gd name="connsiteX12" fmla="*/ 12272 w 6066063"/>
              <a:gd name="connsiteY12" fmla="*/ 4352595 h 6858000"/>
              <a:gd name="connsiteX13" fmla="*/ 171094 w 6066063"/>
              <a:gd name="connsiteY13" fmla="*/ 5544543 h 6858000"/>
              <a:gd name="connsiteX14" fmla="*/ 538125 w 6066063"/>
              <a:gd name="connsiteY14" fmla="*/ 6816123 h 6858000"/>
              <a:gd name="connsiteX15" fmla="*/ 555724 w 6066063"/>
              <a:gd name="connsiteY15" fmla="*/ 6858000 h 6858000"/>
              <a:gd name="connsiteX16" fmla="*/ 608303 w 6066063"/>
              <a:gd name="connsiteY16" fmla="*/ 6858000 h 6858000"/>
              <a:gd name="connsiteX17" fmla="*/ 596366 w 6066063"/>
              <a:gd name="connsiteY17" fmla="*/ 6829337 h 6858000"/>
              <a:gd name="connsiteX18" fmla="*/ 364843 w 6066063"/>
              <a:gd name="connsiteY18" fmla="*/ 6132604 h 6858000"/>
              <a:gd name="connsiteX19" fmla="*/ 213412 w 6066063"/>
              <a:gd name="connsiteY19" fmla="*/ 5505676 h 6858000"/>
              <a:gd name="connsiteX20" fmla="*/ 211628 w 6066063"/>
              <a:gd name="connsiteY20" fmla="*/ 5472254 h 6858000"/>
              <a:gd name="connsiteX21" fmla="*/ 311945 w 6066063"/>
              <a:gd name="connsiteY21" fmla="*/ 5821167 h 6858000"/>
              <a:gd name="connsiteX22" fmla="*/ 623960 w 6066063"/>
              <a:gd name="connsiteY22" fmla="*/ 6658826 h 6858000"/>
              <a:gd name="connsiteX23" fmla="*/ 717350 w 6066063"/>
              <a:gd name="connsiteY23" fmla="*/ 6858000 h 6858000"/>
              <a:gd name="connsiteX24" fmla="*/ 6066063 w 606606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066063" h="6858000">
                <a:moveTo>
                  <a:pt x="6066063" y="0"/>
                </a:moveTo>
                <a:lnTo>
                  <a:pt x="1229608" y="0"/>
                </a:lnTo>
                <a:lnTo>
                  <a:pt x="1128285" y="156518"/>
                </a:lnTo>
                <a:cubicBezTo>
                  <a:pt x="996915" y="372642"/>
                  <a:pt x="877575" y="596029"/>
                  <a:pt x="768782" y="825746"/>
                </a:cubicBezTo>
                <a:cubicBezTo>
                  <a:pt x="763429" y="839224"/>
                  <a:pt x="754646" y="851089"/>
                  <a:pt x="743290" y="860183"/>
                </a:cubicBezTo>
                <a:cubicBezTo>
                  <a:pt x="757948" y="825621"/>
                  <a:pt x="772224" y="790805"/>
                  <a:pt x="787138" y="756243"/>
                </a:cubicBezTo>
                <a:cubicBezTo>
                  <a:pt x="848067" y="615114"/>
                  <a:pt x="912406" y="475964"/>
                  <a:pt x="980544" y="339016"/>
                </a:cubicBezTo>
                <a:lnTo>
                  <a:pt x="1161966" y="0"/>
                </a:lnTo>
                <a:lnTo>
                  <a:pt x="1104491" y="0"/>
                </a:lnTo>
                <a:lnTo>
                  <a:pt x="993044" y="204247"/>
                </a:lnTo>
                <a:cubicBezTo>
                  <a:pt x="798291" y="579761"/>
                  <a:pt x="634561" y="971401"/>
                  <a:pt x="494731" y="1375322"/>
                </a:cubicBezTo>
                <a:cubicBezTo>
                  <a:pt x="277072" y="2009491"/>
                  <a:pt x="126862" y="2664550"/>
                  <a:pt x="46559" y="3329787"/>
                </a:cubicBezTo>
                <a:cubicBezTo>
                  <a:pt x="4496" y="3670216"/>
                  <a:pt x="-14242" y="4010141"/>
                  <a:pt x="12272" y="4352595"/>
                </a:cubicBezTo>
                <a:cubicBezTo>
                  <a:pt x="43627" y="4752907"/>
                  <a:pt x="90918" y="5150814"/>
                  <a:pt x="171094" y="5544543"/>
                </a:cubicBezTo>
                <a:cubicBezTo>
                  <a:pt x="259524" y="5979227"/>
                  <a:pt x="379573" y="6403657"/>
                  <a:pt x="538125" y="6816123"/>
                </a:cubicBezTo>
                <a:lnTo>
                  <a:pt x="555724" y="6858000"/>
                </a:lnTo>
                <a:lnTo>
                  <a:pt x="608303" y="6858000"/>
                </a:lnTo>
                <a:lnTo>
                  <a:pt x="596366" y="6829337"/>
                </a:lnTo>
                <a:cubicBezTo>
                  <a:pt x="508696" y="6602484"/>
                  <a:pt x="431985" y="6369981"/>
                  <a:pt x="364843" y="6132604"/>
                </a:cubicBezTo>
                <a:cubicBezTo>
                  <a:pt x="306463" y="5925865"/>
                  <a:pt x="263378" y="5714822"/>
                  <a:pt x="213412" y="5505676"/>
                </a:cubicBezTo>
                <a:cubicBezTo>
                  <a:pt x="212231" y="5494574"/>
                  <a:pt x="211637" y="5483421"/>
                  <a:pt x="211628" y="5472254"/>
                </a:cubicBezTo>
                <a:cubicBezTo>
                  <a:pt x="248210" y="5599108"/>
                  <a:pt x="277401" y="5710897"/>
                  <a:pt x="311945" y="5821167"/>
                </a:cubicBezTo>
                <a:cubicBezTo>
                  <a:pt x="401999" y="6108329"/>
                  <a:pt x="505868" y="6387643"/>
                  <a:pt x="623960" y="6658826"/>
                </a:cubicBezTo>
                <a:lnTo>
                  <a:pt x="717350" y="6858000"/>
                </a:lnTo>
                <a:lnTo>
                  <a:pt x="6066063" y="6858000"/>
                </a:ln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36BB558E-14DD-409A-A7CC-445DE9196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190" y="303659"/>
            <a:ext cx="5564162" cy="6250681"/>
          </a:xfrm>
        </p:spPr>
        <p:txBody>
          <a:bodyPr anchor="ctr"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" sz="25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COMPETENCIA Y TOMA DE CONCIENCIA</a:t>
            </a:r>
            <a:endParaRPr lang="es-ES" sz="2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s-ES" sz="9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Competencia: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La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organización debe: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b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) Asegurarse de que estas personas sean competentes, basándose en la </a:t>
            </a:r>
            <a:r>
              <a:rPr lang="es-E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educación, formación o experiencia </a:t>
            </a:r>
            <a:r>
              <a:rPr lang="es-ES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adecuadas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c) Cuando sea aplicable, tomar acciones para adquirir la competencia necesaria y evaluar la eficacia de las acciones tomadas.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d) Conservar la información documentada evidencia de la competencia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endParaRPr lang="es-CO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AutoShape 2" descr="Competencia laboral - EcuRe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2050" name="Picture 2" descr="Formación y educación técnica y profesional para una mayor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202288"/>
            <a:ext cx="5357014" cy="3013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5358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F1E99C8A-2F73-4329-BFDF-5416B1DA4A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09502097-0C30-463C-A52E-2E3C02E0579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039686" y="0"/>
            <a:ext cx="7152315" cy="6858000"/>
          </a:xfrm>
          <a:custGeom>
            <a:avLst/>
            <a:gdLst>
              <a:gd name="connsiteX0" fmla="*/ 17101 w 7152315"/>
              <a:gd name="connsiteY0" fmla="*/ 0 h 6858000"/>
              <a:gd name="connsiteX1" fmla="*/ 7152315 w 7152315"/>
              <a:gd name="connsiteY1" fmla="*/ 0 h 6858000"/>
              <a:gd name="connsiteX2" fmla="*/ 7152315 w 7152315"/>
              <a:gd name="connsiteY2" fmla="*/ 6858000 h 6858000"/>
              <a:gd name="connsiteX3" fmla="*/ 15999 w 7152315"/>
              <a:gd name="connsiteY3" fmla="*/ 6858000 h 6858000"/>
              <a:gd name="connsiteX4" fmla="*/ 9729 w 7152315"/>
              <a:gd name="connsiteY4" fmla="*/ 6734157 h 6858000"/>
              <a:gd name="connsiteX5" fmla="*/ 15819 w 7152315"/>
              <a:gd name="connsiteY5" fmla="*/ 6122264 h 6858000"/>
              <a:gd name="connsiteX6" fmla="*/ 11379 w 7152315"/>
              <a:gd name="connsiteY6" fmla="*/ 5614784 h 6858000"/>
              <a:gd name="connsiteX7" fmla="*/ 20006 w 7152315"/>
              <a:gd name="connsiteY7" fmla="*/ 5204359 h 6858000"/>
              <a:gd name="connsiteX8" fmla="*/ 16962 w 7152315"/>
              <a:gd name="connsiteY8" fmla="*/ 4811696 h 6858000"/>
              <a:gd name="connsiteX9" fmla="*/ 13409 w 7152315"/>
              <a:gd name="connsiteY9" fmla="*/ 4358135 h 6858000"/>
              <a:gd name="connsiteX10" fmla="*/ 12774 w 7152315"/>
              <a:gd name="connsiteY10" fmla="*/ 4038423 h 6858000"/>
              <a:gd name="connsiteX11" fmla="*/ 10110 w 7152315"/>
              <a:gd name="connsiteY11" fmla="*/ 3630663 h 6858000"/>
              <a:gd name="connsiteX12" fmla="*/ 16581 w 7152315"/>
              <a:gd name="connsiteY12" fmla="*/ 3275427 h 6858000"/>
              <a:gd name="connsiteX13" fmla="*/ 27872 w 7152315"/>
              <a:gd name="connsiteY13" fmla="*/ 2871219 h 6858000"/>
              <a:gd name="connsiteX14" fmla="*/ 17596 w 7152315"/>
              <a:gd name="connsiteY14" fmla="*/ 2235600 h 6858000"/>
              <a:gd name="connsiteX15" fmla="*/ 14170 w 7152315"/>
              <a:gd name="connsiteY15" fmla="*/ 1894827 h 6858000"/>
              <a:gd name="connsiteX16" fmla="*/ 11632 w 7152315"/>
              <a:gd name="connsiteY16" fmla="*/ 1603026 h 6858000"/>
              <a:gd name="connsiteX17" fmla="*/ 14551 w 7152315"/>
              <a:gd name="connsiteY17" fmla="*/ 1307799 h 6858000"/>
              <a:gd name="connsiteX18" fmla="*/ 14551 w 7152315"/>
              <a:gd name="connsiteY18" fmla="*/ 887733 h 6858000"/>
              <a:gd name="connsiteX19" fmla="*/ 849 w 7152315"/>
              <a:gd name="connsiteY19" fmla="*/ 349169 h 6858000"/>
              <a:gd name="connsiteX20" fmla="*/ 1404 w 7152315"/>
              <a:gd name="connsiteY20" fmla="*/ 16059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152315" h="6858000">
                <a:moveTo>
                  <a:pt x="17101" y="0"/>
                </a:moveTo>
                <a:lnTo>
                  <a:pt x="7152315" y="0"/>
                </a:lnTo>
                <a:lnTo>
                  <a:pt x="7152315" y="6858000"/>
                </a:lnTo>
                <a:lnTo>
                  <a:pt x="15999" y="6858000"/>
                </a:lnTo>
                <a:lnTo>
                  <a:pt x="9729" y="6734157"/>
                </a:lnTo>
                <a:cubicBezTo>
                  <a:pt x="5924" y="6530150"/>
                  <a:pt x="12521" y="6326271"/>
                  <a:pt x="15819" y="6122264"/>
                </a:cubicBezTo>
                <a:cubicBezTo>
                  <a:pt x="18484" y="5952766"/>
                  <a:pt x="-1689" y="5783013"/>
                  <a:pt x="11379" y="5614784"/>
                </a:cubicBezTo>
                <a:cubicBezTo>
                  <a:pt x="22112" y="5478259"/>
                  <a:pt x="24992" y="5341214"/>
                  <a:pt x="20006" y="5204359"/>
                </a:cubicBezTo>
                <a:cubicBezTo>
                  <a:pt x="14932" y="5073429"/>
                  <a:pt x="13917" y="4942537"/>
                  <a:pt x="16962" y="4811696"/>
                </a:cubicBezTo>
                <a:cubicBezTo>
                  <a:pt x="20640" y="4660467"/>
                  <a:pt x="16962" y="4509238"/>
                  <a:pt x="13409" y="4358135"/>
                </a:cubicBezTo>
                <a:cubicBezTo>
                  <a:pt x="10872" y="4251565"/>
                  <a:pt x="10998" y="4144994"/>
                  <a:pt x="12774" y="4038423"/>
                </a:cubicBezTo>
                <a:cubicBezTo>
                  <a:pt x="15185" y="3902545"/>
                  <a:pt x="19879" y="3766540"/>
                  <a:pt x="10110" y="3630663"/>
                </a:cubicBezTo>
                <a:cubicBezTo>
                  <a:pt x="1178" y="3512306"/>
                  <a:pt x="3347" y="3393378"/>
                  <a:pt x="16581" y="3275427"/>
                </a:cubicBezTo>
                <a:cubicBezTo>
                  <a:pt x="33403" y="3141377"/>
                  <a:pt x="37183" y="3006006"/>
                  <a:pt x="27872" y="2871219"/>
                </a:cubicBezTo>
                <a:cubicBezTo>
                  <a:pt x="11315" y="2659765"/>
                  <a:pt x="7890" y="2447486"/>
                  <a:pt x="17596" y="2235600"/>
                </a:cubicBezTo>
                <a:cubicBezTo>
                  <a:pt x="22797" y="2122038"/>
                  <a:pt x="21655" y="2008261"/>
                  <a:pt x="14170" y="1894827"/>
                </a:cubicBezTo>
                <a:cubicBezTo>
                  <a:pt x="8144" y="1797670"/>
                  <a:pt x="7294" y="1700272"/>
                  <a:pt x="11632" y="1603026"/>
                </a:cubicBezTo>
                <a:cubicBezTo>
                  <a:pt x="15566" y="1504575"/>
                  <a:pt x="17215" y="1406124"/>
                  <a:pt x="14551" y="1307799"/>
                </a:cubicBezTo>
                <a:cubicBezTo>
                  <a:pt x="10872" y="1168242"/>
                  <a:pt x="10110" y="1027798"/>
                  <a:pt x="14551" y="887733"/>
                </a:cubicBezTo>
                <a:cubicBezTo>
                  <a:pt x="20894" y="708085"/>
                  <a:pt x="3132" y="528817"/>
                  <a:pt x="849" y="349169"/>
                </a:cubicBezTo>
                <a:cubicBezTo>
                  <a:pt x="24" y="286241"/>
                  <a:pt x="-769" y="223346"/>
                  <a:pt x="1404" y="1605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34109D31-CFEF-461A-B626-704572927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49" y="128588"/>
            <a:ext cx="4729163" cy="6500812"/>
          </a:xfrm>
        </p:spPr>
        <p:txBody>
          <a:bodyPr anchor="ctr"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" sz="2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COMPETENCIA Y TOMA DE </a:t>
            </a:r>
            <a:r>
              <a:rPr lang="es-ES" sz="25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CONCIENCIA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s-ES" sz="2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sz="2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Toma de conciencia: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La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organización debe asegurar 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que las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personas que realizan trabajos bajo su control tengan conciencia de: </a:t>
            </a:r>
            <a:endParaRPr lang="es-ES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La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política ambiental. </a:t>
            </a:r>
            <a:endParaRPr lang="es-ES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Los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AAS y los impactos 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	reales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 potenciales 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	asociados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con su trabajo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Su contribución a la eficacia del SGA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Las implicaciones de no cumplir los requisitos del SGA y las obligaciones de cumplimiento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endParaRPr lang="es-CO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3074" name="Picture 2" descr="Educación ambiental en familia | VermisLA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1425731"/>
            <a:ext cx="6042644" cy="40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5927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F1E99C8A-2F73-4329-BFDF-5416B1DA4A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307669"/>
              </p:ext>
            </p:extLst>
          </p:nvPr>
        </p:nvGraphicFramePr>
        <p:xfrm>
          <a:off x="1868357" y="1589650"/>
          <a:ext cx="8100812" cy="4812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1528"/>
                <a:gridCol w="1313645"/>
                <a:gridCol w="1280682"/>
                <a:gridCol w="571459"/>
                <a:gridCol w="527833"/>
                <a:gridCol w="478349"/>
                <a:gridCol w="494844"/>
                <a:gridCol w="544329"/>
                <a:gridCol w="577320"/>
                <a:gridCol w="560823"/>
              </a:tblGrid>
              <a:tr h="1204379">
                <a:tc gridSpan="3">
                  <a:txBody>
                    <a:bodyPr/>
                    <a:lstStyle/>
                    <a:p>
                      <a:pPr algn="ctr"/>
                      <a:r>
                        <a:rPr lang="es-CO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Competencia</a:t>
                      </a:r>
                      <a:endParaRPr lang="es-CO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CO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CO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Nivel</a:t>
                      </a:r>
                      <a:r>
                        <a:rPr lang="es-CO" u="none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o cargo de la al que va dirigido </a:t>
                      </a:r>
                      <a:endParaRPr lang="es-CO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 vert="vert270"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 vert="vert270"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 vert="vert270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CO" u="non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Cronograma de ejecución</a:t>
                      </a:r>
                      <a:endParaRPr lang="es-CO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 vert="vert270"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 vert="vert270"/>
                </a:tc>
              </a:tr>
              <a:tr h="2125015">
                <a:tc>
                  <a:txBody>
                    <a:bodyPr/>
                    <a:lstStyle/>
                    <a:p>
                      <a:pPr algn="ctr"/>
                      <a:r>
                        <a:rPr lang="es-CO" sz="1700" b="1" dirty="0" smtClean="0"/>
                        <a:t>Competencia</a:t>
                      </a:r>
                      <a:r>
                        <a:rPr lang="es-CO" sz="1700" b="1" baseline="0" dirty="0" smtClean="0"/>
                        <a:t> a generar</a:t>
                      </a:r>
                      <a:endParaRPr lang="es-CO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700" b="1" dirty="0" smtClean="0"/>
                        <a:t>Nombre de la estrategia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700" b="1" dirty="0" smtClean="0"/>
                        <a:t>Tipos de estrategia</a:t>
                      </a:r>
                    </a:p>
                    <a:p>
                      <a:pPr algn="ctr"/>
                      <a:r>
                        <a:rPr lang="es-CO" sz="1700" b="1" dirty="0" smtClean="0"/>
                        <a:t>(C/F/TC)</a:t>
                      </a:r>
                      <a:endParaRPr lang="es-CO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CO" b="1" dirty="0" smtClean="0"/>
                        <a:t>Gerente</a:t>
                      </a:r>
                      <a:endParaRPr lang="es-CO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s-CO" b="1" dirty="0" smtClean="0"/>
                        <a:t>Coordinador SGA</a:t>
                      </a:r>
                      <a:endParaRPr lang="es-CO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s-CO" b="1" dirty="0" smtClean="0"/>
                        <a:t>Operario</a:t>
                      </a:r>
                      <a:endParaRPr lang="es-CO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s-CO" b="1" dirty="0" smtClean="0"/>
                        <a:t>…</a:t>
                      </a:r>
                      <a:endParaRPr lang="es-CO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s-CO" b="1" dirty="0" smtClean="0"/>
                        <a:t>Enero</a:t>
                      </a:r>
                      <a:endParaRPr lang="es-CO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s-CO" b="1" dirty="0" smtClean="0"/>
                        <a:t>Febrero</a:t>
                      </a:r>
                      <a:endParaRPr lang="es-CO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s-CO" b="1" dirty="0" smtClean="0"/>
                        <a:t>…</a:t>
                      </a:r>
                      <a:endParaRPr lang="es-CO" b="1" dirty="0"/>
                    </a:p>
                  </a:txBody>
                  <a:tcPr vert="vert27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C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C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endParaRPr lang="es-CO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s-CO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s-CO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="" xmlns:a16="http://schemas.microsoft.com/office/drawing/2014/main" id="{3C98180A-DFA1-4167-A8D6-CAEBA818095F}"/>
              </a:ext>
            </a:extLst>
          </p:cNvPr>
          <p:cNvSpPr txBox="1"/>
          <p:nvPr/>
        </p:nvSpPr>
        <p:spPr>
          <a:xfrm>
            <a:off x="214180" y="0"/>
            <a:ext cx="11760591" cy="15896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 defTabSz="4572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</a:pPr>
            <a:r>
              <a:rPr lang="en-US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Taller:</a:t>
            </a:r>
          </a:p>
          <a:p>
            <a:pPr algn="just" defTabSz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</a:pPr>
            <a:r>
              <a:rPr lang="es-ES" sz="22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Identificar, por lo menos, 10 competencias relacionadas con el SGA de su organización, y completar la siguiente matriz: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23803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A8908DB7-C3A6-4FCB-9820-CEE02B398C4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D010E05E-9237-4321-84BB-69C0F22568E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30936" y="999492"/>
            <a:ext cx="4889565" cy="4424065"/>
          </a:xfrm>
          <a:custGeom>
            <a:avLst/>
            <a:gdLst>
              <a:gd name="connsiteX0" fmla="*/ 2612540 w 5531319"/>
              <a:gd name="connsiteY0" fmla="*/ 836 h 4424065"/>
              <a:gd name="connsiteX1" fmla="*/ 2946310 w 5531319"/>
              <a:gd name="connsiteY1" fmla="*/ 35548 h 4424065"/>
              <a:gd name="connsiteX2" fmla="*/ 3961099 w 5531319"/>
              <a:gd name="connsiteY2" fmla="*/ 303581 h 4424065"/>
              <a:gd name="connsiteX3" fmla="*/ 4854587 w 5531319"/>
              <a:gd name="connsiteY3" fmla="*/ 764502 h 4424065"/>
              <a:gd name="connsiteX4" fmla="*/ 5377812 w 5531319"/>
              <a:gd name="connsiteY4" fmla="*/ 1339732 h 4424065"/>
              <a:gd name="connsiteX5" fmla="*/ 5526197 w 5531319"/>
              <a:gd name="connsiteY5" fmla="*/ 1825829 h 4424065"/>
              <a:gd name="connsiteX6" fmla="*/ 5510557 w 5531319"/>
              <a:gd name="connsiteY6" fmla="*/ 2199398 h 4424065"/>
              <a:gd name="connsiteX7" fmla="*/ 5509795 w 5531319"/>
              <a:gd name="connsiteY7" fmla="*/ 2402839 h 4424065"/>
              <a:gd name="connsiteX8" fmla="*/ 5323519 w 5531319"/>
              <a:gd name="connsiteY8" fmla="*/ 3144890 h 4424065"/>
              <a:gd name="connsiteX9" fmla="*/ 4853061 w 5531319"/>
              <a:gd name="connsiteY9" fmla="*/ 3612932 h 4424065"/>
              <a:gd name="connsiteX10" fmla="*/ 4316358 w 5531319"/>
              <a:gd name="connsiteY10" fmla="*/ 3982940 h 4424065"/>
              <a:gd name="connsiteX11" fmla="*/ 3352556 w 5531319"/>
              <a:gd name="connsiteY11" fmla="*/ 4386771 h 4424065"/>
              <a:gd name="connsiteX12" fmla="*/ 2770206 w 5531319"/>
              <a:gd name="connsiteY12" fmla="*/ 4412201 h 4424065"/>
              <a:gd name="connsiteX13" fmla="*/ 2514888 w 5531319"/>
              <a:gd name="connsiteY13" fmla="*/ 4393637 h 4424065"/>
              <a:gd name="connsiteX14" fmla="*/ 1903166 w 5531319"/>
              <a:gd name="connsiteY14" fmla="*/ 4263562 h 4424065"/>
              <a:gd name="connsiteX15" fmla="*/ 948392 w 5531319"/>
              <a:gd name="connsiteY15" fmla="*/ 3794249 h 4424065"/>
              <a:gd name="connsiteX16" fmla="*/ 223633 w 5531319"/>
              <a:gd name="connsiteY16" fmla="*/ 2975526 h 4424065"/>
              <a:gd name="connsiteX17" fmla="*/ 39519 w 5531319"/>
              <a:gd name="connsiteY17" fmla="*/ 2401695 h 4424065"/>
              <a:gd name="connsiteX18" fmla="*/ 16251 w 5531319"/>
              <a:gd name="connsiteY18" fmla="*/ 2300991 h 4424065"/>
              <a:gd name="connsiteX19" fmla="*/ 11800 w 5531319"/>
              <a:gd name="connsiteY19" fmla="*/ 2053556 h 4424065"/>
              <a:gd name="connsiteX20" fmla="*/ 812849 w 5531319"/>
              <a:gd name="connsiteY20" fmla="*/ 651084 h 4424065"/>
              <a:gd name="connsiteX21" fmla="*/ 2066809 w 5531319"/>
              <a:gd name="connsiteY21" fmla="*/ 52586 h 4424065"/>
              <a:gd name="connsiteX22" fmla="*/ 2332045 w 5531319"/>
              <a:gd name="connsiteY22" fmla="*/ 14441 h 4424065"/>
              <a:gd name="connsiteX23" fmla="*/ 2612540 w 5531319"/>
              <a:gd name="connsiteY23" fmla="*/ 836 h 4424065"/>
              <a:gd name="connsiteX24" fmla="*/ 5468597 w 5531319"/>
              <a:gd name="connsiteY24" fmla="*/ 2088522 h 4424065"/>
              <a:gd name="connsiteX25" fmla="*/ 5471140 w 5531319"/>
              <a:gd name="connsiteY25" fmla="*/ 1826083 h 4424065"/>
              <a:gd name="connsiteX26" fmla="*/ 5327079 w 5531319"/>
              <a:gd name="connsiteY26" fmla="*/ 1361348 h 4424065"/>
              <a:gd name="connsiteX27" fmla="*/ 4833353 w 5531319"/>
              <a:gd name="connsiteY27" fmla="*/ 816507 h 4424065"/>
              <a:gd name="connsiteX28" fmla="*/ 4063456 w 5531319"/>
              <a:gd name="connsiteY28" fmla="*/ 400724 h 4424065"/>
              <a:gd name="connsiteX29" fmla="*/ 3972543 w 5531319"/>
              <a:gd name="connsiteY29" fmla="*/ 365631 h 4424065"/>
              <a:gd name="connsiteX30" fmla="*/ 3885571 w 5531319"/>
              <a:gd name="connsiteY30" fmla="*/ 334733 h 4424065"/>
              <a:gd name="connsiteX31" fmla="*/ 4355012 w 5531319"/>
              <a:gd name="connsiteY31" fmla="*/ 579880 h 4424065"/>
              <a:gd name="connsiteX32" fmla="*/ 5144618 w 5531319"/>
              <a:gd name="connsiteY32" fmla="*/ 1290779 h 4424065"/>
              <a:gd name="connsiteX33" fmla="*/ 5468597 w 5531319"/>
              <a:gd name="connsiteY33" fmla="*/ 2088522 h 4424065"/>
              <a:gd name="connsiteX34" fmla="*/ 2219771 w 5531319"/>
              <a:gd name="connsiteY34" fmla="*/ 85645 h 4424065"/>
              <a:gd name="connsiteX35" fmla="*/ 2181626 w 5531319"/>
              <a:gd name="connsiteY35" fmla="*/ 89333 h 4424065"/>
              <a:gd name="connsiteX36" fmla="*/ 1462971 w 5531319"/>
              <a:gd name="connsiteY36" fmla="*/ 303073 h 4424065"/>
              <a:gd name="connsiteX37" fmla="*/ 308697 w 5531319"/>
              <a:gd name="connsiteY37" fmla="*/ 1338461 h 4424065"/>
              <a:gd name="connsiteX38" fmla="*/ 65839 w 5531319"/>
              <a:gd name="connsiteY38" fmla="*/ 2064364 h 4424065"/>
              <a:gd name="connsiteX39" fmla="*/ 82114 w 5531319"/>
              <a:gd name="connsiteY39" fmla="*/ 2022150 h 4424065"/>
              <a:gd name="connsiteX40" fmla="*/ 423260 w 5531319"/>
              <a:gd name="connsiteY40" fmla="*/ 1282260 h 4424065"/>
              <a:gd name="connsiteX41" fmla="*/ 1231811 w 5531319"/>
              <a:gd name="connsiteY41" fmla="*/ 454001 h 4424065"/>
              <a:gd name="connsiteX42" fmla="*/ 2219771 w 5531319"/>
              <a:gd name="connsiteY42" fmla="*/ 85645 h 4424065"/>
              <a:gd name="connsiteX43" fmla="*/ 2855524 w 5531319"/>
              <a:gd name="connsiteY43" fmla="*/ 4364392 h 4424065"/>
              <a:gd name="connsiteX44" fmla="*/ 4292327 w 5531319"/>
              <a:gd name="connsiteY44" fmla="*/ 3931444 h 4424065"/>
              <a:gd name="connsiteX45" fmla="*/ 2855652 w 5531319"/>
              <a:gd name="connsiteY45" fmla="*/ 4364392 h 4424065"/>
              <a:gd name="connsiteX46" fmla="*/ 3869805 w 5531319"/>
              <a:gd name="connsiteY46" fmla="*/ 330156 h 4424065"/>
              <a:gd name="connsiteX47" fmla="*/ 3865736 w 5531319"/>
              <a:gd name="connsiteY47" fmla="*/ 329520 h 4424065"/>
              <a:gd name="connsiteX48" fmla="*/ 3866499 w 5531319"/>
              <a:gd name="connsiteY48" fmla="*/ 330537 h 4424065"/>
              <a:gd name="connsiteX49" fmla="*/ 4302117 w 5531319"/>
              <a:gd name="connsiteY49" fmla="*/ 3923561 h 4424065"/>
              <a:gd name="connsiteX50" fmla="*/ 4301101 w 5531319"/>
              <a:gd name="connsiteY50" fmla="*/ 3924959 h 4424065"/>
              <a:gd name="connsiteX51" fmla="*/ 4302880 w 5531319"/>
              <a:gd name="connsiteY51" fmla="*/ 3924959 h 4424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531319" h="4424065">
                <a:moveTo>
                  <a:pt x="2612540" y="836"/>
                </a:moveTo>
                <a:cubicBezTo>
                  <a:pt x="2715913" y="-4250"/>
                  <a:pt x="2831239" y="14695"/>
                  <a:pt x="2946310" y="35548"/>
                </a:cubicBezTo>
                <a:cubicBezTo>
                  <a:pt x="3291651" y="98106"/>
                  <a:pt x="3631143" y="182915"/>
                  <a:pt x="3961099" y="303581"/>
                </a:cubicBezTo>
                <a:cubicBezTo>
                  <a:pt x="4278340" y="419543"/>
                  <a:pt x="4581340" y="563350"/>
                  <a:pt x="4854587" y="764502"/>
                </a:cubicBezTo>
                <a:cubicBezTo>
                  <a:pt x="5067437" y="921152"/>
                  <a:pt x="5250407" y="1105521"/>
                  <a:pt x="5377812" y="1339732"/>
                </a:cubicBezTo>
                <a:cubicBezTo>
                  <a:pt x="5459811" y="1489986"/>
                  <a:pt x="5510303" y="1655396"/>
                  <a:pt x="5526197" y="1825829"/>
                </a:cubicBezTo>
                <a:cubicBezTo>
                  <a:pt x="5538276" y="1951327"/>
                  <a:pt x="5527341" y="2074917"/>
                  <a:pt x="5510557" y="2199398"/>
                </a:cubicBezTo>
                <a:cubicBezTo>
                  <a:pt x="5502966" y="2266991"/>
                  <a:pt x="5502712" y="2335195"/>
                  <a:pt x="5509795" y="2402839"/>
                </a:cubicBezTo>
                <a:cubicBezTo>
                  <a:pt x="5534207" y="2664197"/>
                  <a:pt x="5468471" y="2926051"/>
                  <a:pt x="5323519" y="3144890"/>
                </a:cubicBezTo>
                <a:cubicBezTo>
                  <a:pt x="5201339" y="3332234"/>
                  <a:pt x="5041041" y="3491719"/>
                  <a:pt x="4853061" y="3612932"/>
                </a:cubicBezTo>
                <a:cubicBezTo>
                  <a:pt x="4671109" y="3732072"/>
                  <a:pt x="4498565" y="3864563"/>
                  <a:pt x="4316358" y="3982940"/>
                </a:cubicBezTo>
                <a:cubicBezTo>
                  <a:pt x="4019716" y="4175573"/>
                  <a:pt x="3701076" y="4317347"/>
                  <a:pt x="3352556" y="4386771"/>
                </a:cubicBezTo>
                <a:cubicBezTo>
                  <a:pt x="3160953" y="4425590"/>
                  <a:pt x="2964455" y="4434173"/>
                  <a:pt x="2770206" y="4412201"/>
                </a:cubicBezTo>
                <a:cubicBezTo>
                  <a:pt x="2685524" y="4402537"/>
                  <a:pt x="2599952" y="4402410"/>
                  <a:pt x="2514888" y="4393637"/>
                </a:cubicBezTo>
                <a:cubicBezTo>
                  <a:pt x="2307136" y="4370851"/>
                  <a:pt x="2102208" y="4327277"/>
                  <a:pt x="1903166" y="4263562"/>
                </a:cubicBezTo>
                <a:cubicBezTo>
                  <a:pt x="1560622" y="4156119"/>
                  <a:pt x="1238931" y="4006972"/>
                  <a:pt x="948392" y="3794249"/>
                </a:cubicBezTo>
                <a:cubicBezTo>
                  <a:pt x="647553" y="3573897"/>
                  <a:pt x="396812" y="3308660"/>
                  <a:pt x="223633" y="2975526"/>
                </a:cubicBezTo>
                <a:cubicBezTo>
                  <a:pt x="129453" y="2796370"/>
                  <a:pt x="67149" y="2602198"/>
                  <a:pt x="39519" y="2401695"/>
                </a:cubicBezTo>
                <a:cubicBezTo>
                  <a:pt x="34509" y="2367555"/>
                  <a:pt x="26728" y="2333872"/>
                  <a:pt x="16251" y="2300991"/>
                </a:cubicBezTo>
                <a:cubicBezTo>
                  <a:pt x="-9180" y="2218598"/>
                  <a:pt x="-25" y="2135695"/>
                  <a:pt x="11800" y="2053556"/>
                </a:cubicBezTo>
                <a:cubicBezTo>
                  <a:pt x="93685" y="1480615"/>
                  <a:pt x="377867" y="1021983"/>
                  <a:pt x="812849" y="651084"/>
                </a:cubicBezTo>
                <a:cubicBezTo>
                  <a:pt x="1176754" y="340201"/>
                  <a:pt x="1598259" y="146042"/>
                  <a:pt x="2066809" y="52586"/>
                </a:cubicBezTo>
                <a:cubicBezTo>
                  <a:pt x="2154543" y="35039"/>
                  <a:pt x="2243040" y="23087"/>
                  <a:pt x="2332045" y="14441"/>
                </a:cubicBezTo>
                <a:cubicBezTo>
                  <a:pt x="2421051" y="5794"/>
                  <a:pt x="2508912" y="2107"/>
                  <a:pt x="2612540" y="836"/>
                </a:cubicBezTo>
                <a:close/>
                <a:moveTo>
                  <a:pt x="5468597" y="2088522"/>
                </a:moveTo>
                <a:cubicBezTo>
                  <a:pt x="5479329" y="2001424"/>
                  <a:pt x="5480181" y="1913385"/>
                  <a:pt x="5471140" y="1826083"/>
                </a:cubicBezTo>
                <a:cubicBezTo>
                  <a:pt x="5455336" y="1662962"/>
                  <a:pt x="5406306" y="1504799"/>
                  <a:pt x="5327079" y="1361348"/>
                </a:cubicBezTo>
                <a:cubicBezTo>
                  <a:pt x="5206159" y="1140233"/>
                  <a:pt x="5033361" y="965782"/>
                  <a:pt x="4833353" y="816507"/>
                </a:cubicBezTo>
                <a:cubicBezTo>
                  <a:pt x="4597234" y="640276"/>
                  <a:pt x="4336321" y="509438"/>
                  <a:pt x="4063456" y="400724"/>
                </a:cubicBezTo>
                <a:cubicBezTo>
                  <a:pt x="4033359" y="388607"/>
                  <a:pt x="4003059" y="376909"/>
                  <a:pt x="3972543" y="365631"/>
                </a:cubicBezTo>
                <a:cubicBezTo>
                  <a:pt x="3943679" y="354950"/>
                  <a:pt x="3914562" y="345033"/>
                  <a:pt x="3885571" y="334733"/>
                </a:cubicBezTo>
                <a:cubicBezTo>
                  <a:pt x="4046888" y="406840"/>
                  <a:pt x="4203652" y="488713"/>
                  <a:pt x="4355012" y="579880"/>
                </a:cubicBezTo>
                <a:cubicBezTo>
                  <a:pt x="4662081" y="768063"/>
                  <a:pt x="4933802" y="995790"/>
                  <a:pt x="5144618" y="1290779"/>
                </a:cubicBezTo>
                <a:cubicBezTo>
                  <a:pt x="5314364" y="1528042"/>
                  <a:pt x="5426257" y="1789591"/>
                  <a:pt x="5468597" y="2088522"/>
                </a:cubicBezTo>
                <a:close/>
                <a:moveTo>
                  <a:pt x="2219771" y="85645"/>
                </a:moveTo>
                <a:cubicBezTo>
                  <a:pt x="2206942" y="84005"/>
                  <a:pt x="2193909" y="85264"/>
                  <a:pt x="2181626" y="89333"/>
                </a:cubicBezTo>
                <a:cubicBezTo>
                  <a:pt x="1932919" y="125113"/>
                  <a:pt x="1690799" y="197118"/>
                  <a:pt x="1462971" y="303073"/>
                </a:cubicBezTo>
                <a:cubicBezTo>
                  <a:pt x="971788" y="529528"/>
                  <a:pt x="578129" y="865460"/>
                  <a:pt x="308697" y="1338461"/>
                </a:cubicBezTo>
                <a:cubicBezTo>
                  <a:pt x="180224" y="1561852"/>
                  <a:pt x="97652" y="1808638"/>
                  <a:pt x="65839" y="2064364"/>
                </a:cubicBezTo>
                <a:cubicBezTo>
                  <a:pt x="71942" y="2050505"/>
                  <a:pt x="77283" y="2036391"/>
                  <a:pt x="82114" y="2022150"/>
                </a:cubicBezTo>
                <a:cubicBezTo>
                  <a:pt x="170103" y="1763653"/>
                  <a:pt x="279579" y="1515073"/>
                  <a:pt x="423260" y="1282260"/>
                </a:cubicBezTo>
                <a:cubicBezTo>
                  <a:pt x="630769" y="945565"/>
                  <a:pt x="895370" y="664944"/>
                  <a:pt x="1231811" y="454001"/>
                </a:cubicBezTo>
                <a:cubicBezTo>
                  <a:pt x="1535192" y="263783"/>
                  <a:pt x="1866801" y="149729"/>
                  <a:pt x="2219771" y="85645"/>
                </a:cubicBezTo>
                <a:close/>
                <a:moveTo>
                  <a:pt x="2855524" y="4364392"/>
                </a:moveTo>
                <a:cubicBezTo>
                  <a:pt x="3386633" y="4394018"/>
                  <a:pt x="3853530" y="4210158"/>
                  <a:pt x="4292327" y="3931444"/>
                </a:cubicBezTo>
                <a:cubicBezTo>
                  <a:pt x="3830134" y="4131325"/>
                  <a:pt x="3346707" y="4259111"/>
                  <a:pt x="2855652" y="4364392"/>
                </a:cubicBezTo>
                <a:close/>
                <a:moveTo>
                  <a:pt x="3869805" y="330156"/>
                </a:moveTo>
                <a:lnTo>
                  <a:pt x="3865736" y="329520"/>
                </a:lnTo>
                <a:cubicBezTo>
                  <a:pt x="3865736" y="329520"/>
                  <a:pt x="3865736" y="330410"/>
                  <a:pt x="3866499" y="330537"/>
                </a:cubicBezTo>
                <a:close/>
                <a:moveTo>
                  <a:pt x="4302117" y="3923561"/>
                </a:moveTo>
                <a:lnTo>
                  <a:pt x="4301101" y="3924959"/>
                </a:lnTo>
                <a:lnTo>
                  <a:pt x="4302880" y="3924959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3" name="Ink 12">
                <a:extLst>
                  <a:ext uri="{FF2B5EF4-FFF2-40B4-BE49-F238E27FC236}">
                    <a16:creationId xmlns="" xmlns:a16="http://schemas.microsoft.com/office/drawing/2014/main" id="{070477C5-0410-4E4F-97A1-F84C2465C18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14:nvPr>
            </p14:nvContentPartPr>
            <p14:xfrm>
              <a:off x="5755403" y="4884261"/>
              <a:ext cx="360" cy="21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xmlns:p14="http://schemas.microsoft.com/office/powerpoint/2010/main" xmlns="" id="{070477C5-0410-4E4F-97A1-F84C2465C187}"/>
                  </a:ext>
                  <a:ext uri="{C183D7F6-B498-43B3-948B-1728B52AA6E4}">
                    <adec:decorative xmlns:adec="http://schemas.microsoft.com/office/drawing/2017/decorative" xmlns:p14="http://schemas.microsoft.com/office/powerpoint/2010/main" xmlns="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50723" y="4880250"/>
                <a:ext cx="9720" cy="10183"/>
              </a:xfrm>
              <a:prstGeom prst="rect">
                <a:avLst/>
              </a:prstGeom>
            </p:spPr>
          </p:pic>
        </mc:Fallback>
      </mc:AlternateContent>
      <p:sp>
        <p:nvSpPr>
          <p:cNvPr id="7" name="Marcador de contenido 18">
            <a:extLst>
              <a:ext uri="{FF2B5EF4-FFF2-40B4-BE49-F238E27FC236}">
                <a16:creationId xmlns="" xmlns:a16="http://schemas.microsoft.com/office/drawing/2014/main" id="{DC759CA8-7539-430B-B886-2E5CB7948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0665" y="1568047"/>
            <a:ext cx="5598397" cy="498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endParaRPr lang="es-ES" sz="10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5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ICONTEC</a:t>
            </a:r>
            <a:r>
              <a:rPr lang="es-ES" sz="25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NTC ISO 14001:2015. </a:t>
            </a:r>
          </a:p>
          <a:p>
            <a:pPr algn="just"/>
            <a:endParaRPr lang="es-ES" sz="8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5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ICONTEC y CYGA. Implementar un Sistema de Gestión Ambiental, según ISO 14001. Guía básica para las empresas comprometidas con el futuro.</a:t>
            </a:r>
          </a:p>
          <a:p>
            <a:pPr algn="just"/>
            <a:endParaRPr lang="es-ES" sz="8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5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Notas Diplomado Líderes en Implementación de Sistemas Integrados de Gestión. SGS, </a:t>
            </a:r>
            <a:r>
              <a:rPr lang="es-ES" sz="25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Colombia.</a:t>
            </a:r>
            <a:endParaRPr lang="es-CO" sz="25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Marcador de contenido 18">
            <a:extLst>
              <a:ext uri="{FF2B5EF4-FFF2-40B4-BE49-F238E27FC236}">
                <a16:creationId xmlns="" xmlns:a16="http://schemas.microsoft.com/office/drawing/2014/main" id="{DC759CA8-7539-430B-B886-2E5CB794851B}"/>
              </a:ext>
            </a:extLst>
          </p:cNvPr>
          <p:cNvSpPr txBox="1">
            <a:spLocks/>
          </p:cNvSpPr>
          <p:nvPr/>
        </p:nvSpPr>
        <p:spPr>
          <a:xfrm>
            <a:off x="1786054" y="2972997"/>
            <a:ext cx="2690611" cy="47705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es-ES" sz="25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BIBLIOGRAFÍA:</a:t>
            </a:r>
          </a:p>
        </p:txBody>
      </p:sp>
    </p:spTree>
    <p:extLst>
      <p:ext uri="{BB962C8B-B14F-4D97-AF65-F5344CB8AC3E}">
        <p14:creationId xmlns:p14="http://schemas.microsoft.com/office/powerpoint/2010/main" val="3749985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FA2E39B7-17D8-4009-A8BA-9E8D8EC1B4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raphic 33">
            <a:extLst>
              <a:ext uri="{FF2B5EF4-FFF2-40B4-BE49-F238E27FC236}">
                <a16:creationId xmlns="" xmlns:a16="http://schemas.microsoft.com/office/drawing/2014/main" id="{967EEEC4-6120-428D-8FB5-916920AECC7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1F1AAE23-4378-4952-A5F7-EB1414AC9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199" y="385763"/>
            <a:ext cx="6764939" cy="57337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ES" sz="11500" b="1" i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  <a:p>
            <a:pPr marL="0" indent="0" algn="ctr">
              <a:buNone/>
            </a:pPr>
            <a:r>
              <a:rPr lang="es-ES" sz="115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¡Gracias!</a:t>
            </a:r>
            <a:endParaRPr lang="en-US" sz="8800" b="1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23600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306</TotalTime>
  <Words>263</Words>
  <Application>Microsoft Office PowerPoint</Application>
  <PresentationFormat>Panorámica</PresentationFormat>
  <Paragraphs>49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Aharoni</vt:lpstr>
      <vt:lpstr>Aldhabi</vt:lpstr>
      <vt:lpstr>Arial</vt:lpstr>
      <vt:lpstr>Century Gothic</vt:lpstr>
      <vt:lpstr>Wingdings</vt:lpstr>
      <vt:lpstr>Wingdings 3</vt:lpstr>
      <vt:lpstr>Espiral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AUTORIDADES, ROLES Y RESPONSABILIDADES EN UN SGA</dc:title>
  <dc:creator>MARTHA ISABEL MEJIA DE ALBA</dc:creator>
  <cp:lastModifiedBy>USER</cp:lastModifiedBy>
  <cp:revision>25</cp:revision>
  <dcterms:created xsi:type="dcterms:W3CDTF">2020-06-24T21:06:28Z</dcterms:created>
  <dcterms:modified xsi:type="dcterms:W3CDTF">2020-07-15T12:50:52Z</dcterms:modified>
</cp:coreProperties>
</file>