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1" r:id="rId4"/>
    <p:sldId id="258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35"/>
  </p:normalViewPr>
  <p:slideViewPr>
    <p:cSldViewPr>
      <p:cViewPr varScale="1">
        <p:scale>
          <a:sx n="110" d="100"/>
          <a:sy n="110" d="100"/>
        </p:scale>
        <p:origin x="212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‹Nº›</a:t>
            </a:fld>
            <a:endParaRPr lang="zh-CN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978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8594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‹Nº›</a:t>
            </a:fld>
            <a:endParaRPr lang="zh-CN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9923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‹Nº›</a:t>
            </a:fld>
            <a:endParaRPr lang="zh-CN" alt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8662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‹Nº›</a:t>
            </a:fld>
            <a:endParaRPr lang="zh-CN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416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‹Nº›</a:t>
            </a:fld>
            <a:endParaRPr lang="zh-CN" alt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279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677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9029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871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‹Nº›</a:t>
            </a:fld>
            <a:endParaRPr lang="zh-CN" alt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5506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530820CF-B880-4189-942D-D702A7CBA730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‹Nº›</a:t>
            </a:fld>
            <a:endParaRPr lang="zh-CN" alt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871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2301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écnica de Observación – Metodología de la Investigación">
            <a:extLst>
              <a:ext uri="{FF2B5EF4-FFF2-40B4-BE49-F238E27FC236}">
                <a16:creationId xmlns:a16="http://schemas.microsoft.com/office/drawing/2014/main" id="{EED13578-8D1D-22F0-CECB-97DFF512B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228600"/>
            <a:ext cx="73914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457200" y="990600"/>
            <a:ext cx="8442230" cy="3718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326"/>
              </a:lnSpc>
              <a:spcBef>
                <a:spcPts val="0"/>
              </a:spcBef>
            </a:pPr>
            <a:r>
              <a:rPr sz="3204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3204" b="1" i="0" dirty="0">
                <a:solidFill>
                  <a:srgbClr val="6A221D"/>
                </a:solidFill>
                <a:latin typeface="Berlin-Sans-FB"/>
                <a:cs typeface="Berlin-Sans-FB"/>
              </a:rPr>
              <a:t>DE LABORATORIO:</a:t>
            </a:r>
            <a:r>
              <a:rPr sz="3204" b="1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se divide en dos</a:t>
            </a:r>
          </a:p>
          <a:p>
            <a:pPr marL="342900">
              <a:lnSpc>
                <a:spcPts val="1589"/>
              </a:lnSpc>
              <a:spcBef>
                <a:spcPts val="2222"/>
              </a:spcBef>
            </a:pP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ramas:</a:t>
            </a:r>
          </a:p>
          <a:p>
            <a:pPr>
              <a:lnSpc>
                <a:spcPts val="4561"/>
              </a:lnSpc>
              <a:spcBef>
                <a:spcPts val="0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a)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Es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la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que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se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realiza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en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lugares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pre-</a:t>
            </a:r>
          </a:p>
          <a:p>
            <a:pPr marL="515112">
              <a:lnSpc>
                <a:spcPts val="3330"/>
              </a:lnSpc>
              <a:spcBef>
                <a:spcPts val="0"/>
              </a:spcBef>
            </a:pPr>
            <a:r>
              <a:rPr sz="2798" b="0" i="0" dirty="0">
                <a:solidFill>
                  <a:srgbClr val="6A221D"/>
                </a:solidFill>
                <a:latin typeface="Berlin"/>
                <a:cs typeface="Berlin"/>
              </a:rPr>
              <a:t>establecidos</a:t>
            </a:r>
            <a:r>
              <a:rPr sz="2798" b="0" i="0" dirty="0">
                <a:solidFill>
                  <a:srgbClr val="6A221D"/>
                </a:solidFill>
                <a:latin typeface="Arial"/>
                <a:cs typeface="Arial"/>
              </a:rPr>
              <a:t>      </a:t>
            </a:r>
            <a:r>
              <a:rPr sz="2798" b="0" i="0" dirty="0">
                <a:solidFill>
                  <a:srgbClr val="6A221D"/>
                </a:solidFill>
                <a:latin typeface="Berlin"/>
                <a:cs typeface="Berlin"/>
              </a:rPr>
              <a:t>para</a:t>
            </a:r>
            <a:r>
              <a:rPr sz="2798" b="0" i="0" dirty="0">
                <a:solidFill>
                  <a:srgbClr val="6A221D"/>
                </a:solidFill>
                <a:latin typeface="Arial"/>
                <a:cs typeface="Arial"/>
              </a:rPr>
              <a:t>      </a:t>
            </a:r>
            <a:r>
              <a:rPr sz="2798" b="0" i="0" dirty="0">
                <a:solidFill>
                  <a:srgbClr val="6A221D"/>
                </a:solidFill>
                <a:latin typeface="Berlin"/>
                <a:cs typeface="Berlin"/>
              </a:rPr>
              <a:t>el</a:t>
            </a:r>
            <a:r>
              <a:rPr sz="2798" b="0" i="0" dirty="0">
                <a:solidFill>
                  <a:srgbClr val="6A221D"/>
                </a:solidFill>
                <a:latin typeface="Arial"/>
                <a:cs typeface="Arial"/>
              </a:rPr>
              <a:t>      </a:t>
            </a:r>
            <a:r>
              <a:rPr sz="2798" b="0" i="0" dirty="0">
                <a:solidFill>
                  <a:srgbClr val="6A221D"/>
                </a:solidFill>
                <a:latin typeface="Berlin"/>
                <a:cs typeface="Berlin"/>
              </a:rPr>
              <a:t>efecto</a:t>
            </a:r>
            <a:r>
              <a:rPr sz="2798" b="0" i="0" dirty="0">
                <a:solidFill>
                  <a:srgbClr val="6A221D"/>
                </a:solidFill>
                <a:latin typeface="Arial"/>
                <a:cs typeface="Arial"/>
              </a:rPr>
              <a:t>      </a:t>
            </a:r>
            <a:r>
              <a:rPr sz="2798" b="0" i="0" dirty="0">
                <a:solidFill>
                  <a:srgbClr val="6A221D"/>
                </a:solidFill>
                <a:latin typeface="Berlin"/>
                <a:cs typeface="Berlin"/>
              </a:rPr>
              <a:t>como</a:t>
            </a:r>
          </a:p>
          <a:p>
            <a:pPr marL="515112">
              <a:lnSpc>
                <a:spcPts val="2967"/>
              </a:lnSpc>
              <a:spcBef>
                <a:spcPts val="0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laboratorios,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bibliotecas,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museos,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entre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796" b="0" i="0" dirty="0" err="1">
                <a:solidFill>
                  <a:srgbClr val="6A221D"/>
                </a:solidFill>
                <a:latin typeface="Berlin"/>
                <a:cs typeface="Berlin"/>
              </a:rPr>
              <a:t>otros</a:t>
            </a:r>
            <a:r>
              <a:rPr lang="es-419" sz="2796" b="0" i="0" dirty="0">
                <a:solidFill>
                  <a:srgbClr val="6A221D"/>
                </a:solidFill>
                <a:latin typeface="Berlin"/>
                <a:cs typeface="Berlin"/>
              </a:rPr>
              <a:t>.</a:t>
            </a:r>
          </a:p>
          <a:p>
            <a:pPr marL="515112">
              <a:lnSpc>
                <a:spcPts val="2967"/>
              </a:lnSpc>
              <a:spcBef>
                <a:spcPts val="0"/>
              </a:spcBef>
            </a:pPr>
            <a:endParaRPr lang="es-419" sz="2796" dirty="0">
              <a:solidFill>
                <a:srgbClr val="6A221D"/>
              </a:solidFill>
              <a:latin typeface="Berlin"/>
              <a:cs typeface="Berlin"/>
            </a:endParaRPr>
          </a:p>
          <a:p>
            <a:pPr marL="98425">
              <a:lnSpc>
                <a:spcPts val="2967"/>
              </a:lnSpc>
              <a:spcBef>
                <a:spcPts val="0"/>
              </a:spcBef>
            </a:pPr>
            <a:r>
              <a:rPr lang="es-419" sz="2796" b="0" i="0" dirty="0">
                <a:solidFill>
                  <a:srgbClr val="6A221D"/>
                </a:solidFill>
                <a:latin typeface="Berlin"/>
                <a:cs typeface="Berlin"/>
              </a:rPr>
              <a:t>b) La que se realiza con grupos humanos previamente determinados, para observar sus comportamientos y actitudes.</a:t>
            </a:r>
            <a:endParaRPr sz="2796" b="0" i="0" dirty="0">
              <a:solidFill>
                <a:srgbClr val="6A221D"/>
              </a:solidFill>
              <a:latin typeface="Berlin"/>
              <a:cs typeface="Berli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1423416" y="372814"/>
            <a:ext cx="7487718" cy="56620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145159">
              <a:lnSpc>
                <a:spcPts val="2631"/>
              </a:lnSpc>
              <a:spcBef>
                <a:spcPts val="0"/>
              </a:spcBef>
            </a:pPr>
            <a:r>
              <a:rPr sz="2796" b="1" i="0" dirty="0">
                <a:solidFill>
                  <a:srgbClr val="6A221D"/>
                </a:solidFill>
                <a:latin typeface="Berlin-Sans-FB"/>
                <a:cs typeface="Berlin-Sans-FB"/>
              </a:rPr>
              <a:t>OBSERVACIÓN PARTICIPANTE</a:t>
            </a:r>
          </a:p>
          <a:p>
            <a:pPr>
              <a:lnSpc>
                <a:spcPts val="2059"/>
              </a:lnSpc>
              <a:spcBef>
                <a:spcPts val="14108"/>
              </a:spcBef>
            </a:pPr>
            <a:r>
              <a:rPr sz="2400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Creada por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Bronislaw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Malinovsky, antropólogo</a:t>
            </a:r>
          </a:p>
          <a:p>
            <a:pPr marL="342900">
              <a:lnSpc>
                <a:spcPts val="2578"/>
              </a:lnSpc>
              <a:spcBef>
                <a:spcPts val="0"/>
              </a:spcBef>
            </a:pP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polaco, creador de la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antropología social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británica.</a:t>
            </a:r>
          </a:p>
          <a:p>
            <a:pPr>
              <a:lnSpc>
                <a:spcPts val="2040"/>
              </a:lnSpc>
              <a:spcBef>
                <a:spcPts val="4299"/>
              </a:spcBef>
            </a:pPr>
            <a:r>
              <a:rPr sz="2400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En 1914 viaja a las Islas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Trobiand, para observar las</a:t>
            </a:r>
          </a:p>
          <a:p>
            <a:pPr marL="342900">
              <a:lnSpc>
                <a:spcPts val="2592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costumbres de los isleños, donde permanece hasta el</a:t>
            </a:r>
          </a:p>
          <a:p>
            <a:pPr marL="342900">
              <a:lnSpc>
                <a:spcPts val="2592"/>
              </a:lnSpc>
              <a:spcBef>
                <a:spcPts val="0"/>
              </a:spcBef>
            </a:pP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final de la primera guerra mundial.</a:t>
            </a:r>
          </a:p>
          <a:p>
            <a:pPr>
              <a:lnSpc>
                <a:spcPts val="2040"/>
              </a:lnSpc>
              <a:spcBef>
                <a:spcPts val="4298"/>
              </a:spcBef>
            </a:pPr>
            <a:r>
              <a:rPr sz="2400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Empieza las observaciones de la tribu pero no obtiene</a:t>
            </a:r>
          </a:p>
          <a:p>
            <a:pPr marL="342900">
              <a:lnSpc>
                <a:spcPts val="2585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nada al 100%, así que decide mudarse a vivir en la</a:t>
            </a:r>
          </a:p>
          <a:p>
            <a:pPr marL="342900">
              <a:lnSpc>
                <a:spcPts val="2261"/>
              </a:lnSpc>
              <a:spcBef>
                <a:spcPts val="0"/>
              </a:spcBef>
            </a:pP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aldea.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1423416" y="2340204"/>
            <a:ext cx="7513040" cy="34660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54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Malinovsky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termina su investigación y publica su libro</a:t>
            </a:r>
          </a:p>
          <a:p>
            <a:pPr marL="342900">
              <a:lnSpc>
                <a:spcPts val="2803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font000000002e64b270"/>
                <a:cs typeface="font000000002e64b270"/>
              </a:rPr>
              <a:t>“</a:t>
            </a:r>
            <a:r>
              <a:rPr sz="2400" b="0" i="1" dirty="0">
                <a:solidFill>
                  <a:srgbClr val="6A221D"/>
                </a:solidFill>
                <a:latin typeface="Berlin"/>
                <a:cs typeface="Berlin"/>
              </a:rPr>
              <a:t>Los Argonautas del Pacífico Occidental</a:t>
            </a:r>
            <a:r>
              <a:rPr sz="2400" b="0" i="0" dirty="0">
                <a:solidFill>
                  <a:srgbClr val="6A221D"/>
                </a:solidFill>
                <a:latin typeface="font000000002e64b270"/>
                <a:cs typeface="font000000002e64b270"/>
              </a:rPr>
              <a:t>”, en 1922.</a:t>
            </a:r>
          </a:p>
          <a:p>
            <a:pPr>
              <a:lnSpc>
                <a:spcPts val="3518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Este método fue adoptado para estudiar los</a:t>
            </a:r>
          </a:p>
          <a:p>
            <a:pPr marL="342900">
              <a:lnSpc>
                <a:spcPts val="2895"/>
              </a:lnSpc>
              <a:spcBef>
                <a:spcPts val="0"/>
              </a:spcBef>
            </a:pP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fenómenos sociales de culturas industriales y urbanas.</a:t>
            </a:r>
          </a:p>
          <a:p>
            <a:pPr>
              <a:lnSpc>
                <a:spcPts val="3459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Sin embargo,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Malinovsky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no le pone nombre a su</a:t>
            </a:r>
          </a:p>
          <a:p>
            <a:pPr marL="342900">
              <a:lnSpc>
                <a:spcPts val="2527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método.</a:t>
            </a:r>
          </a:p>
          <a:p>
            <a:pPr>
              <a:lnSpc>
                <a:spcPts val="3809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En 1924, Enrique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Lindeman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escribe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1" dirty="0">
                <a:solidFill>
                  <a:srgbClr val="6A221D"/>
                </a:solidFill>
                <a:latin typeface="font000000002e64b270"/>
                <a:cs typeface="font000000002e64b270"/>
              </a:rPr>
              <a:t>“Social Discovery” </a:t>
            </a:r>
          </a:p>
          <a:p>
            <a:pPr marL="342900">
              <a:lnSpc>
                <a:spcPts val="2640"/>
              </a:lnSpc>
              <a:spcBef>
                <a:spcPts val="0"/>
              </a:spcBef>
            </a:pP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donde bautiza el método como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2" b="1" i="0" dirty="0">
                <a:solidFill>
                  <a:srgbClr val="6A221D"/>
                </a:solidFill>
                <a:latin typeface="Berlin-Sans-FB"/>
                <a:cs typeface="Berlin-Sans-FB"/>
              </a:rPr>
              <a:t>Observación</a:t>
            </a:r>
          </a:p>
          <a:p>
            <a:pPr marL="342900">
              <a:lnSpc>
                <a:spcPts val="3086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font000000002e64b270"/>
                <a:cs typeface="font000000002e64b270"/>
              </a:rPr>
              <a:t>Participante”.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794779" y="1905000"/>
            <a:ext cx="7554442" cy="31931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332"/>
              </a:lnSpc>
              <a:spcBef>
                <a:spcPts val="0"/>
              </a:spcBef>
            </a:pPr>
            <a:r>
              <a:rPr sz="2796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796" b="1" i="0" dirty="0">
                <a:solidFill>
                  <a:srgbClr val="6A221D"/>
                </a:solidFill>
                <a:latin typeface="Berlin-Sans-FB"/>
                <a:cs typeface="Berlin-Sans-FB"/>
              </a:rPr>
              <a:t>NO</a:t>
            </a:r>
            <a:r>
              <a:rPr sz="2796" b="1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796" b="1" i="0" dirty="0">
                <a:solidFill>
                  <a:srgbClr val="6A221D"/>
                </a:solidFill>
                <a:latin typeface="Berlin-Sans-FB"/>
                <a:cs typeface="Berlin-Sans-FB"/>
              </a:rPr>
              <a:t>PARTICIPANTE:</a:t>
            </a:r>
            <a:r>
              <a:rPr sz="2796" b="1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es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aquella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en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la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cuál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se</a:t>
            </a:r>
          </a:p>
          <a:p>
            <a:pPr marL="342900">
              <a:lnSpc>
                <a:spcPts val="2945"/>
              </a:lnSpc>
              <a:spcBef>
                <a:spcPts val="0"/>
              </a:spcBef>
            </a:pP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recoge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la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información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desde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afuera,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sin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intervenir</a:t>
            </a:r>
          </a:p>
          <a:p>
            <a:pPr marL="342900">
              <a:lnSpc>
                <a:spcPts val="2944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para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nada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en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el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grupo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social,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hecho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o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fenómeno</a:t>
            </a:r>
          </a:p>
          <a:p>
            <a:pPr marL="342900">
              <a:lnSpc>
                <a:spcPts val="2818"/>
              </a:lnSpc>
              <a:spcBef>
                <a:spcPts val="0"/>
              </a:spcBef>
            </a:pPr>
            <a:r>
              <a:rPr sz="2400" b="0" i="0" dirty="0" err="1">
                <a:solidFill>
                  <a:srgbClr val="6A221D"/>
                </a:solidFill>
                <a:latin typeface="Berlin"/>
                <a:cs typeface="Berlin"/>
              </a:rPr>
              <a:t>investigado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.</a:t>
            </a:r>
            <a:endParaRPr lang="es-419" sz="2400" b="0" i="0" dirty="0">
              <a:solidFill>
                <a:srgbClr val="6A221D"/>
              </a:solidFill>
              <a:latin typeface="Berlin"/>
              <a:cs typeface="Berlin"/>
            </a:endParaRPr>
          </a:p>
          <a:p>
            <a:pPr marL="342900">
              <a:lnSpc>
                <a:spcPts val="2818"/>
              </a:lnSpc>
              <a:spcBef>
                <a:spcPts val="0"/>
              </a:spcBef>
            </a:pPr>
            <a:endParaRPr lang="es-CO" sz="2400" dirty="0">
              <a:solidFill>
                <a:srgbClr val="6A221D"/>
              </a:solidFill>
              <a:latin typeface="Berlin"/>
              <a:cs typeface="Berlin"/>
            </a:endParaRPr>
          </a:p>
          <a:p>
            <a:pPr marL="349250" indent="-349250">
              <a:lnSpc>
                <a:spcPts val="2818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419" sz="2400" b="1" i="0" dirty="0">
                <a:solidFill>
                  <a:srgbClr val="6A221D"/>
                </a:solidFill>
                <a:latin typeface="Berlin"/>
                <a:cs typeface="Berlin"/>
              </a:rPr>
              <a:t>OBSERVACIÓN INDIVIDUAL</a:t>
            </a:r>
            <a:r>
              <a:rPr lang="es-419" sz="2400" b="0" i="0" dirty="0">
                <a:solidFill>
                  <a:srgbClr val="6A221D"/>
                </a:solidFill>
                <a:latin typeface="Berlin"/>
                <a:cs typeface="Berlin"/>
              </a:rPr>
              <a:t>. Es la que hace una sola persona, ya sea por ser parte de la invstigación o porque dentro de un grupo se le ha encargado  de una parte de la onservación para que la realice sola.</a:t>
            </a:r>
            <a:endParaRPr sz="2400" b="0" i="0" dirty="0">
              <a:solidFill>
                <a:srgbClr val="6A221D"/>
              </a:solidFill>
              <a:latin typeface="Berlin"/>
              <a:cs typeface="Berli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1832584" y="453067"/>
            <a:ext cx="7142532" cy="45536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16431">
              <a:lnSpc>
                <a:spcPts val="3015"/>
              </a:lnSpc>
              <a:spcBef>
                <a:spcPts val="0"/>
              </a:spcBef>
            </a:pPr>
            <a:r>
              <a:rPr sz="3204" b="1" i="0" dirty="0">
                <a:solidFill>
                  <a:srgbClr val="6A221D"/>
                </a:solidFill>
                <a:latin typeface="Berlin-Sans-FB"/>
                <a:cs typeface="Berlin-Sans-FB"/>
              </a:rPr>
              <a:t>OBSERVACIÓN GRUPAL</a:t>
            </a:r>
          </a:p>
          <a:p>
            <a:pPr>
              <a:lnSpc>
                <a:spcPts val="2025"/>
              </a:lnSpc>
              <a:spcBef>
                <a:spcPts val="3895"/>
              </a:spcBef>
            </a:pPr>
            <a:r>
              <a:rPr sz="2402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La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que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se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realiza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por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parte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de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varias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personas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que</a:t>
            </a:r>
            <a:r>
              <a:rPr lang="es-419" sz="2402" b="0" i="0" dirty="0">
                <a:solidFill>
                  <a:srgbClr val="6A221D"/>
                </a:solidFill>
                <a:latin typeface="Berlin"/>
                <a:cs typeface="Berlin"/>
              </a:rPr>
              <a:t> integran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un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equipo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o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grupo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de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trabajo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que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efectúa</a:t>
            </a:r>
          </a:p>
          <a:p>
            <a:pPr marL="342900">
              <a:lnSpc>
                <a:spcPts val="2818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una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misma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investigación</a:t>
            </a:r>
          </a:p>
          <a:p>
            <a:pPr>
              <a:lnSpc>
                <a:spcPts val="3180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Puede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realizarse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de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varias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maneras:</a:t>
            </a:r>
          </a:p>
          <a:p>
            <a:pPr>
              <a:lnSpc>
                <a:spcPts val="3795"/>
              </a:lnSpc>
              <a:spcBef>
                <a:spcPts val="0"/>
              </a:spcBef>
            </a:pPr>
            <a:r>
              <a:rPr sz="2402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A.-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Cada individuo observa una parte o aspecto de</a:t>
            </a:r>
          </a:p>
          <a:p>
            <a:pPr marL="342900">
              <a:lnSpc>
                <a:spcPts val="2544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todo.</a:t>
            </a:r>
          </a:p>
          <a:p>
            <a:pPr marL="342900">
              <a:lnSpc>
                <a:spcPts val="3218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B.-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Todos observan lo mismo para cotejar luego sus</a:t>
            </a:r>
          </a:p>
          <a:p>
            <a:pPr marL="342900">
              <a:lnSpc>
                <a:spcPts val="2542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datos</a:t>
            </a:r>
          </a:p>
          <a:p>
            <a:pPr>
              <a:lnSpc>
                <a:spcPts val="3796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C.-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Todos asisten, pero algunos realizan otras tareas o</a:t>
            </a:r>
          </a:p>
          <a:p>
            <a:pPr marL="342900">
              <a:lnSpc>
                <a:spcPts val="2880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aplican otras técnicas.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77EF12E-EE49-219F-D3E5-4ADBA8FC9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84" y="152400"/>
            <a:ext cx="1663700" cy="2222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1859096" y="20198"/>
            <a:ext cx="6805670" cy="6109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46655">
              <a:lnSpc>
                <a:spcPts val="2306"/>
              </a:lnSpc>
              <a:spcBef>
                <a:spcPts val="0"/>
              </a:spcBef>
            </a:pPr>
            <a:r>
              <a:rPr sz="2798" b="1" i="0" dirty="0">
                <a:solidFill>
                  <a:srgbClr val="6A221D"/>
                </a:solidFill>
                <a:latin typeface="Berlin-Sans-FB"/>
                <a:cs typeface="Berlin-Sans-FB"/>
              </a:rPr>
              <a:t>PASOS QUE DEBE TENER LA</a:t>
            </a:r>
          </a:p>
          <a:p>
            <a:pPr marL="4618609">
              <a:lnSpc>
                <a:spcPts val="3191"/>
              </a:lnSpc>
              <a:spcBef>
                <a:spcPts val="0"/>
              </a:spcBef>
            </a:pPr>
            <a:r>
              <a:rPr sz="2796" b="1" i="0" dirty="0">
                <a:solidFill>
                  <a:srgbClr val="6A221D"/>
                </a:solidFill>
                <a:latin typeface="Berlin-Sans-FB"/>
                <a:cs typeface="Berlin-Sans-FB"/>
              </a:rPr>
              <a:t>OBSERVACIÓN</a:t>
            </a:r>
          </a:p>
          <a:p>
            <a:pPr>
              <a:lnSpc>
                <a:spcPts val="2368"/>
              </a:lnSpc>
              <a:spcBef>
                <a:spcPts val="7840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1.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Determinar el objeto, situación, caso, que se</a:t>
            </a:r>
            <a:r>
              <a:rPr lang="es-419" sz="2796" b="0" i="0" dirty="0">
                <a:solidFill>
                  <a:srgbClr val="6A221D"/>
                </a:solidFill>
                <a:latin typeface="Berlin"/>
                <a:cs typeface="Berlin"/>
              </a:rPr>
              <a:t> va a observar.</a:t>
            </a:r>
            <a:endParaRPr sz="2796" b="0" i="0" dirty="0">
              <a:solidFill>
                <a:srgbClr val="6A221D"/>
              </a:solidFill>
              <a:latin typeface="Berlin"/>
              <a:cs typeface="Berlin"/>
            </a:endParaRPr>
          </a:p>
          <a:p>
            <a:pPr>
              <a:lnSpc>
                <a:spcPts val="2351"/>
              </a:lnSpc>
              <a:spcBef>
                <a:spcPts val="5413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2. Determinar los objetivos de la observación:</a:t>
            </a:r>
          </a:p>
          <a:p>
            <a:pPr>
              <a:lnSpc>
                <a:spcPts val="3385"/>
              </a:lnSpc>
              <a:spcBef>
                <a:spcPts val="0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¿para qué se va a observar?.</a:t>
            </a:r>
          </a:p>
          <a:p>
            <a:pPr>
              <a:lnSpc>
                <a:spcPts val="2413"/>
              </a:lnSpc>
              <a:spcBef>
                <a:spcPts val="4973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3. Determinar la forma con que se van a</a:t>
            </a:r>
          </a:p>
          <a:p>
            <a:pPr>
              <a:lnSpc>
                <a:spcPts val="3296"/>
              </a:lnSpc>
              <a:spcBef>
                <a:spcPts val="0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registrar los datos.</a:t>
            </a:r>
          </a:p>
          <a:p>
            <a:pPr>
              <a:lnSpc>
                <a:spcPts val="2402"/>
              </a:lnSpc>
              <a:spcBef>
                <a:spcPts val="5082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4. Observar cuidadosa y críticamente.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FC394A-6237-B5CE-C996-1499BDF30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0"/>
            <a:ext cx="1600200" cy="174975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C76AC0-BB6B-419E-A327-AFA297500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3E0B6A3-E197-43D6-82D5-7455DAB1A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34735" y="1847088"/>
            <a:ext cx="311906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B0E4246-09B8-46D7-A0D2-4D264863A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TextBox 1"/>
          <p:cNvSpPr txBox="1"/>
          <p:nvPr/>
        </p:nvSpPr>
        <p:spPr>
          <a:xfrm>
            <a:off x="4934735" y="2015732"/>
            <a:ext cx="3119062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500" b="0" i="0"/>
              <a:t>5. Registrar los datos observados.</a:t>
            </a:r>
          </a:p>
          <a:p>
            <a:pPr indent="-228600" defTabSz="914400">
              <a:lnSpc>
                <a:spcPct val="110000"/>
              </a:lnSpc>
              <a:spcBef>
                <a:spcPts val="576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500" b="0" i="0"/>
              <a:t>6. Analizar e interpretar los datos.</a:t>
            </a:r>
          </a:p>
          <a:p>
            <a:pPr indent="-228600" defTabSz="914400">
              <a:lnSpc>
                <a:spcPct val="110000"/>
              </a:lnSpc>
              <a:spcBef>
                <a:spcPts val="5014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500" b="0" i="0"/>
              <a:t>7. Elaborar conclusiones.</a:t>
            </a:r>
          </a:p>
          <a:p>
            <a:pPr indent="-228600" defTabSz="914400">
              <a:lnSpc>
                <a:spcPct val="110000"/>
              </a:lnSpc>
              <a:spcBef>
                <a:spcPts val="5368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500" b="0" i="0"/>
              <a:t>8. Elaborar el informe de observación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50C8D8D-B32F-4194-8321-164EC4427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BD24D8B-8573-4260-B700-E860AD6D2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9C52AB25-B8C9-A4F1-413F-0B7F7F963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9" y="1142999"/>
            <a:ext cx="4571999" cy="380999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1219200" y="1371600"/>
            <a:ext cx="7193584" cy="36716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8387">
              <a:lnSpc>
                <a:spcPts val="3373"/>
              </a:lnSpc>
              <a:spcBef>
                <a:spcPts val="0"/>
              </a:spcBef>
            </a:pPr>
            <a:r>
              <a:rPr sz="3600" b="0" i="0" dirty="0">
                <a:solidFill>
                  <a:srgbClr val="6A221D"/>
                </a:solidFill>
                <a:latin typeface="ArialMT"/>
                <a:cs typeface="ArialMT"/>
              </a:rPr>
              <a:t>Referencias</a:t>
            </a:r>
          </a:p>
          <a:p>
            <a:pPr>
              <a:lnSpc>
                <a:spcPts val="2251"/>
              </a:lnSpc>
              <a:spcBef>
                <a:spcPts val="4792"/>
              </a:spcBef>
            </a:pPr>
            <a:r>
              <a:rPr sz="2402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2" b="0" i="0" dirty="0">
                <a:solidFill>
                  <a:srgbClr val="6A221D"/>
                </a:solidFill>
                <a:latin typeface="ArialMT"/>
                <a:cs typeface="ArialMT"/>
              </a:rPr>
              <a:t>Pardinas, Felipe, (2014),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2" b="0" i="0" dirty="0">
                <a:solidFill>
                  <a:srgbClr val="6A221D"/>
                </a:solidFill>
                <a:latin typeface="font000000002e64b270"/>
                <a:cs typeface="font000000002e64b270"/>
              </a:rPr>
              <a:t>“Metodología y</a:t>
            </a:r>
          </a:p>
          <a:p>
            <a:pPr marL="342900">
              <a:lnSpc>
                <a:spcPts val="2878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font000000002e64b270"/>
                <a:cs typeface="font000000002e64b270"/>
              </a:rPr>
              <a:t>técnicas de investigación en ciencias sociales”,</a:t>
            </a:r>
          </a:p>
          <a:p>
            <a:pPr marL="342900">
              <a:lnSpc>
                <a:spcPts val="2885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ArialMT"/>
                <a:cs typeface="ArialMT"/>
              </a:rPr>
              <a:t>Siglo veintiuno editores, México.</a:t>
            </a:r>
          </a:p>
          <a:p>
            <a:pPr>
              <a:lnSpc>
                <a:spcPts val="2251"/>
              </a:lnSpc>
              <a:spcBef>
                <a:spcPts val="4661"/>
              </a:spcBef>
            </a:pPr>
            <a:r>
              <a:rPr sz="2402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2" b="0" i="0" dirty="0">
                <a:solidFill>
                  <a:srgbClr val="6A221D"/>
                </a:solidFill>
                <a:latin typeface="ArialMT"/>
                <a:cs typeface="ArialMT"/>
              </a:rPr>
              <a:t>EcuRed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2" b="0" i="0" dirty="0">
                <a:solidFill>
                  <a:srgbClr val="6A221D"/>
                </a:solidFill>
                <a:latin typeface="ArialMT"/>
                <a:cs typeface="ArialMT"/>
              </a:rPr>
              <a:t>Conocimiento con todos y para todos</a:t>
            </a:r>
          </a:p>
          <a:p>
            <a:pPr marL="342900">
              <a:lnSpc>
                <a:spcPts val="2855"/>
              </a:lnSpc>
              <a:spcBef>
                <a:spcPts val="0"/>
              </a:spcBef>
            </a:pPr>
            <a:r>
              <a:rPr sz="2400" b="0" i="0" dirty="0">
                <a:solidFill>
                  <a:srgbClr val="0000FF"/>
                </a:solidFill>
                <a:latin typeface="ArialMT"/>
                <a:cs typeface="ArialMT"/>
              </a:rPr>
              <a:t>https://www.ecured.cu/Observaci%C3%B3n_cie</a:t>
            </a:r>
          </a:p>
          <a:p>
            <a:pPr marL="342900">
              <a:lnSpc>
                <a:spcPts val="2465"/>
              </a:lnSpc>
              <a:spcBef>
                <a:spcPts val="0"/>
              </a:spcBef>
            </a:pPr>
            <a:r>
              <a:rPr sz="2400" b="0" i="0" dirty="0">
                <a:solidFill>
                  <a:srgbClr val="0000FF"/>
                </a:solidFill>
                <a:latin typeface="ArialMT"/>
                <a:cs typeface="ArialMT"/>
              </a:rPr>
              <a:t>nt%C3%ADfica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522FE7-5A29-4EF6-B1EF-2CA55748A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192E09-EBC7-416C-B887-DFF915D7F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924498D-E084-44BE-A196-CFCE35564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BBC7667-C352-4842-9AFD-E5C16AD00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13335" y="3528542"/>
            <a:ext cx="647780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BF0792A-0F2B-4A2E-AB38-0A4F18A30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57DB18D-C2F1-4C8C-8808-9C01ECE6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5D935FA-3336-4941-9214-E250A5727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253" y="644327"/>
            <a:ext cx="6974974" cy="4811366"/>
            <a:chOff x="7639235" y="600024"/>
            <a:chExt cx="3898557" cy="687892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5D9E2ED-FF90-4200-A7EE-6D41D6526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39235" y="600024"/>
              <a:ext cx="3898557" cy="6878929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A4BEB8D-68AD-4314-8A2B-F8DC85A530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0263" y="1062693"/>
              <a:ext cx="3635738" cy="59547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1"/>
          <p:cNvSpPr txBox="1"/>
          <p:nvPr/>
        </p:nvSpPr>
        <p:spPr>
          <a:xfrm>
            <a:off x="1793556" y="1590734"/>
            <a:ext cx="5554405" cy="2520012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La OBSERVACIÓN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7F797D1-251E-41FE-9FF8-AD487DEF2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93555" y="1416139"/>
            <a:ext cx="555440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9A0CE28-0E59-4F4D-9855-8A8DCE9A8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93555" y="4285341"/>
            <a:ext cx="555440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75CC23F7-9F20-4C4B-8608-BD4DE9728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25E00A5-D02E-AF35-3815-CC965D3ED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3276601"/>
            <a:ext cx="3505200" cy="17840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13335" y="3528542"/>
            <a:ext cx="647780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BC298DB-2D5C-40A1-9A78-6B4A1219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5C2355B-7CE9-4192-9142-A41CA0A0C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6D05ED8-39E4-42F8-92CB-704C2BD0D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34735" y="3526496"/>
            <a:ext cx="311244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45CE2E7C-6AA3-4710-825D-4CDDF788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256C6C3-0EDC-4651-AB37-9F26CFAA6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30962AB7-002E-4647-BDD9-E47E7EE4F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6" y="685800"/>
            <a:ext cx="3711165" cy="4876795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CFC6704F-22F7-65C2-FAC3-1A9EBB634DAA}"/>
              </a:ext>
            </a:extLst>
          </p:cNvPr>
          <p:cNvSpPr txBox="1"/>
          <p:nvPr/>
        </p:nvSpPr>
        <p:spPr>
          <a:xfrm>
            <a:off x="3735065" y="76200"/>
            <a:ext cx="5105400" cy="56842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799"/>
              </a:lnSpc>
              <a:spcBef>
                <a:spcPts val="0"/>
              </a:spcBef>
            </a:pP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La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Observación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es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la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técnica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de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recogida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de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la</a:t>
            </a:r>
          </a:p>
          <a:p>
            <a:pPr>
              <a:lnSpc>
                <a:spcPts val="2616"/>
              </a:lnSpc>
              <a:spcBef>
                <a:spcPts val="0"/>
              </a:spcBef>
            </a:pP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información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que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consiste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básicamente,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en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observar,</a:t>
            </a:r>
          </a:p>
          <a:p>
            <a:pPr>
              <a:lnSpc>
                <a:spcPts val="2640"/>
              </a:lnSpc>
              <a:spcBef>
                <a:spcPts val="0"/>
              </a:spcBef>
            </a:pP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acumular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e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interpretar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las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actuaciones,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comportamientos</a:t>
            </a:r>
          </a:p>
          <a:p>
            <a:pPr>
              <a:lnSpc>
                <a:spcPts val="2665"/>
              </a:lnSpc>
              <a:spcBef>
                <a:spcPts val="0"/>
              </a:spcBef>
            </a:pPr>
            <a:r>
              <a:rPr sz="2198" b="0" i="0" dirty="0">
                <a:solidFill>
                  <a:srgbClr val="6A221D"/>
                </a:solidFill>
                <a:latin typeface="ArialMT"/>
                <a:cs typeface="ArialMT"/>
              </a:rPr>
              <a:t>y</a:t>
            </a:r>
            <a:r>
              <a:rPr sz="2198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8" b="0" i="0" dirty="0">
                <a:solidFill>
                  <a:srgbClr val="6A221D"/>
                </a:solidFill>
                <a:latin typeface="ArialMT"/>
                <a:cs typeface="ArialMT"/>
              </a:rPr>
              <a:t>hechos</a:t>
            </a:r>
            <a:r>
              <a:rPr sz="2198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8" b="0" i="0" dirty="0">
                <a:solidFill>
                  <a:srgbClr val="6A221D"/>
                </a:solidFill>
                <a:latin typeface="ArialMT"/>
                <a:cs typeface="ArialMT"/>
              </a:rPr>
              <a:t>de</a:t>
            </a:r>
            <a:r>
              <a:rPr sz="2198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8" b="0" i="0" dirty="0">
                <a:solidFill>
                  <a:srgbClr val="6A221D"/>
                </a:solidFill>
                <a:latin typeface="ArialMT"/>
                <a:cs typeface="ArialMT"/>
              </a:rPr>
              <a:t>las</a:t>
            </a:r>
            <a:r>
              <a:rPr sz="2198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8" b="0" i="0" dirty="0">
                <a:solidFill>
                  <a:srgbClr val="6A221D"/>
                </a:solidFill>
                <a:latin typeface="ArialMT"/>
                <a:cs typeface="ArialMT"/>
              </a:rPr>
              <a:t>personas</a:t>
            </a:r>
            <a:r>
              <a:rPr sz="2198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8" b="0" i="0" dirty="0">
                <a:solidFill>
                  <a:srgbClr val="6A221D"/>
                </a:solidFill>
                <a:latin typeface="ArialMT"/>
                <a:cs typeface="ArialMT"/>
              </a:rPr>
              <a:t>o</a:t>
            </a:r>
            <a:r>
              <a:rPr sz="2198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8" b="0" i="0" dirty="0">
                <a:solidFill>
                  <a:srgbClr val="6A221D"/>
                </a:solidFill>
                <a:latin typeface="ArialMT"/>
                <a:cs typeface="ArialMT"/>
              </a:rPr>
              <a:t>fenómenos,</a:t>
            </a:r>
            <a:r>
              <a:rPr sz="2198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8" b="0" i="0" dirty="0">
                <a:solidFill>
                  <a:srgbClr val="6A221D"/>
                </a:solidFill>
                <a:latin typeface="ArialMT"/>
                <a:cs typeface="ArialMT"/>
              </a:rPr>
              <a:t>tal</a:t>
            </a:r>
            <a:r>
              <a:rPr sz="2198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8" b="0" i="0" dirty="0">
                <a:solidFill>
                  <a:srgbClr val="6A221D"/>
                </a:solidFill>
                <a:latin typeface="ArialMT"/>
                <a:cs typeface="ArialMT"/>
              </a:rPr>
              <a:t>y</a:t>
            </a:r>
            <a:r>
              <a:rPr sz="2198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8" b="0" i="0" dirty="0">
                <a:solidFill>
                  <a:srgbClr val="6A221D"/>
                </a:solidFill>
                <a:latin typeface="ArialMT"/>
                <a:cs typeface="ArialMT"/>
              </a:rPr>
              <a:t>como</a:t>
            </a:r>
            <a:r>
              <a:rPr sz="2198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8" b="0" i="0" dirty="0">
                <a:solidFill>
                  <a:srgbClr val="6A221D"/>
                </a:solidFill>
                <a:latin typeface="ArialMT"/>
                <a:cs typeface="ArialMT"/>
              </a:rPr>
              <a:t>las</a:t>
            </a:r>
          </a:p>
          <a:p>
            <a:pPr>
              <a:lnSpc>
                <a:spcPts val="2617"/>
              </a:lnSpc>
              <a:spcBef>
                <a:spcPts val="0"/>
              </a:spcBef>
            </a:pP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realizan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habitualmente.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En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este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proceso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se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busca</a:t>
            </a:r>
          </a:p>
          <a:p>
            <a:pPr>
              <a:lnSpc>
                <a:spcPts val="2664"/>
              </a:lnSpc>
              <a:spcBef>
                <a:spcPts val="0"/>
              </a:spcBef>
            </a:pP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contemplar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en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forma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cuidadosa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y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sistemática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como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se</a:t>
            </a:r>
          </a:p>
          <a:p>
            <a:pPr>
              <a:lnSpc>
                <a:spcPts val="2205"/>
              </a:lnSpc>
              <a:spcBef>
                <a:spcPts val="0"/>
              </a:spcBef>
            </a:pP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desarrolla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dichas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características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en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un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  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contexto</a:t>
            </a:r>
          </a:p>
          <a:p>
            <a:pPr>
              <a:lnSpc>
                <a:spcPts val="3051"/>
              </a:lnSpc>
              <a:spcBef>
                <a:spcPts val="0"/>
              </a:spcBef>
            </a:pP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determinado,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sin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intervenir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sobre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ellas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o</a:t>
            </a:r>
            <a:r>
              <a:rPr sz="21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196" b="0" i="0" dirty="0" err="1">
                <a:solidFill>
                  <a:srgbClr val="6A221D"/>
                </a:solidFill>
                <a:latin typeface="ArialMT"/>
                <a:cs typeface="ArialMT"/>
              </a:rPr>
              <a:t>manipularlas</a:t>
            </a:r>
            <a:r>
              <a:rPr sz="2196" b="0" i="0" dirty="0">
                <a:solidFill>
                  <a:srgbClr val="6A221D"/>
                </a:solidFill>
                <a:latin typeface="ArialMT"/>
                <a:cs typeface="ArialMT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990600" y="2133600"/>
            <a:ext cx="7552178" cy="3639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16785">
              <a:lnSpc>
                <a:spcPts val="2170"/>
              </a:lnSpc>
              <a:spcBef>
                <a:spcPts val="0"/>
              </a:spcBef>
            </a:pPr>
            <a:r>
              <a:rPr lang="es-CO" sz="2796" b="0" i="0" dirty="0">
                <a:solidFill>
                  <a:srgbClr val="6A221D"/>
                </a:solidFill>
                <a:latin typeface="Berlin"/>
                <a:cs typeface="Berlin"/>
              </a:rPr>
              <a:t>OBJETIVO GENERAL</a:t>
            </a:r>
          </a:p>
          <a:p>
            <a:pPr>
              <a:lnSpc>
                <a:spcPts val="2095"/>
              </a:lnSpc>
              <a:spcBef>
                <a:spcPts val="4893"/>
              </a:spcBef>
            </a:pPr>
            <a:r>
              <a:rPr lang="es-CO" sz="2402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lang="es-CO" sz="2402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lang="es-CO" sz="2402" b="0" i="0" dirty="0">
                <a:solidFill>
                  <a:srgbClr val="6A221D"/>
                </a:solidFill>
                <a:latin typeface="Berlin"/>
                <a:cs typeface="Berlin"/>
              </a:rPr>
              <a:t>Conocer,</a:t>
            </a:r>
            <a:r>
              <a:rPr lang="es-CO"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lang="es-CO" sz="2402" b="0" i="0" dirty="0">
                <a:solidFill>
                  <a:srgbClr val="6A221D"/>
                </a:solidFill>
                <a:latin typeface="Berlin"/>
                <a:cs typeface="Berlin"/>
              </a:rPr>
              <a:t>identificar</a:t>
            </a:r>
            <a:r>
              <a:rPr lang="es-CO"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lang="es-CO" sz="2402" b="0" i="0" dirty="0">
                <a:solidFill>
                  <a:srgbClr val="6A221D"/>
                </a:solidFill>
                <a:latin typeface="Berlin"/>
                <a:cs typeface="Berlin"/>
              </a:rPr>
              <a:t>y</a:t>
            </a:r>
            <a:r>
              <a:rPr lang="es-CO"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lang="es-CO" sz="2402" b="0" i="0" dirty="0">
                <a:solidFill>
                  <a:srgbClr val="6A221D"/>
                </a:solidFill>
                <a:latin typeface="Berlin"/>
                <a:cs typeface="Berlin"/>
              </a:rPr>
              <a:t>analizar</a:t>
            </a:r>
            <a:r>
              <a:rPr lang="es-CO"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lang="es-CO" sz="2402" b="0" i="0" dirty="0">
                <a:solidFill>
                  <a:srgbClr val="6A221D"/>
                </a:solidFill>
                <a:latin typeface="Berlin"/>
                <a:cs typeface="Berlin"/>
              </a:rPr>
              <a:t>en</a:t>
            </a:r>
            <a:r>
              <a:rPr lang="es-CO"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lang="es-CO" sz="2402" b="0" i="0" dirty="0">
                <a:solidFill>
                  <a:srgbClr val="6A221D"/>
                </a:solidFill>
                <a:latin typeface="Berlin"/>
                <a:cs typeface="Berlin"/>
              </a:rPr>
              <a:t>qué</a:t>
            </a:r>
            <a:r>
              <a:rPr lang="es-CO"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lang="es-CO" sz="2402" b="0" i="0" dirty="0">
                <a:solidFill>
                  <a:srgbClr val="6A221D"/>
                </a:solidFill>
                <a:latin typeface="Berlin"/>
                <a:cs typeface="Berlin"/>
              </a:rPr>
              <a:t>consiste</a:t>
            </a:r>
            <a:r>
              <a:rPr lang="es-CO"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lang="es-CO" sz="2402" b="0" i="0" dirty="0">
                <a:solidFill>
                  <a:srgbClr val="6A221D"/>
                </a:solidFill>
                <a:latin typeface="Berlin"/>
                <a:cs typeface="Berlin"/>
              </a:rPr>
              <a:t>la</a:t>
            </a:r>
          </a:p>
          <a:p>
            <a:pPr marL="342900">
              <a:lnSpc>
                <a:spcPts val="2883"/>
              </a:lnSpc>
              <a:spcBef>
                <a:spcPts val="0"/>
              </a:spcBef>
            </a:pP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investigación</a:t>
            </a:r>
            <a:r>
              <a:rPr lang="es-CO"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de</a:t>
            </a:r>
            <a:r>
              <a:rPr lang="es-CO"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campo</a:t>
            </a:r>
            <a:r>
              <a:rPr lang="es-CO"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y</a:t>
            </a:r>
            <a:r>
              <a:rPr lang="es-CO"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aplicar</a:t>
            </a:r>
            <a:r>
              <a:rPr lang="es-CO"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cada</a:t>
            </a:r>
            <a:r>
              <a:rPr lang="es-CO"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una</a:t>
            </a:r>
            <a:r>
              <a:rPr lang="es-CO"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de</a:t>
            </a:r>
            <a:r>
              <a:rPr lang="es-CO"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las</a:t>
            </a:r>
          </a:p>
          <a:p>
            <a:pPr marL="342900">
              <a:lnSpc>
                <a:spcPts val="2866"/>
              </a:lnSpc>
              <a:spcBef>
                <a:spcPts val="0"/>
              </a:spcBef>
            </a:pP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técnicas</a:t>
            </a:r>
            <a:r>
              <a:rPr lang="es-CO"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de</a:t>
            </a:r>
            <a:r>
              <a:rPr lang="es-CO"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investigación</a:t>
            </a:r>
            <a:r>
              <a:rPr lang="es-CO"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de</a:t>
            </a:r>
            <a:r>
              <a:rPr lang="es-CO"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campo.</a:t>
            </a:r>
          </a:p>
          <a:p>
            <a:pPr marL="2040890">
              <a:lnSpc>
                <a:spcPts val="1864"/>
              </a:lnSpc>
              <a:spcBef>
                <a:spcPts val="4863"/>
              </a:spcBef>
            </a:pPr>
            <a:r>
              <a:rPr lang="es-CO" sz="2402" b="0" i="0" dirty="0">
                <a:solidFill>
                  <a:srgbClr val="6A221D"/>
                </a:solidFill>
                <a:latin typeface="Berlin"/>
                <a:cs typeface="Berlin"/>
              </a:rPr>
              <a:t>OBJETIVO PARTICULAR</a:t>
            </a:r>
          </a:p>
          <a:p>
            <a:pPr>
              <a:lnSpc>
                <a:spcPts val="3657"/>
              </a:lnSpc>
              <a:spcBef>
                <a:spcPts val="0"/>
              </a:spcBef>
            </a:pPr>
            <a:r>
              <a:rPr lang="es-CO" sz="2400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lang="es-CO"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Identificar las características y tipos de observación</a:t>
            </a:r>
          </a:p>
          <a:p>
            <a:pPr marL="342900">
              <a:lnSpc>
                <a:spcPts val="2866"/>
              </a:lnSpc>
              <a:spcBef>
                <a:spcPts val="0"/>
              </a:spcBef>
            </a:pP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como una de las técnicas de investigación</a:t>
            </a:r>
            <a:r>
              <a:rPr lang="es-CO"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lang="es-CO" sz="2400" b="0" i="0" dirty="0">
                <a:solidFill>
                  <a:srgbClr val="6A221D"/>
                </a:solidFill>
                <a:latin typeface="Berlin"/>
                <a:cs typeface="Berlin"/>
              </a:rPr>
              <a:t>de campo.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116130F-E4E5-9ACE-03AC-78BC95FB4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0"/>
            <a:ext cx="2222500" cy="2032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1423416" y="410473"/>
            <a:ext cx="7655591" cy="57312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637411">
              <a:lnSpc>
                <a:spcPts val="2584"/>
              </a:lnSpc>
              <a:spcBef>
                <a:spcPts val="0"/>
              </a:spcBef>
            </a:pPr>
            <a:r>
              <a:rPr sz="2796" b="1" i="0" dirty="0">
                <a:solidFill>
                  <a:srgbClr val="6A221D"/>
                </a:solidFill>
                <a:latin typeface="Berlin-Sans-FB"/>
                <a:cs typeface="Berlin-Sans-FB"/>
              </a:rPr>
              <a:t>CARACTERÍSTICAS DE LA</a:t>
            </a:r>
          </a:p>
          <a:p>
            <a:pPr marL="1449959">
              <a:lnSpc>
                <a:spcPts val="3360"/>
              </a:lnSpc>
              <a:spcBef>
                <a:spcPts val="0"/>
              </a:spcBef>
            </a:pPr>
            <a:r>
              <a:rPr sz="2796" b="1" i="0" dirty="0">
                <a:solidFill>
                  <a:srgbClr val="6A221D"/>
                </a:solidFill>
                <a:latin typeface="Berlin-Sans-FB"/>
                <a:cs typeface="Berlin-Sans-FB"/>
              </a:rPr>
              <a:t>OBSERVACIÓN CIENTÍFICA</a:t>
            </a:r>
          </a:p>
          <a:p>
            <a:pPr>
              <a:lnSpc>
                <a:spcPts val="2454"/>
              </a:lnSpc>
              <a:spcBef>
                <a:spcPts val="3048"/>
              </a:spcBef>
            </a:pPr>
            <a:r>
              <a:rPr sz="2798" b="0" i="0" dirty="0">
                <a:solidFill>
                  <a:srgbClr val="6A221D"/>
                </a:solidFill>
                <a:latin typeface="Berlin"/>
                <a:cs typeface="Berlin"/>
              </a:rPr>
              <a:t>a)</a:t>
            </a:r>
            <a:r>
              <a:rPr sz="2798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798" b="0" i="0" dirty="0">
                <a:solidFill>
                  <a:srgbClr val="6A221D"/>
                </a:solidFill>
                <a:latin typeface="Berlin"/>
                <a:cs typeface="Berlin"/>
              </a:rPr>
              <a:t>Determinar con exactitud lo que se va a</a:t>
            </a:r>
          </a:p>
          <a:p>
            <a:pPr marL="515112">
              <a:lnSpc>
                <a:spcPts val="3349"/>
              </a:lnSpc>
              <a:spcBef>
                <a:spcPts val="0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observar, delimitándolo con precisión y sin</a:t>
            </a:r>
          </a:p>
          <a:p>
            <a:pPr marL="515112">
              <a:lnSpc>
                <a:spcPts val="3271"/>
              </a:lnSpc>
              <a:spcBef>
                <a:spcPts val="0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ambigüedades.</a:t>
            </a:r>
          </a:p>
          <a:p>
            <a:pPr>
              <a:lnSpc>
                <a:spcPts val="2452"/>
              </a:lnSpc>
              <a:spcBef>
                <a:spcPts val="5717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b)   Definir el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constructo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a valorar en términos      </a:t>
            </a:r>
          </a:p>
          <a:p>
            <a:pPr marL="914400">
              <a:lnSpc>
                <a:spcPts val="2935"/>
              </a:lnSpc>
              <a:spcBef>
                <a:spcPts val="0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de conductas observables.</a:t>
            </a:r>
          </a:p>
          <a:p>
            <a:pPr>
              <a:lnSpc>
                <a:spcPts val="2452"/>
              </a:lnSpc>
              <a:spcBef>
                <a:spcPts val="6040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c)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Delimitar el cómo o cuáles</a:t>
            </a:r>
          </a:p>
          <a:p>
            <a:pPr>
              <a:lnSpc>
                <a:spcPts val="4001"/>
              </a:lnSpc>
              <a:spcBef>
                <a:spcPts val="0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instrumentos se van a emplear en la</a:t>
            </a:r>
          </a:p>
          <a:p>
            <a:pPr>
              <a:lnSpc>
                <a:spcPts val="2966"/>
              </a:lnSpc>
              <a:spcBef>
                <a:spcPts val="0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observación.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D70A84D-F33F-97ED-A49A-97222871D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93" y="0"/>
            <a:ext cx="1535207" cy="153520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1447800" y="1143000"/>
            <a:ext cx="7549513" cy="43393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452"/>
              </a:lnSpc>
              <a:spcBef>
                <a:spcPts val="0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d)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  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Determinar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controles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metodológicos</a:t>
            </a:r>
            <a:r>
              <a:rPr sz="2796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para</a:t>
            </a:r>
          </a:p>
          <a:p>
            <a:pPr>
              <a:lnSpc>
                <a:spcPts val="3010"/>
              </a:lnSpc>
              <a:spcBef>
                <a:spcPts val="0"/>
              </a:spcBef>
            </a:pPr>
            <a:r>
              <a:rPr sz="2798" b="0" i="0" dirty="0">
                <a:solidFill>
                  <a:srgbClr val="6A221D"/>
                </a:solidFill>
                <a:latin typeface="Berlin"/>
                <a:cs typeface="Berlin"/>
              </a:rPr>
              <a:t>garantizar</a:t>
            </a:r>
            <a:r>
              <a:rPr sz="2798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798" b="0" i="0" dirty="0">
                <a:solidFill>
                  <a:srgbClr val="6A221D"/>
                </a:solidFill>
                <a:latin typeface="Berlin"/>
                <a:cs typeface="Berlin"/>
              </a:rPr>
              <a:t>la</a:t>
            </a:r>
            <a:r>
              <a:rPr sz="2798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798" b="0" i="0" dirty="0">
                <a:solidFill>
                  <a:srgbClr val="6A221D"/>
                </a:solidFill>
                <a:latin typeface="Berlin"/>
                <a:cs typeface="Berlin"/>
              </a:rPr>
              <a:t>fiabilidad</a:t>
            </a:r>
            <a:r>
              <a:rPr sz="2798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798" b="0" i="0" dirty="0">
                <a:solidFill>
                  <a:srgbClr val="6A221D"/>
                </a:solidFill>
                <a:latin typeface="Berlin"/>
                <a:cs typeface="Berlin"/>
              </a:rPr>
              <a:t>y</a:t>
            </a:r>
            <a:r>
              <a:rPr sz="2798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798" b="0" i="0" dirty="0">
                <a:solidFill>
                  <a:srgbClr val="6A221D"/>
                </a:solidFill>
                <a:latin typeface="Berlin"/>
                <a:cs typeface="Berlin"/>
              </a:rPr>
              <a:t>validez.</a:t>
            </a:r>
          </a:p>
          <a:p>
            <a:pPr>
              <a:lnSpc>
                <a:spcPts val="2452"/>
              </a:lnSpc>
              <a:spcBef>
                <a:spcPts val="4957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e)    Indicar cuándo se llevará a cabo la</a:t>
            </a:r>
          </a:p>
          <a:p>
            <a:pPr>
              <a:lnSpc>
                <a:spcPts val="2599"/>
              </a:lnSpc>
              <a:spcBef>
                <a:spcPts val="0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observación</a:t>
            </a:r>
          </a:p>
          <a:p>
            <a:pPr>
              <a:lnSpc>
                <a:spcPts val="2452"/>
              </a:lnSpc>
              <a:spcBef>
                <a:spcPts val="5367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f)    Señalar dónde o en qué lugar se realizará</a:t>
            </a:r>
          </a:p>
          <a:p>
            <a:pPr>
              <a:lnSpc>
                <a:spcPts val="2454"/>
              </a:lnSpc>
              <a:spcBef>
                <a:spcPts val="4938"/>
              </a:spcBef>
            </a:pPr>
            <a:r>
              <a:rPr sz="2798" b="0" i="0" dirty="0">
                <a:solidFill>
                  <a:srgbClr val="6A221D"/>
                </a:solidFill>
                <a:latin typeface="Berlin"/>
                <a:cs typeface="Berlin"/>
              </a:rPr>
              <a:t>g)   Manifestar nuestro sujeto (s) de observación: </a:t>
            </a:r>
          </a:p>
          <a:p>
            <a:pPr marL="914400">
              <a:lnSpc>
                <a:spcPts val="2987"/>
              </a:lnSpc>
              <a:spcBef>
                <a:spcPts val="0"/>
              </a:spcBef>
            </a:pPr>
            <a:r>
              <a:rPr sz="2796" b="0" i="0" dirty="0">
                <a:solidFill>
                  <a:srgbClr val="6A221D"/>
                </a:solidFill>
                <a:latin typeface="Berlin"/>
                <a:cs typeface="Berlin"/>
              </a:rPr>
              <a:t>a quién se va a observar.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EC30A3D-16FC-5766-E0C9-98E1F5320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7" y="1524000"/>
            <a:ext cx="1219200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685800" y="990600"/>
            <a:ext cx="7553528" cy="43152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56767">
              <a:lnSpc>
                <a:spcPts val="3388"/>
              </a:lnSpc>
              <a:spcBef>
                <a:spcPts val="0"/>
              </a:spcBef>
            </a:pPr>
            <a:r>
              <a:rPr sz="3600" b="1" i="0" dirty="0">
                <a:solidFill>
                  <a:srgbClr val="6A221D"/>
                </a:solidFill>
                <a:latin typeface="Berlin-Sans-FB"/>
                <a:cs typeface="Berlin-Sans-FB"/>
              </a:rPr>
              <a:t>TIPOS DE OBSERVACIÓN</a:t>
            </a:r>
          </a:p>
          <a:p>
            <a:pPr>
              <a:lnSpc>
                <a:spcPts val="2032"/>
              </a:lnSpc>
              <a:spcBef>
                <a:spcPts val="5500"/>
              </a:spcBef>
            </a:pPr>
            <a:r>
              <a:rPr sz="2798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798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798" b="1" i="0" dirty="0">
                <a:solidFill>
                  <a:srgbClr val="6A221D"/>
                </a:solidFill>
                <a:latin typeface="Berlin-Sans-FB"/>
                <a:cs typeface="Berlin-Sans-FB"/>
              </a:rPr>
              <a:t>DOCUMENTAL:</a:t>
            </a:r>
            <a:r>
              <a:rPr sz="2798" b="1" i="0" dirty="0">
                <a:solidFill>
                  <a:srgbClr val="6A221D"/>
                </a:solidFill>
                <a:latin typeface="Arial"/>
                <a:cs typeface="Arial"/>
              </a:rPr>
              <a:t>   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Consiste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 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en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 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revisar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 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los</a:t>
            </a:r>
          </a:p>
          <a:p>
            <a:pPr marL="342900">
              <a:lnSpc>
                <a:spcPts val="3312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documentos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que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soporten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la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teoría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de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la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investigación</a:t>
            </a:r>
          </a:p>
          <a:p>
            <a:pPr marL="342900">
              <a:lnSpc>
                <a:spcPts val="2894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y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descartar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los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que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no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aportan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nada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a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ésta.</a:t>
            </a:r>
          </a:p>
          <a:p>
            <a:pPr>
              <a:lnSpc>
                <a:spcPts val="1742"/>
              </a:lnSpc>
              <a:spcBef>
                <a:spcPts val="11728"/>
              </a:spcBef>
            </a:pPr>
            <a:r>
              <a:rPr sz="2400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1" i="0" dirty="0">
                <a:solidFill>
                  <a:srgbClr val="6A221D"/>
                </a:solidFill>
                <a:latin typeface="Berlin-Sans-FB"/>
                <a:cs typeface="Berlin-Sans-FB"/>
              </a:rPr>
              <a:t>DE</a:t>
            </a:r>
            <a:r>
              <a:rPr sz="2400" b="1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1" i="0" dirty="0">
                <a:solidFill>
                  <a:srgbClr val="6A221D"/>
                </a:solidFill>
                <a:latin typeface="Berlin-Sans-FB"/>
                <a:cs typeface="Berlin-Sans-FB"/>
              </a:rPr>
              <a:t>CAMPO:</a:t>
            </a:r>
            <a:r>
              <a:rPr sz="2400" b="1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Consiste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en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ir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al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font000000002e64b270"/>
                <a:cs typeface="font000000002e64b270"/>
              </a:rPr>
              <a:t>“terreno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de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los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font000000002e64b270"/>
                <a:cs typeface="font000000002e64b270"/>
              </a:rPr>
              <a:t>hechos”</a:t>
            </a:r>
          </a:p>
          <a:p>
            <a:pPr marL="342900">
              <a:lnSpc>
                <a:spcPts val="2882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donde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se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encuentra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el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fenómeno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a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observar.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1143000" y="533400"/>
            <a:ext cx="7553832" cy="46401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52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1" i="0" dirty="0">
                <a:solidFill>
                  <a:srgbClr val="6A221D"/>
                </a:solidFill>
                <a:latin typeface="Berlin-Sans-FB"/>
                <a:cs typeface="Berlin-Sans-FB"/>
              </a:rPr>
              <a:t>DIRECTA:</a:t>
            </a:r>
            <a:r>
              <a:rPr sz="2400" b="1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cuando el investigador se pone en</a:t>
            </a:r>
          </a:p>
          <a:p>
            <a:pPr marL="342900">
              <a:lnSpc>
                <a:spcPts val="2619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contacto personalmente con el hecho o fenómeno que</a:t>
            </a:r>
          </a:p>
          <a:p>
            <a:pPr marL="342900">
              <a:lnSpc>
                <a:spcPts val="2530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trata de investigar.</a:t>
            </a:r>
          </a:p>
          <a:p>
            <a:pPr>
              <a:lnSpc>
                <a:spcPts val="1990"/>
              </a:lnSpc>
              <a:spcBef>
                <a:spcPts val="13828"/>
              </a:spcBef>
            </a:pPr>
            <a:r>
              <a:rPr sz="2400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1" i="0" dirty="0">
                <a:solidFill>
                  <a:srgbClr val="6A221D"/>
                </a:solidFill>
                <a:latin typeface="Berlin-Sans-FB"/>
                <a:cs typeface="Berlin-Sans-FB"/>
              </a:rPr>
              <a:t>INDIRECTA:</a:t>
            </a:r>
            <a:r>
              <a:rPr sz="2400" b="1" i="0" dirty="0">
                <a:solidFill>
                  <a:srgbClr val="6A221D"/>
                </a:solidFill>
                <a:latin typeface="Arial"/>
                <a:cs typeface="Arial"/>
              </a:rPr>
              <a:t>  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cuando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el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investigador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entra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en</a:t>
            </a:r>
          </a:p>
          <a:p>
            <a:pPr marL="342900">
              <a:lnSpc>
                <a:spcPts val="2340"/>
              </a:lnSpc>
              <a:spcBef>
                <a:spcPts val="0"/>
              </a:spcBef>
            </a:pP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conocimiento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del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fenómeno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observando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a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través</a:t>
            </a:r>
            <a:r>
              <a:rPr sz="2402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2" b="0" i="0" dirty="0">
                <a:solidFill>
                  <a:srgbClr val="6A221D"/>
                </a:solidFill>
                <a:latin typeface="Berlin"/>
                <a:cs typeface="Berlin"/>
              </a:rPr>
              <a:t>de</a:t>
            </a:r>
          </a:p>
          <a:p>
            <a:pPr marL="342900">
              <a:lnSpc>
                <a:spcPts val="2933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las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observaciones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realizadas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anteriormente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por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otra</a:t>
            </a:r>
          </a:p>
          <a:p>
            <a:pPr marL="342900">
              <a:lnSpc>
                <a:spcPts val="2592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persona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por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medio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de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libros,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revistas,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informes,</a:t>
            </a:r>
          </a:p>
          <a:p>
            <a:pPr marL="342900">
              <a:lnSpc>
                <a:spcPts val="2529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grabaciones,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fotografías,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medios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    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electrónicos</a:t>
            </a:r>
          </a:p>
          <a:p>
            <a:pPr marL="342900">
              <a:lnSpc>
                <a:spcPts val="2623"/>
              </a:lnSpc>
              <a:spcBef>
                <a:spcPts val="0"/>
              </a:spcBef>
            </a:pP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relacionadas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con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lo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que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estamos</a:t>
            </a:r>
            <a:r>
              <a:rPr sz="2400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6A221D"/>
                </a:solidFill>
                <a:latin typeface="Berlin"/>
                <a:cs typeface="Berlin"/>
              </a:rPr>
              <a:t>investigando.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1423416" y="629764"/>
            <a:ext cx="7554636" cy="18189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43"/>
              </a:lnSpc>
              <a:spcBef>
                <a:spcPts val="0"/>
              </a:spcBef>
            </a:pPr>
            <a:r>
              <a:rPr sz="3204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3204" b="1" i="0" dirty="0">
                <a:solidFill>
                  <a:srgbClr val="6A221D"/>
                </a:solidFill>
                <a:latin typeface="Berlin-Sans-FB"/>
                <a:cs typeface="Berlin-Sans-FB"/>
              </a:rPr>
              <a:t>ESTRUCTURADA:</a:t>
            </a:r>
            <a:r>
              <a:rPr sz="3204" b="1" i="0" dirty="0">
                <a:solidFill>
                  <a:srgbClr val="6A221D"/>
                </a:solidFill>
                <a:latin typeface="Arial"/>
                <a:cs typeface="Arial"/>
              </a:rPr>
              <a:t>  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la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que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se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realiza</a:t>
            </a:r>
          </a:p>
          <a:p>
            <a:pPr marL="342900">
              <a:lnSpc>
                <a:spcPts val="3893"/>
              </a:lnSpc>
              <a:spcBef>
                <a:spcPts val="0"/>
              </a:spcBef>
            </a:pP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con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  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la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  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ayuda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  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de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  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elementos</a:t>
            </a:r>
          </a:p>
          <a:p>
            <a:pPr marL="342900">
              <a:lnSpc>
                <a:spcPts val="3821"/>
              </a:lnSpc>
              <a:spcBef>
                <a:spcPts val="0"/>
              </a:spcBef>
            </a:pP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técnicos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apropiados,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por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lo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cuál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se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los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la</a:t>
            </a:r>
          </a:p>
          <a:p>
            <a:pPr marL="342900">
              <a:lnSpc>
                <a:spcPts val="3366"/>
              </a:lnSpc>
              <a:spcBef>
                <a:spcPts val="0"/>
              </a:spcBef>
            </a:pP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denomina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observación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sistemática.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1423416" y="3263275"/>
            <a:ext cx="5543149" cy="1876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447"/>
              </a:lnSpc>
              <a:spcBef>
                <a:spcPts val="0"/>
              </a:spcBef>
            </a:pPr>
            <a:r>
              <a:rPr sz="3206" b="0" i="0" dirty="0">
                <a:solidFill>
                  <a:srgbClr val="6A221D"/>
                </a:solidFill>
                <a:latin typeface="font000000002e64b269"/>
                <a:cs typeface="font000000002e64b269"/>
              </a:rPr>
              <a:t>•</a:t>
            </a:r>
            <a:r>
              <a:rPr sz="3206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3206" b="1" i="0" dirty="0">
                <a:solidFill>
                  <a:srgbClr val="6A221D"/>
                </a:solidFill>
                <a:latin typeface="Berlin-Sans-FB"/>
                <a:cs typeface="Berlin-Sans-FB"/>
              </a:rPr>
              <a:t>NO</a:t>
            </a:r>
            <a:r>
              <a:rPr sz="3206" b="1" i="0" dirty="0">
                <a:solidFill>
                  <a:srgbClr val="6A221D"/>
                </a:solidFill>
                <a:latin typeface="Arial"/>
                <a:cs typeface="Arial"/>
              </a:rPr>
              <a:t>       </a:t>
            </a:r>
            <a:r>
              <a:rPr sz="3206" b="1" i="0" dirty="0">
                <a:solidFill>
                  <a:srgbClr val="6A221D"/>
                </a:solidFill>
                <a:latin typeface="Berlin-Sans-FB"/>
                <a:cs typeface="Berlin-Sans-FB"/>
              </a:rPr>
              <a:t>ESTRUCTURADA:</a:t>
            </a:r>
          </a:p>
          <a:p>
            <a:pPr marL="342900">
              <a:lnSpc>
                <a:spcPts val="4174"/>
              </a:lnSpc>
              <a:spcBef>
                <a:spcPts val="0"/>
              </a:spcBef>
            </a:pP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también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simple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o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libre,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es</a:t>
            </a:r>
          </a:p>
          <a:p>
            <a:pPr marL="342900">
              <a:lnSpc>
                <a:spcPts val="3859"/>
              </a:lnSpc>
              <a:spcBef>
                <a:spcPts val="0"/>
              </a:spcBef>
            </a:pP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realiza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sin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la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ayuda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de</a:t>
            </a:r>
          </a:p>
          <a:p>
            <a:pPr marL="342900">
              <a:lnSpc>
                <a:spcPts val="3797"/>
              </a:lnSpc>
              <a:spcBef>
                <a:spcPts val="0"/>
              </a:spcBef>
            </a:pPr>
            <a:r>
              <a:rPr sz="3206" b="0" i="0" dirty="0">
                <a:solidFill>
                  <a:srgbClr val="6A221D"/>
                </a:solidFill>
                <a:latin typeface="Berlin"/>
                <a:cs typeface="Berlin"/>
              </a:rPr>
              <a:t>técnicos</a:t>
            </a:r>
            <a:r>
              <a:rPr sz="3206" b="0" i="0" dirty="0">
                <a:solidFill>
                  <a:srgbClr val="6A221D"/>
                </a:solidFill>
                <a:latin typeface="Arial"/>
                <a:cs typeface="Arial"/>
              </a:rPr>
              <a:t> </a:t>
            </a:r>
            <a:r>
              <a:rPr sz="3206" b="0" i="0" dirty="0">
                <a:solidFill>
                  <a:srgbClr val="6A221D"/>
                </a:solidFill>
                <a:latin typeface="Berlin"/>
                <a:cs typeface="Berlin"/>
              </a:rPr>
              <a:t>especiales.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6829934" y="3269790"/>
            <a:ext cx="2147303" cy="13281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4424">
              <a:lnSpc>
                <a:spcPts val="2251"/>
              </a:lnSpc>
              <a:spcBef>
                <a:spcPts val="0"/>
              </a:spcBef>
            </a:pPr>
            <a:r>
              <a:rPr sz="3206" b="0" i="0" dirty="0">
                <a:solidFill>
                  <a:srgbClr val="6A221D"/>
                </a:solidFill>
                <a:latin typeface="Berlin"/>
                <a:cs typeface="Berlin"/>
              </a:rPr>
              <a:t>llamada</a:t>
            </a:r>
          </a:p>
          <a:p>
            <a:pPr>
              <a:lnSpc>
                <a:spcPts val="4309"/>
              </a:lnSpc>
              <a:spcBef>
                <a:spcPts val="0"/>
              </a:spcBef>
            </a:pP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la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que</a:t>
            </a:r>
            <a:r>
              <a:rPr sz="3204" b="0" i="0" dirty="0">
                <a:solidFill>
                  <a:srgbClr val="6A221D"/>
                </a:solidFill>
                <a:latin typeface="Arial"/>
                <a:cs typeface="Arial"/>
              </a:rPr>
              <a:t>  </a:t>
            </a: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se</a:t>
            </a:r>
          </a:p>
          <a:p>
            <a:pPr marL="67056">
              <a:lnSpc>
                <a:spcPts val="3398"/>
              </a:lnSpc>
              <a:spcBef>
                <a:spcPts val="0"/>
              </a:spcBef>
            </a:pPr>
            <a:r>
              <a:rPr sz="3204" b="0" i="0" dirty="0">
                <a:solidFill>
                  <a:srgbClr val="6A221D"/>
                </a:solidFill>
                <a:latin typeface="Berlin"/>
                <a:cs typeface="Berlin"/>
              </a:rPr>
              <a:t>elementos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erí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í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í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33</TotalTime>
  <Words>855</Words>
  <Application>Microsoft Macintosh PowerPoint</Application>
  <PresentationFormat>Presentación en pantalla (4:3)</PresentationFormat>
  <Paragraphs>119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Arial</vt:lpstr>
      <vt:lpstr>ArialMT</vt:lpstr>
      <vt:lpstr>Berlin</vt:lpstr>
      <vt:lpstr>Berlin-Sans-FB</vt:lpstr>
      <vt:lpstr>font000000002e64b269</vt:lpstr>
      <vt:lpstr>font000000002e64b270</vt:lpstr>
      <vt:lpstr>Gill Sans MT</vt:lpstr>
      <vt:lpstr>Galería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PDF Technologies,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Powered by ComPDFKit</dc:title>
  <dc:subject>Powered by ComPDFKit</dc:subject>
  <dc:creator>Powered by ComPDFKit</dc:creator>
  <dc:description>Contact: support@compdf.com
Website: https://www.compdf.com</dc:description>
  <cp:lastModifiedBy>jey cuesta</cp:lastModifiedBy>
  <cp:revision>6</cp:revision>
  <dcterms:created xsi:type="dcterms:W3CDTF">2025-08-31T11:40:21Z</dcterms:created>
  <dcterms:modified xsi:type="dcterms:W3CDTF">2025-08-31T17:08:27Z</dcterms:modified>
</cp:coreProperties>
</file>