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6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76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46DC6-05FC-8F4C-AFED-7C5A38471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F445D0-6475-B644-9676-31963B609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FF395F-D855-5E4D-90DD-C5E8BE17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60475B-3BE1-A747-B059-E8CD4E34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4A7B34-8374-A742-BBE8-202C7F9E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6317-9DB3-4B4B-98A6-367B47C0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8A8E8F-8720-3945-BED7-2708CED1E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4E2C20-5F1E-CE47-80C4-DF7D56BA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D4385-C185-574D-A48B-55339369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88DEC6-515E-4444-8BFA-09287A07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37EE6E-C163-B54D-9E53-0B65A1A8D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A7330D-D3A3-BA49-A4A3-AA833FDAF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B40CF-3AEE-8847-BC01-F3E3CA0C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902B6-968E-064F-9201-E0ABAEF3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26336C-B3BE-EC46-8913-ACFD0BE1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5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EC420-4038-AB45-B5F8-D4D58188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4B4FD2-452A-A246-8290-43CFFC86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43537A-08D6-2049-8BE9-9B9AE351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49B1AE-C934-F24E-9EF6-AE75A0A8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52B8B-7CF6-C94C-8880-C8EA543F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7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72B4D-0E39-FC45-9D38-C8DE2CD0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3DD29F-D4F7-704F-A45D-860216A72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C36A69-8E32-8C44-AC9F-B8E6E503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0D1BFE-F7F9-6643-91AF-8D413EA5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4742C4-B62E-B84E-9D15-2BD9A59A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8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313AF-A3C8-C149-B568-E03B0826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92AF6-8227-F242-99C4-5070E6A9E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46ED06-973D-3142-9FD4-2A541F40B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ADF4D8-07E7-0C42-846A-F70E36C3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21E034-2914-8747-B98B-3C732DB1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0FBB37-3D8D-FC43-8B63-E8204847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D5F36-4311-CD4A-AE7E-73417309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1D3185-2286-F348-BBCC-03F45F613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1DDA59-5C54-B849-A2DD-EC6DF3066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E35DC3-BAE3-3342-9641-8DEF4BD5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3A138D-D1CF-074A-9002-4F6FFFE49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30CA6F-1A6F-D349-8864-2EE2CAC4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9AB473-C2AD-9643-8C27-FA7D510E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8B2CC5-C261-2D44-9915-2B76CDEF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3567B-F32D-E141-B85A-530FCC45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F0B7EC-DAD0-6E4E-A719-55DF86DE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DDDE2A-D3C7-CB48-AA2A-37E7E4BD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487D48-CD2F-6D44-BE64-64EF9647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2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B7B990-689B-0246-B1E7-4643352F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441164-7CFF-074C-AA3A-4A400693B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31EB49-948E-3640-9ABB-C582E463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0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E3803-CA7D-5647-A2E5-272469E5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C8E25-E69C-CE4A-9B67-369CC8D08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4F1C45-0D14-244A-9E2A-1CCDD5FEC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9148E1-2079-974C-AB6D-354B9511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A4CDE8-9D56-E64F-9EB7-1E9EC7BB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EABC7B-2D0E-9C46-A6AA-B78FDC85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5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C452B-C59A-8C4A-858D-9677BF3D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BDA159-C23A-F54B-B1FB-ED7A21586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1BA47C-1E16-E24E-BE0B-DDFFD488E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EADB60-1D0B-FC45-982E-9372CFD5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C88F89-9B4F-2C4D-A5B9-3AE9F226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0D908F-1947-4841-899C-E1C5432F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6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5E0700-9AB8-3947-AA4D-F9413692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D71F78-E309-8443-8A04-F1D54A81C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7590E0-AB5B-544D-9C60-C0D0AAE4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1C3BA-7EFC-504E-A488-44B42272D1A6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7585E-D151-5E4A-8AED-58CE1EC9F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3CCDD9-0139-5446-911C-98E97CF02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8690-19D2-3A4C-9F61-47302A52A3B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27426053/find-specific-point-between-2-points-three-j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house-number-street-number-number-446044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Nations_geoscheme" TargetMode="External"/><Relationship Id="rId7" Type="http://schemas.openxmlformats.org/officeDocument/2006/relationships/hyperlink" Target="https://theoldschoolpatriot.com/socialist-clown-ca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en.wikipedia.org/wiki/Ocean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rface_(2012_tablet)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riajesusbfe.blogspot.com/2010/04/giving-directions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A7CFB-3B66-7D4C-9F55-3BC631FA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Prepositions of place</a:t>
            </a:r>
            <a:b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2CD081-C647-5F40-877F-D8B0A453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88" y="1066800"/>
            <a:ext cx="10515599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2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3F3A0E-DD52-2749-B98D-C34BAE11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93" y="643467"/>
            <a:ext cx="50418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58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58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de la pantalla de un celular con letras&#10;&#10;Descripción generada automáticamente">
            <a:extLst>
              <a:ext uri="{FF2B5EF4-FFF2-40B4-BE49-F238E27FC236}">
                <a16:creationId xmlns:a16="http://schemas.microsoft.com/office/drawing/2014/main" id="{7002F5D8-5D49-0F40-AABC-1CC129AA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45" y="1448239"/>
            <a:ext cx="5129784" cy="3975582"/>
          </a:xfrm>
          <a:prstGeom prst="rect">
            <a:avLst/>
          </a:prstGeom>
        </p:spPr>
      </p:pic>
      <p:pic>
        <p:nvPicPr>
          <p:cNvPr id="4" name="Imagen 3" descr="Imagen que contiene hombre, sostener, camión, gente&#10;&#10;Descripción generada automáticamente">
            <a:extLst>
              <a:ext uri="{FF2B5EF4-FFF2-40B4-BE49-F238E27FC236}">
                <a16:creationId xmlns:a16="http://schemas.microsoft.com/office/drawing/2014/main" id="{CE4FAB0F-B8E1-634F-89DB-9DA3BA37E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69" y="1915714"/>
            <a:ext cx="5129784" cy="30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6234DB-5B04-A941-8732-20EE8B9D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441" y="321735"/>
            <a:ext cx="6895092" cy="775546"/>
          </a:xfrm>
        </p:spPr>
        <p:txBody>
          <a:bodyPr>
            <a:normAutofit/>
          </a:bodyPr>
          <a:lstStyle/>
          <a:p>
            <a:r>
              <a:rPr lang="en-US" sz="4800" b="1" dirty="0"/>
              <a:t>AT</a:t>
            </a:r>
            <a:endParaRPr lang="en-US" sz="36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A4475-365F-4381-A542-4698D637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48F8F8B-B172-475E-9119-57F2A1C8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0349D0-97A5-4654-A515-C72EA9E0B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 descr="Imagen que contiene calle, competencia de atletismo&#10;&#10;Descripción generada automáticamente">
            <a:extLst>
              <a:ext uri="{FF2B5EF4-FFF2-40B4-BE49-F238E27FC236}">
                <a16:creationId xmlns:a16="http://schemas.microsoft.com/office/drawing/2014/main" id="{4F7359B4-58BE-6842-864C-82DE5A4B6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7" y="875513"/>
            <a:ext cx="3415612" cy="2473052"/>
          </a:xfrm>
          <a:prstGeom prst="rect">
            <a:avLst/>
          </a:prstGeom>
        </p:spPr>
      </p:pic>
      <p:pic>
        <p:nvPicPr>
          <p:cNvPr id="8" name="Imagen 7" descr="Imagen que contiene exterior, edificio, firmar, ladrillo&#10;&#10;Descripción generada automáticamente">
            <a:extLst>
              <a:ext uri="{FF2B5EF4-FFF2-40B4-BE49-F238E27FC236}">
                <a16:creationId xmlns:a16="http://schemas.microsoft.com/office/drawing/2014/main" id="{674C1A6D-CF33-A245-A0C2-E5596C275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467" y="3509433"/>
            <a:ext cx="3415612" cy="227992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1DCDD-0041-9D4F-9657-216CF8F9B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091" y="1419016"/>
            <a:ext cx="7727363" cy="4757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Some specific points:</a:t>
            </a:r>
          </a:p>
          <a:p>
            <a:r>
              <a:rPr lang="en-GB" sz="1800" dirty="0"/>
              <a:t>To talk about a particular position:  </a:t>
            </a:r>
            <a:r>
              <a:rPr lang="en-GB" sz="1800" i="1" u="sng" dirty="0"/>
              <a:t>at the door.</a:t>
            </a:r>
          </a:p>
          <a:p>
            <a:r>
              <a:rPr lang="en-GB" sz="1800" dirty="0"/>
              <a:t>To say where an event takes place:  </a:t>
            </a:r>
            <a:r>
              <a:rPr lang="en-GB" sz="1800" i="1" u="sng" dirty="0"/>
              <a:t>at the party- at the conference- at the concert.</a:t>
            </a:r>
          </a:p>
          <a:p>
            <a:r>
              <a:rPr lang="en-GB" sz="1800" dirty="0"/>
              <a:t>In the expressions:  </a:t>
            </a:r>
            <a:r>
              <a:rPr lang="en-GB" sz="1800" i="1" u="sng" dirty="0"/>
              <a:t>at school/university/college/work/home. Etc.</a:t>
            </a:r>
          </a:p>
          <a:p>
            <a:r>
              <a:rPr lang="en-GB" sz="1800" dirty="0"/>
              <a:t>To talk about a person`s house or business:  </a:t>
            </a:r>
            <a:r>
              <a:rPr lang="en-GB" sz="1800" i="1" u="sng" dirty="0"/>
              <a:t>At </a:t>
            </a:r>
            <a:r>
              <a:rPr lang="en-GB" sz="1800" i="1" u="sng" dirty="0" err="1"/>
              <a:t>ann’s</a:t>
            </a:r>
            <a:r>
              <a:rPr lang="en-GB" sz="1800" i="1" u="sng" dirty="0"/>
              <a:t> house, at the baker’s.</a:t>
            </a:r>
          </a:p>
          <a:p>
            <a:endParaRPr lang="en-GB" sz="1800" i="1" u="sng" dirty="0"/>
          </a:p>
          <a:p>
            <a:r>
              <a:rPr lang="en-GB" sz="1800" dirty="0"/>
              <a:t>With addresses:</a:t>
            </a:r>
          </a:p>
          <a:p>
            <a:pPr lvl="1"/>
            <a:r>
              <a:rPr lang="en-GB" sz="1400" dirty="0"/>
              <a:t>(the house number + street): </a:t>
            </a:r>
          </a:p>
          <a:p>
            <a:pPr marL="457200" lvl="1" indent="0">
              <a:buNone/>
            </a:pPr>
            <a:r>
              <a:rPr lang="en-GB" sz="1800" i="1" dirty="0"/>
              <a:t>	</a:t>
            </a:r>
            <a:r>
              <a:rPr lang="en-GB" sz="1800" i="1" u="sng" dirty="0"/>
              <a:t>at 2 Market street</a:t>
            </a:r>
          </a:p>
          <a:p>
            <a:r>
              <a:rPr lang="en-GB" sz="1800" dirty="0"/>
              <a:t>We can say that somebody is at home or somebody is home:</a:t>
            </a:r>
          </a:p>
          <a:p>
            <a:pPr marL="0" indent="0">
              <a:buNone/>
            </a:pPr>
            <a:r>
              <a:rPr lang="en-GB" sz="1800" dirty="0"/>
              <a:t>	For instance:  </a:t>
            </a:r>
            <a:r>
              <a:rPr lang="en-GB" sz="1800" i="1" u="sng" dirty="0"/>
              <a:t>Sarah will be at home all evening </a:t>
            </a:r>
          </a:p>
          <a:p>
            <a:pPr marL="0" indent="0">
              <a:buNone/>
            </a:pPr>
            <a:r>
              <a:rPr lang="en-GB" sz="1800" i="1" dirty="0"/>
              <a:t>		         </a:t>
            </a:r>
            <a:r>
              <a:rPr lang="en-GB" sz="1800" i="1" u="sng" dirty="0"/>
              <a:t>Sarah will be home all evening.</a:t>
            </a:r>
          </a:p>
          <a:p>
            <a:endParaRPr lang="en-GB" sz="2000" i="1" u="sng" dirty="0"/>
          </a:p>
          <a:p>
            <a:endParaRPr lang="en-GB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976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2E6CFA-5BB4-8A4D-A6D0-2BF6B05C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>
            <a:normAutofit/>
          </a:bodyPr>
          <a:lstStyle/>
          <a:p>
            <a:r>
              <a:rPr lang="en-US" sz="4800" b="1" dirty="0"/>
              <a:t>IN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6376BE-1509-1C41-9307-7ECD1D9CE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343891"/>
            <a:ext cx="5081608" cy="4558146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r>
              <a:rPr lang="en-US" sz="2400" dirty="0"/>
              <a:t>with the names of cities and geographical regions: In Germany, in New York, in Asia.</a:t>
            </a:r>
          </a:p>
          <a:p>
            <a:endParaRPr lang="en-US" sz="2400" dirty="0"/>
          </a:p>
          <a:p>
            <a:r>
              <a:rPr lang="en-US" sz="2400" dirty="0"/>
              <a:t>With buildings, rooms and closed spaces:  in a shop/in the kitchen/in the park/in the office.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 the expressions:  in the sea/in the sky/ in bed/ in the picture/in the street, etc.</a:t>
            </a:r>
          </a:p>
          <a:p>
            <a:endParaRPr lang="en-US" sz="2000" dirty="0"/>
          </a:p>
        </p:txBody>
      </p:sp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8E64EC14-1500-884F-A92C-8180EE995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14419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14" name="Imagen 13" descr="Unas nubes blancas en el agua&#10;&#10;Descripción generada automáticamente">
            <a:extLst>
              <a:ext uri="{FF2B5EF4-FFF2-40B4-BE49-F238E27FC236}">
                <a16:creationId xmlns:a16="http://schemas.microsoft.com/office/drawing/2014/main" id="{13C59BF3-BCDF-D245-AB77-53AADEC4B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920" r="2" b="25003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5" name="Imagen 4" descr="Imagen que contiene camino, montar a caballo, exterior, transporte&#10;&#10;Descripción generada automáticamente">
            <a:extLst>
              <a:ext uri="{FF2B5EF4-FFF2-40B4-BE49-F238E27FC236}">
                <a16:creationId xmlns:a16="http://schemas.microsoft.com/office/drawing/2014/main" id="{D95ABCDF-B0D1-8E49-83F0-05A3E70CDB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5129" r="2" b="15350"/>
          <a:stretch/>
        </p:blipFill>
        <p:spPr>
          <a:xfrm>
            <a:off x="6466926" y="2387402"/>
            <a:ext cx="5779884" cy="20217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E1CCBAB-B73B-43B3-B640-671A6293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1CF92E-2B5D-487A-A899-BB64982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7354EA5-24E3-4F7E-933A-53A274ADA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1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025BF9-E7C6-474E-A32C-0D7B85B4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136412" cy="1135737"/>
          </a:xfrm>
        </p:spPr>
        <p:txBody>
          <a:bodyPr>
            <a:normAutofit/>
          </a:bodyPr>
          <a:lstStyle/>
          <a:p>
            <a:r>
              <a:rPr lang="en-US" sz="5400" b="1" dirty="0"/>
              <a:t>ON</a:t>
            </a:r>
            <a:endParaRPr lang="en-US" sz="48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 descr="Computadora portátil sobre una superficie de madera&#10;&#10;Descripción generada automáticamente">
            <a:extLst>
              <a:ext uri="{FF2B5EF4-FFF2-40B4-BE49-F238E27FC236}">
                <a16:creationId xmlns:a16="http://schemas.microsoft.com/office/drawing/2014/main" id="{857175A8-C124-F24D-B24B-2184A708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3194" y="895109"/>
            <a:ext cx="3428663" cy="2494352"/>
          </a:xfrm>
          <a:prstGeom prst="rect">
            <a:avLst/>
          </a:prstGeom>
        </p:spPr>
      </p:pic>
      <p:pic>
        <p:nvPicPr>
          <p:cNvPr id="8" name="Imagen 7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AE6A0C9-FA44-0D4D-8BF7-7BAD8C19C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467" y="3929986"/>
            <a:ext cx="3428663" cy="179433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6C50D6-3DF3-3744-AF49-0CE735FA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57471"/>
            <a:ext cx="5452532" cy="50787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To talk about a surface: </a:t>
            </a:r>
            <a:r>
              <a:rPr lang="en-US" sz="2400" i="1" u="sng" dirty="0"/>
              <a:t>on the floor/ on the shelf</a:t>
            </a:r>
          </a:p>
          <a:p>
            <a:endParaRPr lang="en-US" sz="2400" dirty="0"/>
          </a:p>
          <a:p>
            <a:r>
              <a:rPr lang="en-US" sz="2400" dirty="0"/>
              <a:t>To talk about transport (general):  </a:t>
            </a:r>
            <a:r>
              <a:rPr lang="en-US" sz="2400" i="1" u="sng" dirty="0"/>
              <a:t>on the bike/bus/train/plane/ship.  Except:  in the car</a:t>
            </a:r>
          </a:p>
          <a:p>
            <a:endParaRPr lang="en-US" sz="2400" i="1" u="sng" dirty="0"/>
          </a:p>
          <a:p>
            <a:r>
              <a:rPr lang="en-US" sz="2400" dirty="0"/>
              <a:t>When we talk about means of transport, we use the preposition </a:t>
            </a:r>
            <a:r>
              <a:rPr lang="en-US" sz="2400" b="1" dirty="0"/>
              <a:t>by: </a:t>
            </a:r>
            <a:r>
              <a:rPr lang="en-US" sz="2400" i="1" u="sng" dirty="0"/>
              <a:t>by car/by bus/by train/ plane/ ship.  Except:  on foot</a:t>
            </a:r>
          </a:p>
          <a:p>
            <a:endParaRPr lang="en-US" sz="2400" b="1" dirty="0"/>
          </a:p>
          <a:p>
            <a:r>
              <a:rPr lang="en-US" sz="2400" dirty="0"/>
              <a:t>Directions:  </a:t>
            </a:r>
            <a:r>
              <a:rPr lang="en-US" sz="2400" i="1" u="sng" dirty="0"/>
              <a:t>on the left/on the right/on the farm/on the menu, on the list, etc.</a:t>
            </a:r>
          </a:p>
          <a:p>
            <a:pPr marL="3657600" lvl="8" indent="0">
              <a:buNone/>
            </a:pPr>
            <a:endParaRPr lang="en-US" sz="2400" i="1" u="sng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40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01EC73-5410-2149-B362-9F0FC633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6648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31" name="Imagem 6">
            <a:extLst>
              <a:ext uri="{FF2B5EF4-FFF2-40B4-BE49-F238E27FC236}">
                <a16:creationId xmlns:a16="http://schemas.microsoft.com/office/drawing/2014/main" id="{B6734657-CE38-3946-8C72-EEF348A2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139" y="3303450"/>
            <a:ext cx="2220912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B189A68-B359-6244-B449-80DE5CFBA2A5}"/>
              </a:ext>
            </a:extLst>
          </p:cNvPr>
          <p:cNvSpPr/>
          <p:nvPr/>
        </p:nvSpPr>
        <p:spPr>
          <a:xfrm>
            <a:off x="402949" y="365127"/>
            <a:ext cx="9165190" cy="5942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A. Fill in the gaps with i</a:t>
            </a:r>
            <a:r>
              <a:rPr lang="en-US" sz="1200" u="sng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200" u="sng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Are you going to write the report ____________ home or ____________ work?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 meeting is ____________ Zurich; ____________ Switzerland.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He’s staying ____________the Ritz Hotel ____________ Lisbon.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I’ m afraid he’s not ____________ the office today.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Our head office is ____________Cambridge.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Our grandfather is waiting for you ____________ the bus stop.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My house is ____________ the end of the street.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When will you arrive ____________ school?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 you work ____________ an office?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____________School, there are many “No smoking” signs ____________ the walls.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Write your name ____________ the top right hand corner on the front page.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Sign your name ____________ the bottom.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 robbers are still ____________ the bank.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“Where’s Tom?” “He’s still ____________ the bank.”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Her mother works ____________ the local hospital.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There’s a good film on the cinema this week.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They were lost ____________ sea for eight days.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 sports results are ____________ the back page of the newspaper.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 England people drive ____________ the left.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dirty="0">
                <a:latin typeface="Berlin Sans FB" panose="020E0602020502020306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Don’t let the kids play football ____________ the street.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9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417FE42-59EC-A74B-A14A-F931962E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40" y="643467"/>
            <a:ext cx="4289720" cy="55710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C6FA77D-4FC3-B146-95FF-99166103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42698"/>
            <a:ext cx="5291667" cy="51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1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0380D7-F555-9E46-9F0A-829EDFDA0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0"/>
            <a:ext cx="650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A1B54B-D4B0-774F-92DC-429BAAFC8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520" y="0"/>
            <a:ext cx="6344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56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501</Words>
  <Application>Microsoft Macintosh PowerPoint</Application>
  <PresentationFormat>Panorámica</PresentationFormat>
  <Paragraphs>52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Tema de Office</vt:lpstr>
      <vt:lpstr>Prepositions of place </vt:lpstr>
      <vt:lpstr>Presentación de PowerPoint</vt:lpstr>
      <vt:lpstr>AT</vt:lpstr>
      <vt:lpstr>IN</vt:lpstr>
      <vt:lpstr>ON</vt:lpstr>
      <vt:lpstr>      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Prepositions of place </dc:title>
  <dc:creator>Elizabeth Rodriguez</dc:creator>
  <cp:lastModifiedBy>Elizabeth Rodriguez</cp:lastModifiedBy>
  <cp:revision>3</cp:revision>
  <cp:lastPrinted>2020-07-15T19:29:43Z</cp:lastPrinted>
  <dcterms:created xsi:type="dcterms:W3CDTF">2020-07-15T19:28:53Z</dcterms:created>
  <dcterms:modified xsi:type="dcterms:W3CDTF">2020-07-15T20:28:50Z</dcterms:modified>
</cp:coreProperties>
</file>