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arlow Light" pitchFamily="2" charset="77"/>
      <p:regular r:id="rId13"/>
    </p:embeddedFont>
    <p:embeddedFont>
      <p:font typeface="Consolas" panose="020B0609020204030204" pitchFamily="49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4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363153"/>
            <a:ext cx="7627382" cy="2138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Normas APA 7: Uso de las Citaciones en el Texto con Ejemplos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826198"/>
            <a:ext cx="7627382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Domina las citaciones APA 7 para fortalecer tus trabajos académicos y evitar el plagio. Esta guía te mostrará con ejemplos prácticos cómo aplicar correctamente cada tipo de cita.</a:t>
            </a:r>
            <a:endParaRPr lang="en-US" sz="17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007C6C-7146-E2F9-3C04-46B0F1D2F95A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2211" y="426006"/>
            <a:ext cx="8018978" cy="703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Claves para citar correctamente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542211" y="1439108"/>
            <a:ext cx="13545979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Dominar las citaciones APA 7 fortalece la credibilidad académica de tus trabajos: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542211" y="1861066"/>
            <a:ext cx="6695480" cy="1540073"/>
          </a:xfrm>
          <a:prstGeom prst="roundRect">
            <a:avLst>
              <a:gd name="adj" fmla="val 150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31" y="2023586"/>
            <a:ext cx="464701" cy="464701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85" y="2125266"/>
            <a:ext cx="209074" cy="2613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04731" y="2643188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Siempre autor y año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704731" y="2990850"/>
            <a:ext cx="6370439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Información mínima requerida en toda cita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7392591" y="1861066"/>
            <a:ext cx="6695599" cy="1540073"/>
          </a:xfrm>
          <a:prstGeom prst="roundRect">
            <a:avLst>
              <a:gd name="adj" fmla="val 150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111" y="2023586"/>
            <a:ext cx="464701" cy="464701"/>
          </a:xfrm>
          <a:prstGeom prst="rect">
            <a:avLst/>
          </a:prstGeom>
        </p:spPr>
      </p:pic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2865" y="2125266"/>
            <a:ext cx="209074" cy="26134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555111" y="2643188"/>
            <a:ext cx="2157293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Página en citas directas</a:t>
            </a:r>
            <a:endParaRPr lang="en-US" sz="1600" dirty="0"/>
          </a:p>
        </p:txBody>
      </p:sp>
      <p:sp>
        <p:nvSpPr>
          <p:cNvPr id="13" name="Text 7"/>
          <p:cNvSpPr/>
          <p:nvPr/>
        </p:nvSpPr>
        <p:spPr>
          <a:xfrm>
            <a:off x="7555111" y="2990850"/>
            <a:ext cx="6370558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Indispensable para localizar el texto exacto</a:t>
            </a:r>
            <a:endParaRPr lang="en-US" sz="1200" dirty="0"/>
          </a:p>
        </p:txBody>
      </p:sp>
      <p:sp>
        <p:nvSpPr>
          <p:cNvPr id="14" name="Shape 8"/>
          <p:cNvSpPr/>
          <p:nvPr/>
        </p:nvSpPr>
        <p:spPr>
          <a:xfrm>
            <a:off x="542211" y="3556040"/>
            <a:ext cx="6695480" cy="1540073"/>
          </a:xfrm>
          <a:prstGeom prst="roundRect">
            <a:avLst>
              <a:gd name="adj" fmla="val 150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31" y="3718560"/>
            <a:ext cx="464701" cy="464701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85" y="3820239"/>
            <a:ext cx="209074" cy="261342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704731" y="4338161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Et al. para 3+ autores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704731" y="4685824"/>
            <a:ext cx="6370439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Simplifica citas con múltiples autores</a:t>
            </a:r>
            <a:endParaRPr lang="en-US" sz="1200" dirty="0"/>
          </a:p>
        </p:txBody>
      </p:sp>
      <p:sp>
        <p:nvSpPr>
          <p:cNvPr id="19" name="Shape 11"/>
          <p:cNvSpPr/>
          <p:nvPr/>
        </p:nvSpPr>
        <p:spPr>
          <a:xfrm>
            <a:off x="7392591" y="3556040"/>
            <a:ext cx="6695599" cy="1540073"/>
          </a:xfrm>
          <a:prstGeom prst="roundRect">
            <a:avLst>
              <a:gd name="adj" fmla="val 150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111" y="3718560"/>
            <a:ext cx="464701" cy="464701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2865" y="3820239"/>
            <a:ext cx="209074" cy="261342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7555111" y="4338161"/>
            <a:ext cx="2561034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Modera fuentes secundarias</a:t>
            </a:r>
            <a:endParaRPr lang="en-US" sz="1600" dirty="0"/>
          </a:p>
        </p:txBody>
      </p:sp>
      <p:sp>
        <p:nvSpPr>
          <p:cNvPr id="23" name="Text 13"/>
          <p:cNvSpPr/>
          <p:nvPr/>
        </p:nvSpPr>
        <p:spPr>
          <a:xfrm>
            <a:off x="7555111" y="4685824"/>
            <a:ext cx="6370558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Busca siempre acceder a fuentes originales</a:t>
            </a:r>
            <a:endParaRPr lang="en-US" sz="1200" dirty="0"/>
          </a:p>
        </p:txBody>
      </p:sp>
      <p:sp>
        <p:nvSpPr>
          <p:cNvPr id="24" name="Shape 14"/>
          <p:cNvSpPr/>
          <p:nvPr/>
        </p:nvSpPr>
        <p:spPr>
          <a:xfrm>
            <a:off x="542211" y="5251013"/>
            <a:ext cx="6695480" cy="1540073"/>
          </a:xfrm>
          <a:prstGeom prst="roundRect">
            <a:avLst>
              <a:gd name="adj" fmla="val 150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731" y="5413534"/>
            <a:ext cx="464701" cy="464701"/>
          </a:xfrm>
          <a:prstGeom prst="rect">
            <a:avLst/>
          </a:prstGeom>
        </p:spPr>
      </p:pic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485" y="5515213"/>
            <a:ext cx="209074" cy="261342"/>
          </a:xfrm>
          <a:prstGeom prst="rect">
            <a:avLst/>
          </a:prstGeom>
        </p:spPr>
      </p:pic>
      <p:sp>
        <p:nvSpPr>
          <p:cNvPr id="27" name="Text 15"/>
          <p:cNvSpPr/>
          <p:nvPr/>
        </p:nvSpPr>
        <p:spPr>
          <a:xfrm>
            <a:off x="704731" y="6033135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Consulta la guía oficial</a:t>
            </a:r>
            <a:endParaRPr lang="en-US" sz="1600" dirty="0"/>
          </a:p>
        </p:txBody>
      </p:sp>
      <p:sp>
        <p:nvSpPr>
          <p:cNvPr id="28" name="Text 16"/>
          <p:cNvSpPr/>
          <p:nvPr/>
        </p:nvSpPr>
        <p:spPr>
          <a:xfrm>
            <a:off x="704731" y="6380798"/>
            <a:ext cx="6370439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Para casos especiales y actualizaciones</a:t>
            </a:r>
            <a:endParaRPr lang="en-US" sz="1200" dirty="0"/>
          </a:p>
        </p:txBody>
      </p:sp>
      <p:sp>
        <p:nvSpPr>
          <p:cNvPr id="29" name="Shape 17"/>
          <p:cNvSpPr/>
          <p:nvPr/>
        </p:nvSpPr>
        <p:spPr>
          <a:xfrm>
            <a:off x="7392591" y="5251013"/>
            <a:ext cx="6695599" cy="1540073"/>
          </a:xfrm>
          <a:prstGeom prst="roundRect">
            <a:avLst>
              <a:gd name="adj" fmla="val 150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5111" y="5413534"/>
            <a:ext cx="464701" cy="464701"/>
          </a:xfrm>
          <a:prstGeom prst="rect">
            <a:avLst/>
          </a:prstGeom>
        </p:spPr>
      </p:pic>
      <p:pic>
        <p:nvPicPr>
          <p:cNvPr id="31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82865" y="5515213"/>
            <a:ext cx="209074" cy="261342"/>
          </a:xfrm>
          <a:prstGeom prst="rect">
            <a:avLst/>
          </a:prstGeom>
        </p:spPr>
      </p:pic>
      <p:sp>
        <p:nvSpPr>
          <p:cNvPr id="32" name="Text 18"/>
          <p:cNvSpPr/>
          <p:nvPr/>
        </p:nvSpPr>
        <p:spPr>
          <a:xfrm>
            <a:off x="7555111" y="6033135"/>
            <a:ext cx="2038588" cy="2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Evita el plagio</a:t>
            </a:r>
            <a:endParaRPr lang="en-US" sz="1600" dirty="0"/>
          </a:p>
        </p:txBody>
      </p:sp>
      <p:sp>
        <p:nvSpPr>
          <p:cNvPr id="33" name="Text 19"/>
          <p:cNvSpPr/>
          <p:nvPr/>
        </p:nvSpPr>
        <p:spPr>
          <a:xfrm>
            <a:off x="7555111" y="6380798"/>
            <a:ext cx="6370558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Citar correctamente protege tu integridad académica</a:t>
            </a:r>
            <a:endParaRPr lang="en-US" sz="1200" dirty="0"/>
          </a:p>
        </p:txBody>
      </p:sp>
      <p:sp>
        <p:nvSpPr>
          <p:cNvPr id="34" name="Text 20"/>
          <p:cNvSpPr/>
          <p:nvPr/>
        </p:nvSpPr>
        <p:spPr>
          <a:xfrm>
            <a:off x="774502" y="7139464"/>
            <a:ext cx="13313688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200" dirty="0">
                <a:solidFill>
                  <a:srgbClr val="063E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¡Recuerda!</a:t>
            </a:r>
            <a:r>
              <a:rPr lang="en-US" sz="12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Una citación correcta no solo cumple requisitos académicos, sino que demuestra respeto por el trabajo intelectual de otros investigadores y fortalece tus propios argumentos.</a:t>
            </a:r>
            <a:endParaRPr lang="en-US" sz="1200" dirty="0"/>
          </a:p>
        </p:txBody>
      </p:sp>
      <p:sp>
        <p:nvSpPr>
          <p:cNvPr id="35" name="Shape 21"/>
          <p:cNvSpPr/>
          <p:nvPr/>
        </p:nvSpPr>
        <p:spPr>
          <a:xfrm>
            <a:off x="542211" y="6965275"/>
            <a:ext cx="22860" cy="843915"/>
          </a:xfrm>
          <a:prstGeom prst="rect">
            <a:avLst/>
          </a:prstGeom>
          <a:solidFill>
            <a:srgbClr val="75BAE6"/>
          </a:solidFill>
          <a:ln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069" y="797838"/>
            <a:ext cx="7679293" cy="1396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¿Qué es una cita en el texto según APA 7?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43069" y="2406968"/>
            <a:ext cx="7679293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Las citas en el texto son referencias breves que identifican las fuentes de información directamente en tu escrito, permitiendo al lector localizar la fuente completa en las referencias.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743069" y="3664506"/>
            <a:ext cx="477679" cy="477679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sp>
        <p:nvSpPr>
          <p:cNvPr id="5" name="Text 3"/>
          <p:cNvSpPr/>
          <p:nvPr/>
        </p:nvSpPr>
        <p:spPr>
          <a:xfrm>
            <a:off x="1433036" y="3737491"/>
            <a:ext cx="3016925" cy="698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Identifica brevemente la fuente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1433036" y="4648200"/>
            <a:ext cx="3016925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Proporciona información esencial sin interrumpir el flujo de lectura</a:t>
            </a:r>
            <a:endParaRPr lang="en-US" sz="1650" dirty="0"/>
          </a:p>
        </p:txBody>
      </p:sp>
      <p:sp>
        <p:nvSpPr>
          <p:cNvPr id="7" name="Shape 5"/>
          <p:cNvSpPr/>
          <p:nvPr/>
        </p:nvSpPr>
        <p:spPr>
          <a:xfrm>
            <a:off x="4715351" y="3664506"/>
            <a:ext cx="477679" cy="477679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sp>
        <p:nvSpPr>
          <p:cNvPr id="8" name="Text 6"/>
          <p:cNvSpPr/>
          <p:nvPr/>
        </p:nvSpPr>
        <p:spPr>
          <a:xfrm>
            <a:off x="5405318" y="3737491"/>
            <a:ext cx="2793802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Incluye apellido y año</a:t>
            </a:r>
            <a:endParaRPr lang="en-US" sz="2150" dirty="0"/>
          </a:p>
        </p:txBody>
      </p:sp>
      <p:sp>
        <p:nvSpPr>
          <p:cNvPr id="9" name="Text 7"/>
          <p:cNvSpPr/>
          <p:nvPr/>
        </p:nvSpPr>
        <p:spPr>
          <a:xfrm>
            <a:off x="5405318" y="4298990"/>
            <a:ext cx="3017044" cy="1018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Elementos básicos: (Parker, 2020) o Parker (2020) señala...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743069" y="6091476"/>
            <a:ext cx="477679" cy="477679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sp>
        <p:nvSpPr>
          <p:cNvPr id="11" name="Text 9"/>
          <p:cNvSpPr/>
          <p:nvPr/>
        </p:nvSpPr>
        <p:spPr>
          <a:xfrm>
            <a:off x="1433036" y="6164461"/>
            <a:ext cx="3245763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Añade página si es directa</a:t>
            </a:r>
            <a:endParaRPr lang="en-US" sz="2150" dirty="0"/>
          </a:p>
        </p:txBody>
      </p:sp>
      <p:sp>
        <p:nvSpPr>
          <p:cNvPr id="12" name="Text 10"/>
          <p:cNvSpPr/>
          <p:nvPr/>
        </p:nvSpPr>
        <p:spPr>
          <a:xfrm>
            <a:off x="1433036" y="6725960"/>
            <a:ext cx="6989326" cy="679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Para citas textuales, incluye número de página o párrafo específico</a:t>
            </a:r>
            <a:endParaRPr lang="en-US" sz="1650" dirty="0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904" y="824389"/>
            <a:ext cx="4946928" cy="494692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8873E797-CDA3-65F7-F655-2A3356D31307}"/>
              </a:ext>
            </a:extLst>
          </p:cNvPr>
          <p:cNvSpPr/>
          <p:nvPr/>
        </p:nvSpPr>
        <p:spPr>
          <a:xfrm>
            <a:off x="12645025" y="766175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0533" y="693182"/>
            <a:ext cx="5667137" cy="643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Tipos de citas en el texto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170533" y="1629370"/>
            <a:ext cx="7775734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APA 7 distingue dos formatos principales para integrar las citas en tu escritura académica: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170533" y="2474833"/>
            <a:ext cx="7775734" cy="2433042"/>
          </a:xfrm>
          <a:prstGeom prst="roundRect">
            <a:avLst>
              <a:gd name="adj" fmla="val 12052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sp>
        <p:nvSpPr>
          <p:cNvPr id="6" name="Text 3"/>
          <p:cNvSpPr/>
          <p:nvPr/>
        </p:nvSpPr>
        <p:spPr>
          <a:xfrm>
            <a:off x="6373535" y="2677835"/>
            <a:ext cx="2572107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 Narrativa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373535" y="3116580"/>
            <a:ext cx="7369731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autor se integra como parte natural de la oración, seguido del año entre paréntesis.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6666667" y="3962043"/>
            <a:ext cx="7076599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Ejemplo:</a:t>
            </a: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Parker (2019) encontró una correlación significativa entre el uso de redes sociales y los niveles de ansiedad en adolescentes.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6373535" y="3962043"/>
            <a:ext cx="22860" cy="625554"/>
          </a:xfrm>
          <a:prstGeom prst="rect">
            <a:avLst/>
          </a:prstGeom>
          <a:solidFill>
            <a:srgbClr val="75BAE6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0" name="Shape 7"/>
          <p:cNvSpPr/>
          <p:nvPr/>
        </p:nvSpPr>
        <p:spPr>
          <a:xfrm>
            <a:off x="6170533" y="5103257"/>
            <a:ext cx="7775734" cy="2433042"/>
          </a:xfrm>
          <a:prstGeom prst="roundRect">
            <a:avLst>
              <a:gd name="adj" fmla="val 12052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sp>
        <p:nvSpPr>
          <p:cNvPr id="11" name="Text 8"/>
          <p:cNvSpPr/>
          <p:nvPr/>
        </p:nvSpPr>
        <p:spPr>
          <a:xfrm>
            <a:off x="6373535" y="5306258"/>
            <a:ext cx="2572107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 Entre Paréntesis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373535" y="5745004"/>
            <a:ext cx="7369731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 y año aparecen al final de la oración o dentro de ella, completamente entre paréntesis.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666667" y="6590467"/>
            <a:ext cx="7076599" cy="625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Ejemplo:</a:t>
            </a:r>
            <a:r>
              <a:rPr lang="en-US" sz="15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Existe una correlación significativa entre el uso de redes sociales y la ansiedad (Parker, 2019).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6373535" y="6590467"/>
            <a:ext cx="22860" cy="625554"/>
          </a:xfrm>
          <a:prstGeom prst="rect">
            <a:avLst/>
          </a:prstGeom>
          <a:solidFill>
            <a:srgbClr val="75BAE6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5D0431-9602-C94B-C925-4674CA1CD779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976074"/>
            <a:ext cx="837211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Citas según el número de autores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2122051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formato de citación varía según la cantidad de autores que tenga la fuente consultada:</a:t>
            </a:r>
            <a:endParaRPr lang="en-US" sz="1700" dirty="0"/>
          </a:p>
        </p:txBody>
      </p:sp>
      <p:sp>
        <p:nvSpPr>
          <p:cNvPr id="4" name="Shape 2"/>
          <p:cNvSpPr/>
          <p:nvPr/>
        </p:nvSpPr>
        <p:spPr>
          <a:xfrm>
            <a:off x="758309" y="3037403"/>
            <a:ext cx="4226838" cy="2791539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006923"/>
            <a:ext cx="4226838" cy="12192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687" y="2712482"/>
            <a:ext cx="649962" cy="64996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741712" y="2875002"/>
            <a:ext cx="259913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1005364" y="35790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Un autor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005364" y="4065151"/>
            <a:ext cx="373272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Formato:</a:t>
            </a: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(Harris, 2020) / Harris (2020)</a:t>
            </a:r>
            <a:endParaRPr lang="en-US" sz="1700" dirty="0"/>
          </a:p>
        </p:txBody>
      </p:sp>
      <p:sp>
        <p:nvSpPr>
          <p:cNvPr id="10" name="Text 6"/>
          <p:cNvSpPr/>
          <p:nvPr/>
        </p:nvSpPr>
        <p:spPr>
          <a:xfrm>
            <a:off x="1005364" y="4888468"/>
            <a:ext cx="373272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formato más simple y directo para referencias individuales.</a:t>
            </a:r>
            <a:endParaRPr lang="en-US" sz="1700" dirty="0"/>
          </a:p>
        </p:txBody>
      </p:sp>
      <p:sp>
        <p:nvSpPr>
          <p:cNvPr id="11" name="Shape 7"/>
          <p:cNvSpPr/>
          <p:nvPr/>
        </p:nvSpPr>
        <p:spPr>
          <a:xfrm>
            <a:off x="5201722" y="3037403"/>
            <a:ext cx="4226838" cy="2791539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722" y="3006923"/>
            <a:ext cx="4226838" cy="121920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00" y="2712482"/>
            <a:ext cx="649962" cy="64996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185124" y="2875002"/>
            <a:ext cx="259913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000" dirty="0"/>
          </a:p>
        </p:txBody>
      </p:sp>
      <p:sp>
        <p:nvSpPr>
          <p:cNvPr id="15" name="Text 9"/>
          <p:cNvSpPr/>
          <p:nvPr/>
        </p:nvSpPr>
        <p:spPr>
          <a:xfrm>
            <a:off x="5448776" y="35790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Dos autores</a:t>
            </a:r>
            <a:endParaRPr lang="en-US" sz="2200" dirty="0"/>
          </a:p>
        </p:txBody>
      </p:sp>
      <p:sp>
        <p:nvSpPr>
          <p:cNvPr id="16" name="Text 10"/>
          <p:cNvSpPr/>
          <p:nvPr/>
        </p:nvSpPr>
        <p:spPr>
          <a:xfrm>
            <a:off x="5448776" y="4065151"/>
            <a:ext cx="373272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Formato:</a:t>
            </a: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(Harris &amp; Cook, 2020) / Harris y Cook (2020)</a:t>
            </a:r>
            <a:endParaRPr lang="en-US" sz="1700" dirty="0"/>
          </a:p>
        </p:txBody>
      </p:sp>
      <p:sp>
        <p:nvSpPr>
          <p:cNvPr id="17" name="Text 11"/>
          <p:cNvSpPr/>
          <p:nvPr/>
        </p:nvSpPr>
        <p:spPr>
          <a:xfrm>
            <a:off x="5448776" y="4888468"/>
            <a:ext cx="373272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Siempre se incluyen ambos apellidos unidos por "&amp;" o "y".</a:t>
            </a:r>
            <a:endParaRPr lang="en-US" sz="1700" dirty="0"/>
          </a:p>
        </p:txBody>
      </p:sp>
      <p:sp>
        <p:nvSpPr>
          <p:cNvPr id="18" name="Shape 12"/>
          <p:cNvSpPr/>
          <p:nvPr/>
        </p:nvSpPr>
        <p:spPr>
          <a:xfrm>
            <a:off x="9645134" y="3037403"/>
            <a:ext cx="4226957" cy="2791539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134" y="3006923"/>
            <a:ext cx="4226957" cy="121920"/>
          </a:xfrm>
          <a:prstGeom prst="rect">
            <a:avLst/>
          </a:prstGeom>
        </p:spPr>
      </p:pic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631" y="2712482"/>
            <a:ext cx="649962" cy="649962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11628656" y="2875002"/>
            <a:ext cx="259913" cy="324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000" dirty="0"/>
          </a:p>
        </p:txBody>
      </p:sp>
      <p:sp>
        <p:nvSpPr>
          <p:cNvPr id="22" name="Text 14"/>
          <p:cNvSpPr/>
          <p:nvPr/>
        </p:nvSpPr>
        <p:spPr>
          <a:xfrm>
            <a:off x="9892189" y="35790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Tres o más autores</a:t>
            </a:r>
            <a:endParaRPr lang="en-US" sz="2200" dirty="0"/>
          </a:p>
        </p:txBody>
      </p:sp>
      <p:sp>
        <p:nvSpPr>
          <p:cNvPr id="23" name="Text 15"/>
          <p:cNvSpPr/>
          <p:nvPr/>
        </p:nvSpPr>
        <p:spPr>
          <a:xfrm>
            <a:off x="9892189" y="4065151"/>
            <a:ext cx="373284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Formato:</a:t>
            </a: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(Harris et al., 2020) / Harris et al. (2020)</a:t>
            </a:r>
            <a:endParaRPr lang="en-US" sz="1700" dirty="0"/>
          </a:p>
        </p:txBody>
      </p:sp>
      <p:sp>
        <p:nvSpPr>
          <p:cNvPr id="24" name="Text 16"/>
          <p:cNvSpPr/>
          <p:nvPr/>
        </p:nvSpPr>
        <p:spPr>
          <a:xfrm>
            <a:off x="9892189" y="4888468"/>
            <a:ext cx="373284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Solo el primer autor seguido de "et al." desde la primera cita.</a:t>
            </a:r>
            <a:endParaRPr lang="en-US" sz="1700" dirty="0"/>
          </a:p>
        </p:txBody>
      </p:sp>
      <p:sp>
        <p:nvSpPr>
          <p:cNvPr id="25" name="Text 17"/>
          <p:cNvSpPr/>
          <p:nvPr/>
        </p:nvSpPr>
        <p:spPr>
          <a:xfrm>
            <a:off x="1083231" y="6316385"/>
            <a:ext cx="1278886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063E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 práctico:</a:t>
            </a: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Según Harris et al. (2020), el fenómeno de burnout académico es creciente entre estudiantes universitarios.</a:t>
            </a:r>
            <a:endParaRPr lang="en-US" sz="1700" dirty="0"/>
          </a:p>
        </p:txBody>
      </p:sp>
      <p:sp>
        <p:nvSpPr>
          <p:cNvPr id="26" name="Shape 18"/>
          <p:cNvSpPr/>
          <p:nvPr/>
        </p:nvSpPr>
        <p:spPr>
          <a:xfrm>
            <a:off x="758309" y="6072664"/>
            <a:ext cx="30480" cy="1180862"/>
          </a:xfrm>
          <a:prstGeom prst="rect">
            <a:avLst/>
          </a:prstGeom>
          <a:solidFill>
            <a:srgbClr val="75BAE6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05746DB-CBD0-0B4F-14C8-D4915D7A0BD1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6902D2C-45E2-23C5-7C9E-3B9CD9AE6361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7315" y="658058"/>
            <a:ext cx="4894540" cy="6117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Citas directas cortas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137315" y="1548765"/>
            <a:ext cx="7842171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Para citas textuales de menos de 40 palabras, se integran directamente en el párrafo con comillas y referencia completa:</a:t>
            </a:r>
            <a:endParaRPr lang="en-US" sz="14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315" y="2353032"/>
            <a:ext cx="7842171" cy="201656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23290" y="2539008"/>
            <a:ext cx="2447211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Estructura básica</a:t>
            </a:r>
            <a:endParaRPr lang="en-US" sz="1900" dirty="0"/>
          </a:p>
        </p:txBody>
      </p:sp>
      <p:sp>
        <p:nvSpPr>
          <p:cNvPr id="7" name="Text 3"/>
          <p:cNvSpPr/>
          <p:nvPr/>
        </p:nvSpPr>
        <p:spPr>
          <a:xfrm>
            <a:off x="6323290" y="2956322"/>
            <a:ext cx="7470219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Texto entre comillas + (autor, año, p. número)</a:t>
            </a:r>
            <a:endParaRPr lang="en-US" sz="1450" dirty="0"/>
          </a:p>
        </p:txBody>
      </p:sp>
      <p:sp>
        <p:nvSpPr>
          <p:cNvPr id="8" name="Text 4"/>
          <p:cNvSpPr/>
          <p:nvPr/>
        </p:nvSpPr>
        <p:spPr>
          <a:xfrm>
            <a:off x="6323290" y="3365421"/>
            <a:ext cx="7470219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Ejemplo: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"El aprendizaje es un proceso activo que requiere participación constante" (Gómez, 2021, p. 45).</a:t>
            </a:r>
            <a:endParaRPr lang="en-US" sz="14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315" y="4555569"/>
            <a:ext cx="7842171" cy="171902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23290" y="4741545"/>
            <a:ext cx="2447211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Formato narrativo</a:t>
            </a:r>
            <a:endParaRPr lang="en-US" sz="1900" dirty="0"/>
          </a:p>
        </p:txBody>
      </p:sp>
      <p:sp>
        <p:nvSpPr>
          <p:cNvPr id="11" name="Text 6"/>
          <p:cNvSpPr/>
          <p:nvPr/>
        </p:nvSpPr>
        <p:spPr>
          <a:xfrm>
            <a:off x="6323290" y="5158859"/>
            <a:ext cx="7470219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Autor (año) + "cita textual" (p. número)</a:t>
            </a:r>
            <a:endParaRPr lang="en-US" sz="1450" dirty="0"/>
          </a:p>
        </p:txBody>
      </p:sp>
      <p:sp>
        <p:nvSpPr>
          <p:cNvPr id="12" name="Text 7"/>
          <p:cNvSpPr/>
          <p:nvPr/>
        </p:nvSpPr>
        <p:spPr>
          <a:xfrm>
            <a:off x="6323290" y="5567958"/>
            <a:ext cx="7470219" cy="297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Ejemplo: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Gómez (2021) afirma que "el aprendizaje es un proceso activo" (p. 45).</a:t>
            </a:r>
            <a:endParaRPr lang="en-US" sz="1450" dirty="0"/>
          </a:p>
        </p:txBody>
      </p:sp>
      <p:sp>
        <p:nvSpPr>
          <p:cNvPr id="13" name="Shape 8"/>
          <p:cNvSpPr/>
          <p:nvPr/>
        </p:nvSpPr>
        <p:spPr>
          <a:xfrm>
            <a:off x="6137315" y="6483787"/>
            <a:ext cx="7842171" cy="1087755"/>
          </a:xfrm>
          <a:prstGeom prst="roundRect">
            <a:avLst>
              <a:gd name="adj" fmla="val 25648"/>
            </a:avLst>
          </a:prstGeom>
          <a:solidFill>
            <a:srgbClr val="BEDFF3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290" y="6766798"/>
            <a:ext cx="232410" cy="185976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741676" y="6716197"/>
            <a:ext cx="7051834" cy="595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Recordatorio:</a:t>
            </a:r>
            <a:r>
              <a:rPr lang="en-US" sz="14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Las citas directas requieren siempre el número de página específico para facilitar la localización del texto original.</a:t>
            </a:r>
            <a:endParaRPr lang="en-US" sz="145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41DD4D8-1354-1718-6FCB-23425121A72D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309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888" y="490180"/>
            <a:ext cx="7349490" cy="5863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Citas directas largas (40+ palabras)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23888" y="1343858"/>
            <a:ext cx="7896225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Las citas extensas requieren un formato especial en bloque independiente: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23888" y="1829514"/>
            <a:ext cx="178237" cy="222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01</a:t>
            </a:r>
            <a:endParaRPr lang="en-US" sz="14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2109549"/>
            <a:ext cx="3858935" cy="228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23888" y="2244328"/>
            <a:ext cx="2345531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Sin comillas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623888" y="2644378"/>
            <a:ext cx="3858935" cy="570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 eliminen las comillas al usar formato de bloque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4661059" y="1829514"/>
            <a:ext cx="178237" cy="222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02</a:t>
            </a:r>
            <a:endParaRPr lang="en-US" sz="14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059" y="2109549"/>
            <a:ext cx="3859054" cy="228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661059" y="2244328"/>
            <a:ext cx="2345531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Sangría completa</a:t>
            </a:r>
            <a:endParaRPr lang="en-US" sz="1800" dirty="0"/>
          </a:p>
        </p:txBody>
      </p:sp>
      <p:sp>
        <p:nvSpPr>
          <p:cNvPr id="12" name="Text 7"/>
          <p:cNvSpPr/>
          <p:nvPr/>
        </p:nvSpPr>
        <p:spPr>
          <a:xfrm>
            <a:off x="4661059" y="2644378"/>
            <a:ext cx="3859054" cy="570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Todo el texto se indenta desde el margen izquierdo</a:t>
            </a:r>
            <a:endParaRPr lang="en-US" sz="1400" dirty="0"/>
          </a:p>
        </p:txBody>
      </p:sp>
      <p:sp>
        <p:nvSpPr>
          <p:cNvPr id="13" name="Text 8"/>
          <p:cNvSpPr/>
          <p:nvPr/>
        </p:nvSpPr>
        <p:spPr>
          <a:xfrm>
            <a:off x="623888" y="3526512"/>
            <a:ext cx="178237" cy="222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Barlow Light" pitchFamily="34" charset="0"/>
                <a:ea typeface="Barlow Light" pitchFamily="34" charset="-122"/>
                <a:cs typeface="Barlow Light" pitchFamily="34" charset="-120"/>
              </a:rPr>
              <a:t>03</a:t>
            </a:r>
            <a:endParaRPr lang="en-US" sz="1400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3788093"/>
            <a:ext cx="7896225" cy="2286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23888" y="3941326"/>
            <a:ext cx="2345531" cy="293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 al final</a:t>
            </a:r>
            <a:endParaRPr lang="en-US" sz="1800" dirty="0"/>
          </a:p>
        </p:txBody>
      </p:sp>
      <p:sp>
        <p:nvSpPr>
          <p:cNvPr id="16" name="Text 10"/>
          <p:cNvSpPr/>
          <p:nvPr/>
        </p:nvSpPr>
        <p:spPr>
          <a:xfrm>
            <a:off x="623888" y="4341376"/>
            <a:ext cx="7896225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Referencia completa después del punto final</a:t>
            </a:r>
            <a:endParaRPr lang="en-US" sz="1400" dirty="0"/>
          </a:p>
        </p:txBody>
      </p:sp>
      <p:sp>
        <p:nvSpPr>
          <p:cNvPr id="17" name="Text 11"/>
          <p:cNvSpPr/>
          <p:nvPr/>
        </p:nvSpPr>
        <p:spPr>
          <a:xfrm>
            <a:off x="891183" y="5161121"/>
            <a:ext cx="7628930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063E5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 de aplicación:</a:t>
            </a:r>
            <a:endParaRPr lang="en-US" sz="1400" dirty="0"/>
          </a:p>
        </p:txBody>
      </p:sp>
      <p:sp>
        <p:nvSpPr>
          <p:cNvPr id="18" name="Text 12"/>
          <p:cNvSpPr/>
          <p:nvPr/>
        </p:nvSpPr>
        <p:spPr>
          <a:xfrm>
            <a:off x="891183" y="5646777"/>
            <a:ext cx="7628930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Gómez (2021) explica el proceso educativo de la siguiente manera:</a:t>
            </a:r>
            <a:endParaRPr lang="en-US" sz="1400" dirty="0"/>
          </a:p>
        </p:txBody>
      </p:sp>
      <p:sp>
        <p:nvSpPr>
          <p:cNvPr id="19" name="Shape 13"/>
          <p:cNvSpPr/>
          <p:nvPr/>
        </p:nvSpPr>
        <p:spPr>
          <a:xfrm>
            <a:off x="623888" y="4924306"/>
            <a:ext cx="22860" cy="1171813"/>
          </a:xfrm>
          <a:prstGeom prst="rect">
            <a:avLst/>
          </a:prstGeom>
          <a:solidFill>
            <a:srgbClr val="75BAE6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0" name="Shape 14"/>
          <p:cNvSpPr/>
          <p:nvPr/>
        </p:nvSpPr>
        <p:spPr>
          <a:xfrm>
            <a:off x="623888" y="6296620"/>
            <a:ext cx="7896225" cy="1407795"/>
          </a:xfrm>
          <a:prstGeom prst="roundRect">
            <a:avLst>
              <a:gd name="adj" fmla="val 18994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1" name="Shape 15"/>
          <p:cNvSpPr/>
          <p:nvPr/>
        </p:nvSpPr>
        <p:spPr>
          <a:xfrm>
            <a:off x="615077" y="6296620"/>
            <a:ext cx="7913846" cy="1407795"/>
          </a:xfrm>
          <a:prstGeom prst="roundRect">
            <a:avLst>
              <a:gd name="adj" fmla="val 1899"/>
            </a:avLst>
          </a:prstGeom>
          <a:solidFill>
            <a:srgbClr val="F2F2F2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22" name="Text 16"/>
          <p:cNvSpPr/>
          <p:nvPr/>
        </p:nvSpPr>
        <p:spPr>
          <a:xfrm>
            <a:off x="793313" y="6466522"/>
            <a:ext cx="7557373" cy="1140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384653"/>
                </a:solidFill>
                <a:highlight>
                  <a:srgbClr val="F2F2F2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El aprendizaje es un proceso activo que requiere la participación  constante del estudiante en todas las fases del conocimiento.  Solo mediante esta participación activa se logra una comprensión  profunda y duradera que trasciende la memorización. (p. 45)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5795" y="508635"/>
            <a:ext cx="7019449" cy="606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Citas de cita (fuente secundaria)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645795" y="1484590"/>
            <a:ext cx="13338810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Cuando no puedes acceder a la fuente original, debes citar a través de la fuente secundaria que consultaste:</a:t>
            </a:r>
            <a:endParaRPr lang="en-US" sz="14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" y="1987391"/>
            <a:ext cx="922615" cy="11071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52838" y="2171819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Fuente Original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1752838" y="2585799"/>
            <a:ext cx="1223176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trabajo que realmente quieres citar pero no pudiste consultar directamente</a:t>
            </a:r>
            <a:endParaRPr lang="en-US" sz="14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5" y="3094553"/>
            <a:ext cx="922615" cy="1107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52838" y="3278981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Fuente Secundaria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1752838" y="3692962"/>
            <a:ext cx="1223176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El trabajo que sí consultaste y que menciona a la fuente original</a:t>
            </a:r>
            <a:endParaRPr lang="en-US" sz="14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5" y="4201716"/>
            <a:ext cx="922615" cy="110716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752838" y="4386143"/>
            <a:ext cx="2428042" cy="303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Formato de Cita</a:t>
            </a:r>
            <a:endParaRPr lang="en-US" sz="1900" dirty="0"/>
          </a:p>
        </p:txBody>
      </p:sp>
      <p:sp>
        <p:nvSpPr>
          <p:cNvPr id="12" name="Text 7"/>
          <p:cNvSpPr/>
          <p:nvPr/>
        </p:nvSpPr>
        <p:spPr>
          <a:xfrm>
            <a:off x="1752838" y="4800124"/>
            <a:ext cx="1223176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(Autor original, año, como se cita en Autor secundario, año, p. xx)</a:t>
            </a:r>
            <a:endParaRPr lang="en-US" sz="1450" dirty="0"/>
          </a:p>
        </p:txBody>
      </p:sp>
      <p:sp>
        <p:nvSpPr>
          <p:cNvPr id="13" name="Text 8"/>
          <p:cNvSpPr/>
          <p:nvPr/>
        </p:nvSpPr>
        <p:spPr>
          <a:xfrm>
            <a:off x="922496" y="5723930"/>
            <a:ext cx="1306210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 práctico: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922496" y="6226731"/>
            <a:ext cx="1306210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"El cine no es más que la invención del montaje cinematográfico" (Godard, 2000, como se cita en Collado, 2012, p. 26).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645795" y="5516404"/>
            <a:ext cx="22860" cy="1213128"/>
          </a:xfrm>
          <a:prstGeom prst="rect">
            <a:avLst/>
          </a:prstGeom>
          <a:solidFill>
            <a:srgbClr val="75BAE6"/>
          </a:solidFill>
          <a:ln/>
        </p:spPr>
        <p:txBody>
          <a:bodyPr/>
          <a:lstStyle/>
          <a:p>
            <a:endParaRPr lang="es-CO"/>
          </a:p>
        </p:txBody>
      </p:sp>
      <p:sp>
        <p:nvSpPr>
          <p:cNvPr id="16" name="Shape 11"/>
          <p:cNvSpPr/>
          <p:nvPr/>
        </p:nvSpPr>
        <p:spPr>
          <a:xfrm>
            <a:off x="645795" y="6937058"/>
            <a:ext cx="13338810" cy="783908"/>
          </a:xfrm>
          <a:prstGeom prst="roundRect">
            <a:avLst>
              <a:gd name="adj" fmla="val 35311"/>
            </a:avLst>
          </a:prstGeom>
          <a:solidFill>
            <a:srgbClr val="BEDFF3"/>
          </a:solidFill>
          <a:ln/>
        </p:spPr>
        <p:txBody>
          <a:bodyPr/>
          <a:lstStyle/>
          <a:p>
            <a:endParaRPr lang="es-CO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23" y="7211854"/>
            <a:ext cx="230624" cy="18442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245275" y="7167563"/>
            <a:ext cx="1255490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Importante:</a:t>
            </a:r>
            <a:r>
              <a:rPr lang="en-US" sz="145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En las referencias bibliográficas solo incluyes la fuente secundaria (Collado, 2012), no la original (Godard, 2000).</a:t>
            </a:r>
            <a:endParaRPr lang="en-US" sz="1450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5FA87BC-020B-BB8F-EB8C-22FA40A82FD1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3535" y="827603"/>
            <a:ext cx="7629763" cy="623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Situaciones especiales de citación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63535" y="1735574"/>
            <a:ext cx="7816929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APA 7 proporciona soluciones específicas para casos donde falta información común:</a:t>
            </a:r>
            <a:endParaRPr lang="en-US" sz="1450" dirty="0"/>
          </a:p>
        </p:txBody>
      </p:sp>
      <p:sp>
        <p:nvSpPr>
          <p:cNvPr id="5" name="Shape 2"/>
          <p:cNvSpPr/>
          <p:nvPr/>
        </p:nvSpPr>
        <p:spPr>
          <a:xfrm>
            <a:off x="663535" y="2555319"/>
            <a:ext cx="3813691" cy="2176939"/>
          </a:xfrm>
          <a:prstGeom prst="roundRect">
            <a:avLst>
              <a:gd name="adj" fmla="val 504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75" y="2555319"/>
            <a:ext cx="91440" cy="217693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44523" y="2767727"/>
            <a:ext cx="249471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Sin autor identificado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944523" y="3193137"/>
            <a:ext cx="3320296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Usa el título de la obra en cursiva o el nombre de la organización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944523" y="3913346"/>
            <a:ext cx="3320296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Ejemplos: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(Tesla, 2020) o (</a:t>
            </a:r>
            <a:r>
              <a:rPr lang="en-US" sz="1450" i="1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Manual de estilo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s.f.)</a:t>
            </a:r>
            <a:endParaRPr lang="en-US" sz="1450" dirty="0"/>
          </a:p>
        </p:txBody>
      </p:sp>
      <p:sp>
        <p:nvSpPr>
          <p:cNvPr id="10" name="Shape 6"/>
          <p:cNvSpPr/>
          <p:nvPr/>
        </p:nvSpPr>
        <p:spPr>
          <a:xfrm>
            <a:off x="4666774" y="2555319"/>
            <a:ext cx="3813691" cy="2176939"/>
          </a:xfrm>
          <a:prstGeom prst="roundRect">
            <a:avLst>
              <a:gd name="adj" fmla="val 504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914" y="2555319"/>
            <a:ext cx="91440" cy="217693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947761" y="2767727"/>
            <a:ext cx="2681168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Sin fecha de publicación</a:t>
            </a:r>
            <a:endParaRPr lang="en-US" sz="1950" dirty="0"/>
          </a:p>
        </p:txBody>
      </p:sp>
      <p:sp>
        <p:nvSpPr>
          <p:cNvPr id="13" name="Text 8"/>
          <p:cNvSpPr/>
          <p:nvPr/>
        </p:nvSpPr>
        <p:spPr>
          <a:xfrm>
            <a:off x="4947761" y="3193137"/>
            <a:ext cx="3320296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Utiliza la abreviatura "s.f." (sin fecha) en lugar del año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4947761" y="3913346"/>
            <a:ext cx="3320296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Ejemplo: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(Harris, s.f.) establece que...</a:t>
            </a:r>
            <a:endParaRPr lang="en-US" sz="1450" dirty="0"/>
          </a:p>
        </p:txBody>
      </p:sp>
      <p:sp>
        <p:nvSpPr>
          <p:cNvPr id="15" name="Shape 10"/>
          <p:cNvSpPr/>
          <p:nvPr/>
        </p:nvSpPr>
        <p:spPr>
          <a:xfrm>
            <a:off x="663535" y="4921806"/>
            <a:ext cx="3813691" cy="2480191"/>
          </a:xfrm>
          <a:prstGeom prst="roundRect">
            <a:avLst>
              <a:gd name="adj" fmla="val 4424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s-CO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75" y="4921806"/>
            <a:ext cx="91440" cy="2480191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944523" y="5134213"/>
            <a:ext cx="2494717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Sin número de página</a:t>
            </a:r>
            <a:endParaRPr lang="en-US" sz="1950" dirty="0"/>
          </a:p>
        </p:txBody>
      </p:sp>
      <p:sp>
        <p:nvSpPr>
          <p:cNvPr id="18" name="Text 12"/>
          <p:cNvSpPr/>
          <p:nvPr/>
        </p:nvSpPr>
        <p:spPr>
          <a:xfrm>
            <a:off x="944523" y="5559623"/>
            <a:ext cx="3320296" cy="909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Usa párrafo, sección o capítulo cuando sea posible identificar la ubicación</a:t>
            </a:r>
            <a:endParaRPr lang="en-US" sz="1450" dirty="0"/>
          </a:p>
        </p:txBody>
      </p:sp>
      <p:sp>
        <p:nvSpPr>
          <p:cNvPr id="19" name="Text 13"/>
          <p:cNvSpPr/>
          <p:nvPr/>
        </p:nvSpPr>
        <p:spPr>
          <a:xfrm>
            <a:off x="944523" y="6583085"/>
            <a:ext cx="3320296" cy="606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589C9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Ejemplos:</a:t>
            </a:r>
            <a:r>
              <a:rPr lang="en-US" sz="145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(Gómez, 2021, párr. 4) o (Gómez, 2021, Introducción)</a:t>
            </a:r>
            <a:endParaRPr lang="en-US" sz="1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1855113"/>
            <a:ext cx="771251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2E3C4E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Ejemplos prácticos integrados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001089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Observa cómo se aplican las normas APA 7 en contextos académicos reales: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3808095"/>
            <a:ext cx="302775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Parafraseo con un autor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58309" y="4294227"/>
            <a:ext cx="3075384" cy="208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Según López (2023), la educación digital ha transformado fundamentalmente los métodos de enseñanza tradicionales.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4104442" y="380809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Cita directa corta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4104442" y="4294227"/>
            <a:ext cx="307538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"La innovación tecnológica es clave para el progreso educativo" (Martínez, 2022, p. 12).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450574" y="380809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Múltiples autores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450574" y="4294227"/>
            <a:ext cx="307538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Ramírez et al. (2021) demostraron que el aprendizaje colaborativo mejora significativamente los resultados.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0796707" y="380809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384653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Fuente secundaria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796707" y="4294227"/>
            <a:ext cx="3075384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8465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Los conceptos psicoanalíticos básicos (Freud, 1900, como se cita en Pérez, 2019, p. 88) siguen siendo relevantes.</a:t>
            </a:r>
            <a:endParaRPr lang="en-US" sz="170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3CCB8FD-F112-8B06-3259-EEE02DBA16B9}"/>
              </a:ext>
            </a:extLst>
          </p:cNvPr>
          <p:cNvSpPr/>
          <p:nvPr/>
        </p:nvSpPr>
        <p:spPr>
          <a:xfrm>
            <a:off x="12738970" y="7716033"/>
            <a:ext cx="1891430" cy="51356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1078</Words>
  <Application>Microsoft Macintosh PowerPoint</Application>
  <PresentationFormat>Personalizado</PresentationFormat>
  <Paragraphs>113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Barlow Bold</vt:lpstr>
      <vt:lpstr>Barlow Light</vt:lpstr>
      <vt:lpstr>Montserrat</vt:lpstr>
      <vt:lpstr>Consolas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jey cuesta</cp:lastModifiedBy>
  <cp:revision>2</cp:revision>
  <dcterms:created xsi:type="dcterms:W3CDTF">2025-09-19T21:49:24Z</dcterms:created>
  <dcterms:modified xsi:type="dcterms:W3CDTF">2025-09-19T22:23:20Z</dcterms:modified>
</cp:coreProperties>
</file>