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9"/>
    <p:restoredTop sz="94618"/>
  </p:normalViewPr>
  <p:slideViewPr>
    <p:cSldViewPr snapToGrid="0" snapToObjects="1">
      <p:cViewPr varScale="1">
        <p:scale>
          <a:sx n="92" d="100"/>
          <a:sy n="92" d="100"/>
        </p:scale>
        <p:origin x="176" y="200"/>
      </p:cViewPr>
      <p:guideLst/>
    </p:cSldViewPr>
  </p:slideViewPr>
  <p:notesTextViewPr>
    <p:cViewPr>
      <p:scale>
        <a:sx n="1" d="1"/>
        <a:sy n="1" d="1"/>
      </p:scale>
      <p:origin x="0" y="-15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67F33-7AB8-5445-9FA4-78A05770AC7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EAA676-5E26-1449-9AF4-A4BC366200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81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																									HNIU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EAA676-5E26-1449-9AF4-A4BC366200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822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1E454-366F-BB4B-A256-939975971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9442765-135B-6640-9694-40E57AD772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C8F04B-8AEF-1F44-B037-79CDAF1BE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E80C71-BA05-2246-92A9-C21A4374D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32A53E-C5E7-E842-89CE-1407612B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6A0E58-3D21-E840-95A8-7138022B4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1E95E08-A70D-A040-97FE-D3516DE94B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8EE601-C18B-014A-913F-94B5BACC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67580B-1C4D-0542-94DD-C55FA0926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7A74BC-83DF-A44C-A961-93120715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0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3731CA0-AD49-C346-9542-4962B0A2EE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67746C-184B-9A43-821E-17AE0584A1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3A5A9A-2475-FA40-83D4-1A29EA45C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970A93-53D4-2D45-A568-A35A8518D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198B5F-51FB-5C49-994F-16BE883EE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79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60B2EA-B83E-5B40-B048-C6FEFC79F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6AA6C3-A257-B145-AF83-E3FF8B8DB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7BED5E-0FBE-234F-BF9F-24E9D0561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475CDB-2BA0-5243-9CB1-27746F947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DFCE7A-3E8A-4243-837B-4F4C172F8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21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D6CF0F-9192-5E46-B480-20487FFB6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17DB9A-CE11-8D4D-B9AD-A5C974527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4CE738-192E-FC46-8081-4D35C1C6D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9DE8D5-1058-2546-9100-8A23B8B9A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CDFE11-9D62-F343-B094-E7F9824B6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0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E2E93-E949-CE40-B8DE-11B33D589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B9F946-74CD-7845-8E6C-AC831C6877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69C523D-F20B-BD47-91CA-9FD15DBF5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D34BFB-F832-0046-95AD-A03F2093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B53BA0-0935-A146-91F3-233C01378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E59A76-9406-DA43-8291-C341A750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3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6C50EA-A20B-214B-9498-AB2A0112E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7EF440-7DDC-4F42-A7C1-31581F9A2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7CE1C3-218C-484F-AD0F-287CB6B26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30179D4-7C2E-1C44-ACE7-189919EF5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8EF9D08-D711-2749-8727-87AE1E8863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1E0C945-DC61-2E49-BDF8-370967C6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91CA14C-0910-E448-9CF7-940212B23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53FD7C4-4044-4A4A-A0FC-F6B6C52FB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46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56814-516B-A344-8D64-F35860C8E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34E2C35-7C13-6447-B77C-E00E13F90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91E418-3914-7046-8143-7A7FA79E8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2CF3848-FFF5-E74F-8CFD-615C9BF87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2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FF20DAE-AD9C-8D41-81ED-90B1CEFDB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DD16ACD-741D-D843-ACC9-755689DED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B1B369-620A-AF45-AABB-CA22C2D00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2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B445F4-E704-EC49-A3CD-F0D3B6BD9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5DCD7B-67F8-B845-9822-288E4626E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986D5E-7FDE-8848-B98A-DF7C64117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FF97ED-3DC3-F84B-BE9F-9B82704FF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74B6CA-AFB2-BC44-8756-AC3FF9DA6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909D85-F39E-E04C-B09D-CF8DC2499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10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25955A-F2D8-4342-8910-066853045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1CE942B-F01D-874A-A4DB-937E5EB8B9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099B61A-6C20-FC49-86F3-7225623FB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7A021A-BFD7-4A45-B820-6BB7FCC6A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F09DF6-FE31-DE4B-A40E-24E12363C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DBEB58-0FE8-B944-95C4-05A39AFD5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10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123666A-D0F5-6641-BB8C-0E43996F4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5DCB5A-1B63-7541-A9CB-0B01241D7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12B540-E700-6F44-9438-AD81E684BB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E00F-D260-474B-AED0-1BE24FF0C823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A33397-F4DC-F340-BBA0-31BA78FFA2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138D23-66E9-EF45-9D17-44AC103D9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54359-AAC8-1E4C-9969-A4E5934020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20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numbers-mathematics-1143869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5B1D5C-0827-4AF0-8186-11FC5A8B8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1E9B825-1F6E-4044-B0CE-C0AC7D1A6A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67909" y="2023110"/>
            <a:ext cx="2469624" cy="2846070"/>
          </a:xfrm>
        </p:spPr>
        <p:txBody>
          <a:bodyPr anchor="ctr">
            <a:normAutofit/>
          </a:bodyPr>
          <a:lstStyle/>
          <a:p>
            <a:pPr algn="l"/>
            <a:r>
              <a:rPr lang="en-US" sz="3700" dirty="0"/>
              <a:t>NUMBERS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C48730-6823-5E4E-B12A-DBEAF7E0AD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7908" y="5086350"/>
            <a:ext cx="2446465" cy="1178298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EXERCISES</a:t>
            </a:r>
          </a:p>
          <a:p>
            <a:pPr algn="l"/>
            <a:endParaRPr lang="en-US" sz="2800" dirty="0"/>
          </a:p>
          <a:p>
            <a:pPr algn="l"/>
            <a:endParaRPr lang="en-US" sz="1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 descr="Imagen que contiene sostener, vídeo, juego, tela&#10;&#10;Descripción generada automáticamente">
            <a:extLst>
              <a:ext uri="{FF2B5EF4-FFF2-40B4-BE49-F238E27FC236}">
                <a16:creationId xmlns:a16="http://schemas.microsoft.com/office/drawing/2014/main" id="{8FAE51D4-62B2-9B4F-B986-694F327664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924" r="2" b="2"/>
          <a:stretch/>
        </p:blipFill>
        <p:spPr>
          <a:xfrm>
            <a:off x="545238" y="858525"/>
            <a:ext cx="7608304" cy="521190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11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C4F4EA3-7CD2-EB48-87E7-40BFC5186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7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Marcador de contenido 3">
            <a:extLst>
              <a:ext uri="{FF2B5EF4-FFF2-40B4-BE49-F238E27FC236}">
                <a16:creationId xmlns:a16="http://schemas.microsoft.com/office/drawing/2014/main" id="{4E5329A3-8CFA-6045-B5DD-F7C5B84927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989074"/>
              </p:ext>
            </p:extLst>
          </p:nvPr>
        </p:nvGraphicFramePr>
        <p:xfrm>
          <a:off x="545237" y="1088117"/>
          <a:ext cx="10441418" cy="4752727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2628976">
                  <a:extLst>
                    <a:ext uri="{9D8B030D-6E8A-4147-A177-3AD203B41FA5}">
                      <a16:colId xmlns:a16="http://schemas.microsoft.com/office/drawing/2014/main" val="1523440679"/>
                    </a:ext>
                  </a:extLst>
                </a:gridCol>
                <a:gridCol w="1547333">
                  <a:extLst>
                    <a:ext uri="{9D8B030D-6E8A-4147-A177-3AD203B41FA5}">
                      <a16:colId xmlns:a16="http://schemas.microsoft.com/office/drawing/2014/main" val="4037387519"/>
                    </a:ext>
                  </a:extLst>
                </a:gridCol>
                <a:gridCol w="2570684">
                  <a:extLst>
                    <a:ext uri="{9D8B030D-6E8A-4147-A177-3AD203B41FA5}">
                      <a16:colId xmlns:a16="http://schemas.microsoft.com/office/drawing/2014/main" val="3392040513"/>
                    </a:ext>
                  </a:extLst>
                </a:gridCol>
                <a:gridCol w="3694425">
                  <a:extLst>
                    <a:ext uri="{9D8B030D-6E8A-4147-A177-3AD203B41FA5}">
                      <a16:colId xmlns:a16="http://schemas.microsoft.com/office/drawing/2014/main" val="676692544"/>
                    </a:ext>
                  </a:extLst>
                </a:gridCol>
              </a:tblGrid>
              <a:tr h="733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700" b="1" cap="all" spc="15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1=</a:t>
                      </a:r>
                      <a:endParaRPr lang="es-CO" sz="2700" b="1" cap="all" spc="15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700" b="1" cap="all" spc="15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6=</a:t>
                      </a:r>
                      <a:endParaRPr lang="es-CO" sz="2700" b="1" cap="all" spc="15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700" b="1" cap="all" spc="15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11=</a:t>
                      </a:r>
                      <a:endParaRPr lang="es-CO" sz="2700" b="1" cap="all" spc="15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700" b="1" cap="all" spc="15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16=</a:t>
                      </a:r>
                      <a:endParaRPr lang="es-CO" sz="2700" b="1" cap="all" spc="15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1406572"/>
                  </a:ext>
                </a:extLst>
              </a:tr>
              <a:tr h="620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b="1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2=</a:t>
                      </a:r>
                      <a:endParaRPr lang="es-CO" sz="1900" b="1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7=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12=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17=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8941252"/>
                  </a:ext>
                </a:extLst>
              </a:tr>
              <a:tr h="620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b="1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3=Three</a:t>
                      </a:r>
                      <a:endParaRPr lang="es-CO" sz="1900" b="1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8=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13=</a:t>
                      </a:r>
                      <a:r>
                        <a:rPr lang="es-ES" sz="1900" cap="none" spc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thir</a:t>
                      </a:r>
                      <a:r>
                        <a:rPr lang="es-ES" sz="1900" cap="none" spc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teen</a:t>
                      </a:r>
                      <a:endParaRPr lang="es-CO" sz="1900" cap="none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18=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858548"/>
                  </a:ext>
                </a:extLst>
              </a:tr>
              <a:tr h="620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b="1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4=</a:t>
                      </a:r>
                      <a:endParaRPr lang="es-CO" sz="1900" b="1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9=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14=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19=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5316840"/>
                  </a:ext>
                </a:extLst>
              </a:tr>
              <a:tr h="620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b="1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5=</a:t>
                      </a:r>
                      <a:endParaRPr lang="es-CO" sz="1900" b="1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10=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15=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20=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7407846"/>
                  </a:ext>
                </a:extLst>
              </a:tr>
              <a:tr h="620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b="1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30= [thir-T]</a:t>
                      </a:r>
                      <a:endParaRPr lang="es-CO" sz="1900" b="1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40=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50=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60=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40680"/>
                  </a:ext>
                </a:extLst>
              </a:tr>
              <a:tr h="9152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b="1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70=</a:t>
                      </a:r>
                      <a:endParaRPr lang="es-CO" sz="1900" b="1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80=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90=</a:t>
                      </a:r>
                      <a:endParaRPr lang="es-CO" sz="19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100= </a:t>
                      </a:r>
                      <a:r>
                        <a:rPr lang="es-ES" sz="1900" cap="none" spc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one</a:t>
                      </a:r>
                      <a:r>
                        <a:rPr lang="es-ES" sz="1900" cap="none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s-ES" sz="1900" cap="none" spc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Hundred</a:t>
                      </a:r>
                      <a:endParaRPr lang="es-CO" sz="1900" cap="none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900" cap="none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      A </a:t>
                      </a:r>
                      <a:r>
                        <a:rPr lang="es-ES" sz="1900" cap="none" spc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hundred</a:t>
                      </a:r>
                      <a:endParaRPr lang="es-CO" sz="1900" cap="none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1843" marR="203882" marT="135922" marB="13592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605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2566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594D6AA1-A0E1-45F9-8E25-BAB809229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7E0F250-744E-BB43-83BF-F820C80023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199" y="557189"/>
            <a:ext cx="10515599" cy="129628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CO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Use english and write the numbers.</a:t>
            </a:r>
            <a:endParaRPr lang="en-US" sz="5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03C0359-97C2-E04F-93D6-73DA321A00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698929"/>
              </p:ext>
            </p:extLst>
          </p:nvPr>
        </p:nvGraphicFramePr>
        <p:xfrm>
          <a:off x="838199" y="2064327"/>
          <a:ext cx="9996056" cy="4258156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3020389">
                  <a:extLst>
                    <a:ext uri="{9D8B030D-6E8A-4147-A177-3AD203B41FA5}">
                      <a16:colId xmlns:a16="http://schemas.microsoft.com/office/drawing/2014/main" val="1972180779"/>
                    </a:ext>
                  </a:extLst>
                </a:gridCol>
                <a:gridCol w="6975667">
                  <a:extLst>
                    <a:ext uri="{9D8B030D-6E8A-4147-A177-3AD203B41FA5}">
                      <a16:colId xmlns:a16="http://schemas.microsoft.com/office/drawing/2014/main" val="3649590835"/>
                    </a:ext>
                  </a:extLst>
                </a:gridCol>
              </a:tblGrid>
              <a:tr h="60830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dirty="0">
                          <a:effectLst/>
                        </a:rPr>
                        <a:t>1. 1.001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extLst>
                  <a:ext uri="{0D108BD9-81ED-4DB2-BD59-A6C34878D82A}">
                    <a16:rowId xmlns:a16="http://schemas.microsoft.com/office/drawing/2014/main" val="3572954661"/>
                  </a:ext>
                </a:extLst>
              </a:tr>
              <a:tr h="60830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dirty="0">
                          <a:effectLst/>
                        </a:rPr>
                        <a:t>2. 1.100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extLst>
                  <a:ext uri="{0D108BD9-81ED-4DB2-BD59-A6C34878D82A}">
                    <a16:rowId xmlns:a16="http://schemas.microsoft.com/office/drawing/2014/main" val="2277599045"/>
                  </a:ext>
                </a:extLst>
              </a:tr>
              <a:tr h="60830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>
                          <a:effectLst/>
                        </a:rPr>
                        <a:t>3. 10.555</a:t>
                      </a:r>
                      <a:endParaRPr lang="es-CO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extLst>
                  <a:ext uri="{0D108BD9-81ED-4DB2-BD59-A6C34878D82A}">
                    <a16:rowId xmlns:a16="http://schemas.microsoft.com/office/drawing/2014/main" val="2235883739"/>
                  </a:ext>
                </a:extLst>
              </a:tr>
              <a:tr h="60830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dirty="0">
                          <a:effectLst/>
                        </a:rPr>
                        <a:t>4. 152.666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extLst>
                  <a:ext uri="{0D108BD9-81ED-4DB2-BD59-A6C34878D82A}">
                    <a16:rowId xmlns:a16="http://schemas.microsoft.com/office/drawing/2014/main" val="2438220501"/>
                  </a:ext>
                </a:extLst>
              </a:tr>
              <a:tr h="60830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dirty="0">
                          <a:effectLst/>
                        </a:rPr>
                        <a:t>5.  6.000.008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extLst>
                  <a:ext uri="{0D108BD9-81ED-4DB2-BD59-A6C34878D82A}">
                    <a16:rowId xmlns:a16="http://schemas.microsoft.com/office/drawing/2014/main" val="1175453889"/>
                  </a:ext>
                </a:extLst>
              </a:tr>
              <a:tr h="60830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dirty="0">
                          <a:effectLst/>
                        </a:rPr>
                        <a:t>6.  5.500.000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extLst>
                  <a:ext uri="{0D108BD9-81ED-4DB2-BD59-A6C34878D82A}">
                    <a16:rowId xmlns:a16="http://schemas.microsoft.com/office/drawing/2014/main" val="4140416908"/>
                  </a:ext>
                </a:extLst>
              </a:tr>
              <a:tr h="60830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dirty="0">
                          <a:effectLst/>
                        </a:rPr>
                        <a:t>7.  13.620.432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 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22" marR="100822" marT="0" marB="0"/>
                </a:tc>
                <a:extLst>
                  <a:ext uri="{0D108BD9-81ED-4DB2-BD59-A6C34878D82A}">
                    <a16:rowId xmlns:a16="http://schemas.microsoft.com/office/drawing/2014/main" val="3058102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897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D64F31-6D53-7742-BE25-109E7ABE5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6073" y="394927"/>
            <a:ext cx="9144000" cy="1066655"/>
          </a:xfrm>
        </p:spPr>
        <p:txBody>
          <a:bodyPr/>
          <a:lstStyle/>
          <a:p>
            <a:r>
              <a:rPr lang="en-US" dirty="0"/>
              <a:t>Additions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42C3A7-D1AA-7646-B81A-DCF1E0FBAB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073" y="1461582"/>
            <a:ext cx="10044545" cy="4592854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>
                <a:highlight>
                  <a:srgbClr val="C0C0C0"/>
                </a:highlight>
              </a:rPr>
              <a:t>Write the results in letters use English.</a:t>
            </a:r>
          </a:p>
          <a:p>
            <a:pPr algn="l"/>
            <a:endParaRPr lang="en-US" dirty="0">
              <a:highlight>
                <a:srgbClr val="C0C0C0"/>
              </a:highligh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highlight>
                  <a:srgbClr val="C0C0C0"/>
                </a:highlight>
              </a:rPr>
              <a:t>67 + 92 =   </a:t>
            </a:r>
          </a:p>
          <a:p>
            <a:pPr marL="457200" indent="-457200" algn="l">
              <a:buFont typeface="+mj-lt"/>
              <a:buAutoNum type="arabicPeriod"/>
            </a:pPr>
            <a:endParaRPr lang="en-US" dirty="0">
              <a:highlight>
                <a:srgbClr val="C0C0C0"/>
              </a:highligh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highlight>
                  <a:srgbClr val="C0C0C0"/>
                </a:highlight>
              </a:rPr>
              <a:t>37 + 41 =  </a:t>
            </a:r>
          </a:p>
          <a:p>
            <a:pPr marL="457200" indent="-457200" algn="l">
              <a:buFont typeface="+mj-lt"/>
              <a:buAutoNum type="arabicPeriod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125+ 128 =</a:t>
            </a:r>
          </a:p>
          <a:p>
            <a:pPr marL="457200" indent="-457200" algn="l">
              <a:buFont typeface="+mj-lt"/>
              <a:buAutoNum type="arabicPeriod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1520+ 463= </a:t>
            </a:r>
          </a:p>
          <a:p>
            <a:pPr marL="457200" indent="-457200" algn="l">
              <a:buFont typeface="+mj-lt"/>
              <a:buAutoNum type="arabicPeriod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267+ 111 =  </a:t>
            </a:r>
          </a:p>
          <a:p>
            <a:pPr marL="457200" indent="-457200" algn="l">
              <a:buFont typeface="+mj-lt"/>
              <a:buAutoNum type="arabicPeriod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076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BB3CB5-F32A-C244-85AD-8C9345BB5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47155" cy="1048039"/>
          </a:xfrm>
        </p:spPr>
        <p:txBody>
          <a:bodyPr>
            <a:noAutofit/>
          </a:bodyPr>
          <a:lstStyle/>
          <a:p>
            <a:r>
              <a:rPr lang="en-US" sz="3200" dirty="0"/>
              <a:t>Write the results, using </a:t>
            </a:r>
            <a:r>
              <a:rPr lang="en-US" sz="3200" b="1" dirty="0"/>
              <a:t>numbers or letters </a:t>
            </a:r>
            <a:r>
              <a:rPr lang="en-US" sz="3200" dirty="0"/>
              <a:t>as it`s asked between the parenthesis.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791983-E8AD-9545-8CBD-B7DE196CD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52018" cy="4351338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endParaRPr lang="en-US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7D28BC7-27AB-754C-A34E-FD9FBD8970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187176"/>
              </p:ext>
            </p:extLst>
          </p:nvPr>
        </p:nvGraphicFramePr>
        <p:xfrm>
          <a:off x="838200" y="1288473"/>
          <a:ext cx="10515600" cy="4893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6236">
                  <a:extLst>
                    <a:ext uri="{9D8B030D-6E8A-4147-A177-3AD203B41FA5}">
                      <a16:colId xmlns:a16="http://schemas.microsoft.com/office/drawing/2014/main" val="385354980"/>
                    </a:ext>
                  </a:extLst>
                </a:gridCol>
                <a:gridCol w="5299364">
                  <a:extLst>
                    <a:ext uri="{9D8B030D-6E8A-4147-A177-3AD203B41FA5}">
                      <a16:colId xmlns:a16="http://schemas.microsoft.com/office/drawing/2014/main" val="36702460"/>
                    </a:ext>
                  </a:extLst>
                </a:gridCol>
              </a:tblGrid>
              <a:tr h="365789">
                <a:tc>
                  <a:txBody>
                    <a:bodyPr/>
                    <a:lstStyle/>
                    <a:p>
                      <a:r>
                        <a:rPr lang="en-US" dirty="0"/>
                        <a:t>Additions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559035"/>
                  </a:ext>
                </a:extLst>
              </a:tr>
              <a:tr h="451261">
                <a:tc>
                  <a:txBody>
                    <a:bodyPr/>
                    <a:lstStyle/>
                    <a:p>
                      <a:r>
                        <a:rPr lang="en-US" sz="1800" dirty="0"/>
                        <a:t>1. forty + six hundred = (numbers)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030073"/>
                  </a:ext>
                </a:extLst>
              </a:tr>
              <a:tr h="443381">
                <a:tc>
                  <a:txBody>
                    <a:bodyPr/>
                    <a:lstStyle/>
                    <a:p>
                      <a:r>
                        <a:rPr lang="en-US" sz="1800" dirty="0"/>
                        <a:t>2. five + seven             = (letters)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560328"/>
                  </a:ext>
                </a:extLst>
              </a:tr>
              <a:tr h="579167">
                <a:tc>
                  <a:txBody>
                    <a:bodyPr/>
                    <a:lstStyle/>
                    <a:p>
                      <a:r>
                        <a:rPr lang="en-US" sz="1800" dirty="0"/>
                        <a:t>3.  six thousand + three hundred= (numbers)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17220"/>
                  </a:ext>
                </a:extLst>
              </a:tr>
              <a:tr h="418693">
                <a:tc>
                  <a:txBody>
                    <a:bodyPr/>
                    <a:lstStyle/>
                    <a:p>
                      <a:r>
                        <a:rPr lang="en-US" sz="1800" dirty="0"/>
                        <a:t>4.  five + eleven =  (letters)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776407"/>
                  </a:ext>
                </a:extLst>
              </a:tr>
              <a:tr h="640132">
                <a:tc>
                  <a:txBody>
                    <a:bodyPr/>
                    <a:lstStyle/>
                    <a:p>
                      <a:r>
                        <a:rPr lang="en-US" sz="1800" dirty="0"/>
                        <a:t>5.  twenty + twenty= (letters)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802646"/>
                  </a:ext>
                </a:extLst>
              </a:tr>
              <a:tr h="440756">
                <a:tc>
                  <a:txBody>
                    <a:bodyPr/>
                    <a:lstStyle/>
                    <a:p>
                      <a:r>
                        <a:rPr lang="en-US" sz="1800" dirty="0"/>
                        <a:t>6.  ten   + three  =    (letters)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28703"/>
                  </a:ext>
                </a:extLst>
              </a:tr>
              <a:tr h="640132"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/>
                        <a:t>7.  Sixty  + fifty  =  ( numbers)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650526"/>
                  </a:ext>
                </a:extLst>
              </a:tr>
              <a:tr h="9144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8.  145 + 160=   ( LETTERS)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823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860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893EE38-1FF2-B445-8B73-A860A2DB1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6"/>
            <a:ext cx="10515600" cy="136690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Circle the correct date </a:t>
            </a:r>
            <a:r>
              <a:rPr lang="en-US" sz="4000" dirty="0"/>
              <a:t>in each of these numbers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F000520A-48CC-EF44-9250-8A38AC8691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829888"/>
              </p:ext>
            </p:extLst>
          </p:nvPr>
        </p:nvGraphicFramePr>
        <p:xfrm>
          <a:off x="967900" y="1845426"/>
          <a:ext cx="10253148" cy="445030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6758">
                  <a:extLst>
                    <a:ext uri="{9D8B030D-6E8A-4147-A177-3AD203B41FA5}">
                      <a16:colId xmlns:a16="http://schemas.microsoft.com/office/drawing/2014/main" val="1539873168"/>
                    </a:ext>
                  </a:extLst>
                </a:gridCol>
                <a:gridCol w="8706390">
                  <a:extLst>
                    <a:ext uri="{9D8B030D-6E8A-4147-A177-3AD203B41FA5}">
                      <a16:colId xmlns:a16="http://schemas.microsoft.com/office/drawing/2014/main" val="3392017854"/>
                    </a:ext>
                  </a:extLst>
                </a:gridCol>
              </a:tblGrid>
              <a:tr h="635758">
                <a:tc>
                  <a:txBody>
                    <a:bodyPr/>
                    <a:lstStyle/>
                    <a:p>
                      <a:r>
                        <a:rPr lang="en-US" sz="2800"/>
                        <a:t>1.  </a:t>
                      </a:r>
                    </a:p>
                  </a:txBody>
                  <a:tcPr marL="144490" marR="144490" marT="72245" marB="72245"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1713   –  1409   -  1492 </a:t>
                      </a:r>
                    </a:p>
                  </a:txBody>
                  <a:tcPr marL="144490" marR="144490" marT="72245" marB="72245"/>
                </a:tc>
                <a:extLst>
                  <a:ext uri="{0D108BD9-81ED-4DB2-BD59-A6C34878D82A}">
                    <a16:rowId xmlns:a16="http://schemas.microsoft.com/office/drawing/2014/main" val="423933835"/>
                  </a:ext>
                </a:extLst>
              </a:tr>
              <a:tr h="635758">
                <a:tc>
                  <a:txBody>
                    <a:bodyPr/>
                    <a:lstStyle/>
                    <a:p>
                      <a:r>
                        <a:rPr lang="en-US" sz="2800"/>
                        <a:t>2</a:t>
                      </a:r>
                    </a:p>
                  </a:txBody>
                  <a:tcPr marL="144490" marR="144490" marT="72245" marB="72245"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1840     -   1660  -  1616</a:t>
                      </a:r>
                    </a:p>
                  </a:txBody>
                  <a:tcPr marL="144490" marR="144490" marT="72245" marB="72245"/>
                </a:tc>
                <a:extLst>
                  <a:ext uri="{0D108BD9-81ED-4DB2-BD59-A6C34878D82A}">
                    <a16:rowId xmlns:a16="http://schemas.microsoft.com/office/drawing/2014/main" val="491695204"/>
                  </a:ext>
                </a:extLst>
              </a:tr>
              <a:tr h="635758">
                <a:tc>
                  <a:txBody>
                    <a:bodyPr/>
                    <a:lstStyle/>
                    <a:p>
                      <a:r>
                        <a:rPr lang="en-US" sz="2800"/>
                        <a:t>3.</a:t>
                      </a:r>
                    </a:p>
                  </a:txBody>
                  <a:tcPr marL="144490" marR="144490" marT="72245" marB="72245"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1780     -   1980  -  1918</a:t>
                      </a:r>
                    </a:p>
                  </a:txBody>
                  <a:tcPr marL="144490" marR="144490" marT="72245" marB="72245"/>
                </a:tc>
                <a:extLst>
                  <a:ext uri="{0D108BD9-81ED-4DB2-BD59-A6C34878D82A}">
                    <a16:rowId xmlns:a16="http://schemas.microsoft.com/office/drawing/2014/main" val="524585975"/>
                  </a:ext>
                </a:extLst>
              </a:tr>
              <a:tr h="635758">
                <a:tc>
                  <a:txBody>
                    <a:bodyPr/>
                    <a:lstStyle/>
                    <a:p>
                      <a:r>
                        <a:rPr lang="en-US" sz="2800"/>
                        <a:t>4.</a:t>
                      </a:r>
                    </a:p>
                  </a:txBody>
                  <a:tcPr marL="144490" marR="144490" marT="72245" marB="72245"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1900   -     1919  -  1990</a:t>
                      </a:r>
                    </a:p>
                  </a:txBody>
                  <a:tcPr marL="144490" marR="144490" marT="72245" marB="72245"/>
                </a:tc>
                <a:extLst>
                  <a:ext uri="{0D108BD9-81ED-4DB2-BD59-A6C34878D82A}">
                    <a16:rowId xmlns:a16="http://schemas.microsoft.com/office/drawing/2014/main" val="2740985463"/>
                  </a:ext>
                </a:extLst>
              </a:tr>
              <a:tr h="635758">
                <a:tc>
                  <a:txBody>
                    <a:bodyPr/>
                    <a:lstStyle/>
                    <a:p>
                      <a:r>
                        <a:rPr lang="en-US" sz="2800"/>
                        <a:t>5.</a:t>
                      </a:r>
                    </a:p>
                  </a:txBody>
                  <a:tcPr marL="144490" marR="144490" marT="72245" marB="72245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1410     -   1939   - 1942  </a:t>
                      </a:r>
                    </a:p>
                  </a:txBody>
                  <a:tcPr marL="144490" marR="144490" marT="72245" marB="72245"/>
                </a:tc>
                <a:extLst>
                  <a:ext uri="{0D108BD9-81ED-4DB2-BD59-A6C34878D82A}">
                    <a16:rowId xmlns:a16="http://schemas.microsoft.com/office/drawing/2014/main" val="50823028"/>
                  </a:ext>
                </a:extLst>
              </a:tr>
              <a:tr h="635758">
                <a:tc>
                  <a:txBody>
                    <a:bodyPr/>
                    <a:lstStyle/>
                    <a:p>
                      <a:r>
                        <a:rPr lang="en-US" sz="2800"/>
                        <a:t>6. </a:t>
                      </a:r>
                    </a:p>
                  </a:txBody>
                  <a:tcPr marL="144490" marR="144490" marT="72245" marB="72245"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1314     -    1815  - 1300</a:t>
                      </a:r>
                    </a:p>
                  </a:txBody>
                  <a:tcPr marL="144490" marR="144490" marT="72245" marB="72245"/>
                </a:tc>
                <a:extLst>
                  <a:ext uri="{0D108BD9-81ED-4DB2-BD59-A6C34878D82A}">
                    <a16:rowId xmlns:a16="http://schemas.microsoft.com/office/drawing/2014/main" val="1612274231"/>
                  </a:ext>
                </a:extLst>
              </a:tr>
              <a:tr h="635758">
                <a:tc>
                  <a:txBody>
                    <a:bodyPr/>
                    <a:lstStyle/>
                    <a:p>
                      <a:r>
                        <a:rPr lang="en-US" sz="2800"/>
                        <a:t>7.</a:t>
                      </a:r>
                    </a:p>
                  </a:txBody>
                  <a:tcPr marL="144490" marR="144490" marT="72245" marB="72245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1504     -    1960  -  1970</a:t>
                      </a:r>
                    </a:p>
                  </a:txBody>
                  <a:tcPr marL="144490" marR="144490" marT="72245" marB="72245"/>
                </a:tc>
                <a:extLst>
                  <a:ext uri="{0D108BD9-81ED-4DB2-BD59-A6C34878D82A}">
                    <a16:rowId xmlns:a16="http://schemas.microsoft.com/office/drawing/2014/main" val="3202103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328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4431D7-68A6-7648-9C59-327124881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the numbers you hear.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01EDFE85-6F86-BC48-9DF3-14AAFD22DF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510590"/>
              </p:ext>
            </p:extLst>
          </p:nvPr>
        </p:nvGraphicFramePr>
        <p:xfrm>
          <a:off x="1782618" y="1440974"/>
          <a:ext cx="5338618" cy="5120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338618">
                  <a:extLst>
                    <a:ext uri="{9D8B030D-6E8A-4147-A177-3AD203B41FA5}">
                      <a16:colId xmlns:a16="http://schemas.microsoft.com/office/drawing/2014/main" val="1330225315"/>
                    </a:ext>
                  </a:extLst>
                </a:gridCol>
              </a:tblGrid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34111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983822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3.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248055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493944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843132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892094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7.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294203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740619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9.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104765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10.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740243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11.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224738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12.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727617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13.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12900"/>
                  </a:ext>
                </a:extLst>
              </a:tr>
              <a:tr h="356122">
                <a:tc>
                  <a:txBody>
                    <a:bodyPr/>
                    <a:lstStyle/>
                    <a:p>
                      <a:r>
                        <a:rPr lang="en-US" dirty="0"/>
                        <a:t>14.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200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79895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358</Words>
  <Application>Microsoft Macintosh PowerPoint</Application>
  <PresentationFormat>Panorámica</PresentationFormat>
  <Paragraphs>106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NUMBERS</vt:lpstr>
      <vt:lpstr>   </vt:lpstr>
      <vt:lpstr> Use english and write the numbers.</vt:lpstr>
      <vt:lpstr>Additions</vt:lpstr>
      <vt:lpstr>Write the results, using numbers or letters as it`s asked between the parenthesis.</vt:lpstr>
      <vt:lpstr>Circle the correct date in each of these numbers.</vt:lpstr>
      <vt:lpstr>Write the numbers you hear.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NUMBERS</dc:title>
  <dc:creator>Elizabeth Rodriguez</dc:creator>
  <cp:lastModifiedBy>Elizabeth Rodriguez</cp:lastModifiedBy>
  <cp:revision>9</cp:revision>
  <dcterms:created xsi:type="dcterms:W3CDTF">2020-10-14T22:32:01Z</dcterms:created>
  <dcterms:modified xsi:type="dcterms:W3CDTF">2020-10-21T02:21:49Z</dcterms:modified>
</cp:coreProperties>
</file>