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73" r:id="rId12"/>
    <p:sldId id="266" r:id="rId13"/>
    <p:sldId id="269" r:id="rId14"/>
    <p:sldId id="267" r:id="rId15"/>
    <p:sldId id="274" r:id="rId16"/>
    <p:sldId id="270" r:id="rId17"/>
    <p:sldId id="271" r:id="rId18"/>
    <p:sldId id="282" r:id="rId19"/>
    <p:sldId id="275" r:id="rId20"/>
    <p:sldId id="281" r:id="rId21"/>
    <p:sldId id="278" r:id="rId22"/>
    <p:sldId id="279" r:id="rId23"/>
    <p:sldId id="280" r:id="rId24"/>
    <p:sldId id="272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30/04/2020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pngocean.com/gratis-png-clipart-mwsve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TECNOLOGÍAS APROPIADAS I</a:t>
            </a: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BALANCES DE MATERIA Y ENERGÍA EN OPERACIONES Y PROCESOS UNITARIOS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391044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s-MX" b="1" dirty="0"/>
              <a:t>Martha Isabel Mejía De Alba</a:t>
            </a:r>
          </a:p>
          <a:p>
            <a:r>
              <a:rPr lang="es-MX" dirty="0"/>
              <a:t>Ingeniera Química</a:t>
            </a:r>
          </a:p>
          <a:p>
            <a:r>
              <a:rPr lang="es-MX" dirty="0" err="1"/>
              <a:t>MSc</a:t>
            </a:r>
            <a:r>
              <a:rPr lang="es-MX" dirty="0"/>
              <a:t>. en Ingeniería Ambiental</a:t>
            </a:r>
          </a:p>
          <a:p>
            <a:r>
              <a:rPr lang="es-MX" dirty="0"/>
              <a:t>(Universidad Nacional de Colombia)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93259CFF-AF52-4FA2-9EE3-301497536852}"/>
              </a:ext>
            </a:extLst>
          </p:cNvPr>
          <p:cNvGrpSpPr/>
          <p:nvPr/>
        </p:nvGrpSpPr>
        <p:grpSpPr>
          <a:xfrm>
            <a:off x="698937" y="3560863"/>
            <a:ext cx="4305112" cy="3022499"/>
            <a:chOff x="1696195" y="2348880"/>
            <a:chExt cx="5756125" cy="3960440"/>
          </a:xfrm>
        </p:grpSpPr>
        <p:grpSp>
          <p:nvGrpSpPr>
            <p:cNvPr id="15" name="Grupo 14">
              <a:extLst>
                <a:ext uri="{FF2B5EF4-FFF2-40B4-BE49-F238E27FC236}">
                  <a16:creationId xmlns:a16="http://schemas.microsoft.com/office/drawing/2014/main" id="{3F6A69FA-E3EF-4125-B038-6C77FCBA3E54}"/>
                </a:ext>
              </a:extLst>
            </p:cNvPr>
            <p:cNvGrpSpPr/>
            <p:nvPr/>
          </p:nvGrpSpPr>
          <p:grpSpPr>
            <a:xfrm>
              <a:off x="1696195" y="2348880"/>
              <a:ext cx="5756125" cy="3960440"/>
              <a:chOff x="255668" y="3526112"/>
              <a:chExt cx="5143535" cy="3143248"/>
            </a:xfrm>
          </p:grpSpPr>
          <p:pic>
            <p:nvPicPr>
              <p:cNvPr id="18" name="Picture 9" descr="Resultado de imagen para diagrama de bloques de un proceso">
                <a:extLst>
                  <a:ext uri="{FF2B5EF4-FFF2-40B4-BE49-F238E27FC236}">
                    <a16:creationId xmlns:a16="http://schemas.microsoft.com/office/drawing/2014/main" id="{93F86C3C-2941-47E2-B1B0-5CE51CA423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5668" y="3526112"/>
                <a:ext cx="5143535" cy="3143248"/>
              </a:xfrm>
              <a:prstGeom prst="rect">
                <a:avLst/>
              </a:prstGeom>
              <a:noFill/>
            </p:spPr>
          </p:pic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EFF44B18-881D-41BB-9880-EC7E0EC6CD71}"/>
                  </a:ext>
                </a:extLst>
              </p:cNvPr>
              <p:cNvSpPr txBox="1"/>
              <p:nvPr/>
            </p:nvSpPr>
            <p:spPr>
              <a:xfrm>
                <a:off x="3683299" y="5151185"/>
                <a:ext cx="1113681" cy="384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9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</a:rPr>
                  <a:t>SEPARADOR DE LÍQUIDOS</a:t>
                </a:r>
              </a:p>
            </p:txBody>
          </p:sp>
        </p:grp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12F39871-ED16-4314-9D6C-98933734C307}"/>
                </a:ext>
              </a:extLst>
            </p:cNvPr>
            <p:cNvSpPr/>
            <p:nvPr/>
          </p:nvSpPr>
          <p:spPr>
            <a:xfrm>
              <a:off x="5532055" y="2708920"/>
              <a:ext cx="912153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DD2C8FCB-6D48-4E9B-8E70-F51FEB8845E3}"/>
                </a:ext>
              </a:extLst>
            </p:cNvPr>
            <p:cNvSpPr/>
            <p:nvPr/>
          </p:nvSpPr>
          <p:spPr>
            <a:xfrm>
              <a:off x="6204155" y="3697959"/>
              <a:ext cx="912153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600" b="1" dirty="0"/>
          </a:p>
          <a:p>
            <a:pPr marL="514350" indent="-514350"/>
            <a:r>
              <a:rPr lang="es-MX" sz="2000" b="1" dirty="0"/>
              <a:t>A. Diagrama de Bloques, BD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57158" y="2571744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Muestra la representación general de un proceso; las  operaciones unitarias se representan por medio de bloques. Ej. DB, Proceso de producción de Benceno </a:t>
            </a:r>
            <a:endParaRPr lang="es-ES" dirty="0"/>
          </a:p>
        </p:txBody>
      </p:sp>
      <p:sp>
        <p:nvSpPr>
          <p:cNvPr id="13" name="12 Rectángulo"/>
          <p:cNvSpPr/>
          <p:nvPr/>
        </p:nvSpPr>
        <p:spPr>
          <a:xfrm>
            <a:off x="5500694" y="2056686"/>
            <a:ext cx="350043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1. Las operaciones se muestran mediante </a:t>
            </a:r>
            <a:r>
              <a:rPr lang="es-ES" b="1" dirty="0"/>
              <a:t>bloques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2. La mayoría de las líneas de flujo se representan con </a:t>
            </a:r>
            <a:r>
              <a:rPr lang="es-ES" b="1" dirty="0"/>
              <a:t>flechas que van en dirección del flujo</a:t>
            </a:r>
            <a:r>
              <a:rPr lang="es-ES" dirty="0"/>
              <a:t>.</a:t>
            </a:r>
          </a:p>
          <a:p>
            <a:pPr algn="just"/>
            <a:r>
              <a:rPr lang="es-ES" dirty="0"/>
              <a:t>3. La dirección del flujo es de </a:t>
            </a:r>
            <a:r>
              <a:rPr lang="es-ES" b="1" dirty="0"/>
              <a:t>izquierda a derecha</a:t>
            </a:r>
            <a:r>
              <a:rPr lang="es-ES" dirty="0"/>
              <a:t>, mientras sea posible.</a:t>
            </a:r>
          </a:p>
          <a:p>
            <a:pPr algn="just"/>
            <a:r>
              <a:rPr lang="es-ES" dirty="0"/>
              <a:t>4. Las corrientes ligeras (gases) van por el tope mientras que las corrientes pesadas (líquidos y sólidos) van por el fondo.</a:t>
            </a:r>
          </a:p>
          <a:p>
            <a:pPr algn="just"/>
            <a:r>
              <a:rPr lang="es-ES" dirty="0"/>
              <a:t>5. Se suministra únicamente información crítica del proceso.</a:t>
            </a:r>
          </a:p>
          <a:p>
            <a:pPr algn="just"/>
            <a:r>
              <a:rPr lang="es-ES" dirty="0"/>
              <a:t>6. Si las líneas se cruzan, la línea horizontal es continua y la vertical se corta.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85720" y="6355699"/>
            <a:ext cx="51435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Ideatab\Downloads\imagen diagrama de equip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785926"/>
            <a:ext cx="5444383" cy="4893051"/>
          </a:xfrm>
          <a:prstGeom prst="rect">
            <a:avLst/>
          </a:prstGeom>
          <a:noFill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600" b="1" dirty="0"/>
          </a:p>
          <a:p>
            <a:pPr marL="514350" indent="-514350"/>
            <a:r>
              <a:rPr lang="es-MX" sz="2000" b="1" dirty="0"/>
              <a:t>B. Diagrama Simplificado de Equipos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357158" y="2786058"/>
            <a:ext cx="27146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Muestra la representación general de un proceso.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Se presentan los equipos necesarios en forma de íconos.</a:t>
            </a:r>
            <a:endParaRPr lang="es-ES" dirty="0"/>
          </a:p>
        </p:txBody>
      </p:sp>
      <p:sp>
        <p:nvSpPr>
          <p:cNvPr id="27650" name="AutoShape 2" descr="Resultado de imagen para diagrama de equip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53" name="AutoShape 5" descr="Resultado de imagen para diagrama de equip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7655" name="AutoShape 7" descr="Resultado de imagen para diagrama de equip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2000" b="1" dirty="0"/>
          </a:p>
          <a:p>
            <a:pPr marL="514350" indent="-514350"/>
            <a:r>
              <a:rPr lang="es-MX" sz="2000" b="1" dirty="0"/>
              <a:t>B. Diagrama Simplificado de Equipos (Cont.)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57158" y="2747090"/>
            <a:ext cx="83582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Es una representación esquemática del proceso, sus condiciones de operación normal y su control básico.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También indica los efluentes (líquidos, gases o sólidos) emanados del proceso y su disposición. 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El diagrama incluye el balance de masa e información para el diseño y especificación de equipos.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Sirve de guía para desarrollar el Diagrama de Tubería e Instrumentación, P&amp;ID.</a:t>
            </a:r>
          </a:p>
          <a:p>
            <a:pPr algn="just"/>
            <a:endParaRPr lang="es-MX" sz="1200" dirty="0"/>
          </a:p>
          <a:p>
            <a:pPr algn="just"/>
            <a:r>
              <a:rPr lang="es-MX" sz="12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500" b="1" dirty="0"/>
          </a:p>
          <a:p>
            <a:pPr marL="514350" indent="-514350"/>
            <a:r>
              <a:rPr lang="es-MX" sz="2000" b="1" dirty="0"/>
              <a:t>Íconos más usados en Diagramas de Equipos (Simplificado o Detallado)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323528" y="6479758"/>
            <a:ext cx="5786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 l="31296" t="13672" r="21486" b="35547"/>
          <a:stretch>
            <a:fillRect/>
          </a:stretch>
        </p:blipFill>
        <p:spPr bwMode="auto">
          <a:xfrm>
            <a:off x="1500166" y="2643182"/>
            <a:ext cx="6143668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b="1" dirty="0"/>
          </a:p>
          <a:p>
            <a:pPr marL="514350" indent="-514350"/>
            <a:r>
              <a:rPr lang="es-MX" sz="2000" b="1" dirty="0"/>
              <a:t>C. Diagrama Detallado de Equipos o de Flujos de Procesos, PFD</a:t>
            </a:r>
          </a:p>
          <a:p>
            <a:pPr marL="514350" indent="-514350"/>
            <a:endParaRPr lang="es-MX" sz="2000" b="1" dirty="0"/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" name="7 Rectángulo"/>
          <p:cNvSpPr/>
          <p:nvPr/>
        </p:nvSpPr>
        <p:spPr>
          <a:xfrm>
            <a:off x="357158" y="2647940"/>
            <a:ext cx="842968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/>
              <a:t>Un PFD de tipo comercial presenta las siguientes características:</a:t>
            </a:r>
          </a:p>
          <a:p>
            <a:endParaRPr lang="es-ES" sz="1000" dirty="0"/>
          </a:p>
          <a:p>
            <a:pPr algn="just"/>
            <a:r>
              <a:rPr lang="es-ES" sz="2000" dirty="0"/>
              <a:t>1. </a:t>
            </a:r>
            <a:r>
              <a:rPr lang="es-ES" sz="2000" b="1" dirty="0"/>
              <a:t>Todos los equipos principales en el proceso se presentarán en el diagrama con una descripción de éste</a:t>
            </a:r>
            <a:r>
              <a:rPr lang="es-ES" sz="2000" dirty="0"/>
              <a:t>. Cada equipo tendrá asignado un número único y un nombre descriptivo.</a:t>
            </a:r>
          </a:p>
          <a:p>
            <a:pPr algn="just"/>
            <a:r>
              <a:rPr lang="es-ES" sz="2000" dirty="0"/>
              <a:t>2. </a:t>
            </a:r>
            <a:r>
              <a:rPr lang="es-ES" sz="2000" b="1" dirty="0"/>
              <a:t>Las corrientes de flujo de proceso están representadas por un número</a:t>
            </a:r>
            <a:r>
              <a:rPr lang="es-ES" sz="2000" dirty="0"/>
              <a:t>. Se incluye una descripción de las condiciones de proceso y la composición química de cada corriente. Estos datos se presentan directamente en el PFD o se incluyen en una tabla adicional.</a:t>
            </a:r>
          </a:p>
          <a:p>
            <a:pPr algn="just"/>
            <a:r>
              <a:rPr lang="es-ES" sz="2000" dirty="0"/>
              <a:t>3. Se muestran todas las corrientes de servicios que se suministran a los equipos principales o que brindan una función en el proceso.</a:t>
            </a:r>
          </a:p>
          <a:p>
            <a:pPr algn="just"/>
            <a:r>
              <a:rPr lang="es-ES" sz="2000" dirty="0"/>
              <a:t>4. </a:t>
            </a:r>
            <a:r>
              <a:rPr lang="es-ES" sz="2000" b="1" dirty="0"/>
              <a:t>Incluye lazos de control básicos</a:t>
            </a:r>
            <a:r>
              <a:rPr lang="es-ES" sz="2000" dirty="0"/>
              <a:t>, que ilustren la estrategia de control usada para que el proceso opere dentro de condiciones normales.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57158" y="6572272"/>
            <a:ext cx="664373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400" b="1" dirty="0"/>
          </a:p>
          <a:p>
            <a:pPr marL="514350" indent="-514350"/>
            <a:r>
              <a:rPr lang="es-MX" sz="2000" b="1" dirty="0"/>
              <a:t>C. Diagrama Detallado de Equipos o de Flujos de Procesos, PFD (Cont.)</a:t>
            </a:r>
          </a:p>
          <a:p>
            <a:pPr marL="514350" indent="-514350"/>
            <a:endParaRPr lang="es-MX" sz="2000" b="1" dirty="0"/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 l="24707" t="23437" r="17093" b="16992"/>
          <a:stretch>
            <a:fillRect/>
          </a:stretch>
        </p:blipFill>
        <p:spPr bwMode="auto">
          <a:xfrm>
            <a:off x="611560" y="2485029"/>
            <a:ext cx="7786742" cy="404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Rectángulo"/>
          <p:cNvSpPr/>
          <p:nvPr/>
        </p:nvSpPr>
        <p:spPr>
          <a:xfrm>
            <a:off x="683568" y="6572272"/>
            <a:ext cx="5786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400" b="1" dirty="0"/>
          </a:p>
          <a:p>
            <a:pPr marL="514350" indent="-514350"/>
            <a:r>
              <a:rPr lang="es-MX" sz="2000" b="1" dirty="0"/>
              <a:t>C. Diagrama Detallado de Equipos o de Flujos de Procesos, PFD (Cont.)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85720" y="6572272"/>
            <a:ext cx="5786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 l="30747" t="13672" r="22584" b="33593"/>
          <a:stretch>
            <a:fillRect/>
          </a:stretch>
        </p:blipFill>
        <p:spPr bwMode="auto">
          <a:xfrm>
            <a:off x="1500166" y="2571744"/>
            <a:ext cx="607223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37090" y="1830591"/>
            <a:ext cx="3254790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500" b="1" dirty="0"/>
          </a:p>
          <a:p>
            <a:pPr marL="514350" indent="-514350" algn="just">
              <a:buAutoNum type="alphaUcPeriod" startAt="4"/>
            </a:pPr>
            <a:r>
              <a:rPr lang="es-MX" sz="2000" b="1" dirty="0"/>
              <a:t>Diagrama de Distribución de Equipos e Instalaciones (</a:t>
            </a:r>
            <a:r>
              <a:rPr lang="es-MX" sz="2000" b="1" dirty="0" err="1"/>
              <a:t>Layout</a:t>
            </a:r>
            <a:r>
              <a:rPr lang="es-MX" sz="2000" b="1" dirty="0"/>
              <a:t>)</a:t>
            </a:r>
          </a:p>
          <a:p>
            <a:pPr algn="just"/>
            <a:endParaRPr lang="es-MX" sz="2000" dirty="0"/>
          </a:p>
          <a:p>
            <a:pPr algn="just"/>
            <a:r>
              <a:rPr lang="es-MX" sz="2000" dirty="0"/>
              <a:t>Adicional a las características del diagrama anterior, suministra información de la distribución de los equipos en planta.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85720" y="6572272"/>
            <a:ext cx="4070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</a:t>
            </a:r>
            <a:r>
              <a:rPr lang="es-CO" sz="1100" dirty="0">
                <a:solidFill>
                  <a:schemeClr val="tx1">
                    <a:lumMod val="50000"/>
                    <a:lumOff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https://www.pngocean.com/gratis-png-clipart-mwsve</a:t>
            </a:r>
            <a:endParaRPr lang="es-E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A076DB5-16AC-4976-AF94-6951A22162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949" y="1533797"/>
            <a:ext cx="5174893" cy="50185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 l="36237" t="21484" r="26976" b="32617"/>
          <a:stretch>
            <a:fillRect/>
          </a:stretch>
        </p:blipFill>
        <p:spPr bwMode="auto">
          <a:xfrm>
            <a:off x="857224" y="2357430"/>
            <a:ext cx="7500990" cy="43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</a:t>
            </a:r>
          </a:p>
          <a:p>
            <a:pPr algn="ctr"/>
            <a:endParaRPr lang="es-MX" sz="1500" b="1" dirty="0"/>
          </a:p>
          <a:p>
            <a:pPr marL="514350" indent="-514350"/>
            <a:r>
              <a:rPr lang="es-MX" sz="2000" b="1"/>
              <a:t>E. </a:t>
            </a:r>
            <a:r>
              <a:rPr lang="es-MX" sz="2000" b="1" dirty="0"/>
              <a:t>Diagrama de Instrumentación y Tubería, P&amp;ID</a:t>
            </a:r>
          </a:p>
        </p:txBody>
      </p:sp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>
          <a:xfrm>
            <a:off x="285720" y="6572272"/>
            <a:ext cx="5786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277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D613D4-0949-40C5-88DE-EECB31370B0E}" type="slidenum">
              <a:rPr lang="es-ES" altLang="es-MX" smtClean="0"/>
              <a:pPr/>
              <a:t>19</a:t>
            </a:fld>
            <a:endParaRPr lang="es-ES" altLang="es-MX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85752" y="1928802"/>
            <a:ext cx="8501090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indent="-342900" algn="just">
              <a:defRPr/>
            </a:pPr>
            <a:r>
              <a:rPr lang="es-MX" sz="2400" dirty="0">
                <a:latin typeface="+mn-lt"/>
              </a:rPr>
              <a:t>1. Se llena un recipiente cuyo volumen es 4.5 galones con gasolina corriente y se pesa dando como resultado 13 kg. ¿Cuál es la densidad relativa de la gasolina expresada en grados API?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 Y PROCESOS UNITARIOS</a:t>
            </a:r>
            <a:b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DEFINICIONES Y FUNDAMENTOS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142873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Ejercicios de Variables de Proceso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2"/>
          <a:srcRect l="6000" r="9999"/>
          <a:stretch>
            <a:fillRect/>
          </a:stretch>
        </p:blipFill>
        <p:spPr bwMode="auto">
          <a:xfrm>
            <a:off x="6072198" y="3357562"/>
            <a:ext cx="3000396" cy="281940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5720" y="3143248"/>
            <a:ext cx="5715040" cy="37856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marL="342900" indent="-342900" algn="just">
              <a:defRPr/>
            </a:pPr>
            <a:r>
              <a:rPr lang="es-MX" altLang="es-MX" sz="2400" dirty="0">
                <a:latin typeface="+mn-lt"/>
              </a:rPr>
              <a:t>2. Los animales pequeños, como los ratones, pueden vivir a presiones reducidas de hasta 20 </a:t>
            </a:r>
            <a:r>
              <a:rPr lang="es-MX" altLang="es-MX" sz="2400" dirty="0" err="1">
                <a:latin typeface="+mn-lt"/>
              </a:rPr>
              <a:t>kPa</a:t>
            </a:r>
            <a:r>
              <a:rPr lang="es-MX" altLang="es-MX" sz="2400" dirty="0">
                <a:latin typeface="+mn-lt"/>
              </a:rPr>
              <a:t>. En un experimento, un manómetro de mercurio se conecta a un tanque como se muestra en la figura e indica una lectura de 64.5 cm Hg, mientras que el barómetro, que  indica la presión atmosférica, marca 90 </a:t>
            </a:r>
            <a:r>
              <a:rPr lang="es-MX" altLang="es-MX" sz="2400" dirty="0" err="1">
                <a:latin typeface="+mn-lt"/>
              </a:rPr>
              <a:t>kPa</a:t>
            </a:r>
            <a:r>
              <a:rPr lang="es-MX" altLang="es-MX" sz="2400" dirty="0">
                <a:latin typeface="+mn-lt"/>
              </a:rPr>
              <a:t>. ¿Sobrevivirán los ratones?</a:t>
            </a:r>
            <a:endParaRPr lang="es-MX" altLang="es-MX" sz="2400" b="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642910" y="1643050"/>
            <a:ext cx="3571900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Número de PROCESOS individuales existentes es muy grande y cada uno de ellos puede dividirse en una serie de etapas denominadas OPERACIONES, que se repiten a lo largo de éstos.</a:t>
            </a:r>
            <a:endParaRPr lang="es-ES" sz="2000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4786314" y="1643050"/>
            <a:ext cx="3786214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Las OPERACIONES individuales poseen en técnicas comunes (movimiento de sólidos y fluidos; transferencia de calor y masa) y se basan en los mismos principios (leyes de conservación de materia y energía).</a:t>
            </a:r>
            <a:endParaRPr lang="es-ES" sz="2000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1785918" y="4714884"/>
            <a:ext cx="5500726" cy="157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Las OPERACIONES UNITARIAS son aquellas cuyo estudio sistemático unifica el tratamiento y estudio de todos los PROCESOS.</a:t>
            </a:r>
            <a:endParaRPr lang="es-ES" sz="2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CD613D4-0949-40C5-88DE-EECB31370B0E}" type="slidenum">
              <a:rPr lang="es-ES" altLang="es-MX" smtClean="0"/>
              <a:pPr/>
              <a:t>20</a:t>
            </a:fld>
            <a:endParaRPr lang="es-ES" altLang="es-MX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 Y PROCESOS UNITARIOS</a:t>
            </a:r>
            <a:b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DEFINICIONES Y FUNDAMENTOS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142873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Ejercicios de Variables de Proceso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85720" y="2143116"/>
            <a:ext cx="6786610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just"/>
            <a:r>
              <a:rPr lang="es-MX" altLang="es-MX" sz="2400" dirty="0">
                <a:latin typeface="+mn-lt"/>
              </a:rPr>
              <a:t>3. Un sistema de alimentación por gravedad se utiliza para alimentar agua a un tanque de  tratamiento. Se requiere una presión mínima de 30 </a:t>
            </a:r>
            <a:r>
              <a:rPr lang="es-MX" altLang="es-MX" sz="2400" dirty="0" err="1">
                <a:latin typeface="+mn-lt"/>
              </a:rPr>
              <a:t>psig</a:t>
            </a:r>
            <a:r>
              <a:rPr lang="es-MX" altLang="es-MX" sz="2400" dirty="0">
                <a:latin typeface="+mn-lt"/>
              </a:rPr>
              <a:t> a la entrada del aparato. ¿Cuál debe ser la elevación del nivel del agua por encima del tanque?  </a:t>
            </a:r>
          </a:p>
        </p:txBody>
      </p:sp>
      <p:grpSp>
        <p:nvGrpSpPr>
          <p:cNvPr id="12" name="11 Grupo"/>
          <p:cNvGrpSpPr>
            <a:grpSpLocks/>
          </p:cNvGrpSpPr>
          <p:nvPr/>
        </p:nvGrpSpPr>
        <p:grpSpPr bwMode="auto">
          <a:xfrm>
            <a:off x="4000496" y="4210071"/>
            <a:ext cx="4656137" cy="2219325"/>
            <a:chOff x="2038484" y="2829525"/>
            <a:chExt cx="5328404" cy="3956535"/>
          </a:xfrm>
        </p:grpSpPr>
        <p:pic>
          <p:nvPicPr>
            <p:cNvPr id="13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22938" y="4265930"/>
              <a:ext cx="4943950" cy="25201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" name="13 Medio marco"/>
            <p:cNvSpPr/>
            <p:nvPr/>
          </p:nvSpPr>
          <p:spPr bwMode="auto">
            <a:xfrm rot="16200000">
              <a:off x="1812177" y="3801490"/>
              <a:ext cx="1548087" cy="430560"/>
            </a:xfrm>
            <a:prstGeom prst="halfFrame">
              <a:avLst/>
            </a:prstGeom>
            <a:solidFill>
              <a:schemeClr val="accent3">
                <a:lumMod val="75000"/>
              </a:schemeClr>
            </a:solidFill>
            <a:ln w="19050" cap="flat" cmpd="sng" algn="ctr">
              <a:solidFill>
                <a:schemeClr val="accent3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Blip>
                  <a:blip r:embed="rId3"/>
                </a:buBlip>
                <a:defRPr/>
              </a:pPr>
              <a:endParaRPr lang="es-MX" b="0"/>
            </a:p>
          </p:txBody>
        </p:sp>
        <p:pic>
          <p:nvPicPr>
            <p:cNvPr id="15" name="Picture 4" descr="http://karin.fq.uh.cu/~cnv1/qf/docencia/pregrado/termodinamica/teoria/webgases/images/Fig%202.gif"/>
            <p:cNvPicPr>
              <a:picLocks noChangeAspect="1" noChangeArrowheads="1"/>
            </p:cNvPicPr>
            <p:nvPr/>
          </p:nvPicPr>
          <p:blipFill>
            <a:blip r:embed="rId4"/>
            <a:srcRect l="88486" t="22527" r="2127" b="53278"/>
            <a:stretch>
              <a:fillRect/>
            </a:stretch>
          </p:blipFill>
          <p:spPr bwMode="auto">
            <a:xfrm>
              <a:off x="2038484" y="2829525"/>
              <a:ext cx="495301" cy="2313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Text Box 13"/>
          <p:cNvSpPr txBox="1">
            <a:spLocks noChangeArrowheads="1"/>
          </p:cNvSpPr>
          <p:nvPr/>
        </p:nvSpPr>
        <p:spPr bwMode="auto">
          <a:xfrm>
            <a:off x="434974" y="1990725"/>
            <a:ext cx="8351867" cy="48320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buFontTx/>
              <a:buNone/>
            </a:pPr>
            <a:r>
              <a:rPr lang="es-MX" altLang="es-MX" sz="2400" b="1" dirty="0"/>
              <a:t>4. El hipoclorito de sodio al 12% tiene una densidad relativa de 1.08. Calcular la masa en libras de hipoclorito de sodio dentro de un tanque de 55 galones y el flujo volumétrico en l/s necesario para llenar este tanque en una hora.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>
              <a:buFontTx/>
              <a:buNone/>
            </a:pPr>
            <a:r>
              <a:rPr lang="es-MX" altLang="es-MX" sz="2400" b="1" dirty="0"/>
              <a:t>5. Se bombea agua a velocidad estable hacia un tanque de potabilización cuyo diámetro es de 30 pies. El nivel del tanque se incrementa en 15 pulgadas por hora.  ¿Cuántos galones por hora son bombeados?; ¿Cuál es la velocidad del agua en la tubería, en pies por minuto, si la tubería tiene 10 pulgadas de diámetro?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/>
            <a:r>
              <a:rPr lang="es-MX" altLang="es-MX" sz="2400" b="1" dirty="0"/>
              <a:t>6. Se mezclan 350 g de agua con 250 g de H</a:t>
            </a:r>
            <a:r>
              <a:rPr lang="es-MX" altLang="es-MX" sz="2400" b="1" baseline="-25000" dirty="0"/>
              <a:t>2</a:t>
            </a:r>
            <a:r>
              <a:rPr lang="es-MX" altLang="es-MX" sz="2400" b="1" dirty="0"/>
              <a:t>SO</a:t>
            </a:r>
            <a:r>
              <a:rPr lang="es-MX" altLang="es-MX" sz="2400" b="1" baseline="-25000" dirty="0"/>
              <a:t>4</a:t>
            </a:r>
            <a:r>
              <a:rPr lang="es-MX" altLang="es-MX" sz="2400" b="1" dirty="0"/>
              <a:t>, ¿Cuántos </a:t>
            </a:r>
            <a:r>
              <a:rPr lang="es-MX" altLang="es-MX" sz="2400" b="1" dirty="0" err="1"/>
              <a:t>gmol</a:t>
            </a:r>
            <a:r>
              <a:rPr lang="es-MX" altLang="es-MX" sz="2400" b="1" dirty="0"/>
              <a:t> de H</a:t>
            </a:r>
            <a:r>
              <a:rPr lang="es-MX" altLang="es-MX" sz="2400" b="1" baseline="-25000" dirty="0"/>
              <a:t>2</a:t>
            </a:r>
            <a:r>
              <a:rPr lang="es-MX" altLang="es-MX" sz="2400" b="1" dirty="0"/>
              <a:t>SO</a:t>
            </a:r>
            <a:r>
              <a:rPr lang="es-MX" altLang="es-MX" sz="2400" b="1" baseline="-25000" dirty="0"/>
              <a:t>4</a:t>
            </a:r>
            <a:r>
              <a:rPr lang="es-MX" altLang="es-MX" sz="2400" b="1" dirty="0"/>
              <a:t> hay por cada </a:t>
            </a:r>
            <a:r>
              <a:rPr lang="es-MX" altLang="es-MX" sz="2400" b="1" dirty="0" err="1"/>
              <a:t>gmol</a:t>
            </a:r>
            <a:r>
              <a:rPr lang="es-MX" altLang="es-MX" sz="2400" b="1" dirty="0"/>
              <a:t> de agua?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 Y PROCESOS UNITARIOS</a:t>
            </a:r>
            <a:b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DEFINICIONES Y FUNDAMENTOS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142873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Ejercicios de Variables de Proceso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7" name="Text Box 13"/>
          <p:cNvSpPr txBox="1">
            <a:spLocks noChangeArrowheads="1"/>
          </p:cNvSpPr>
          <p:nvPr/>
        </p:nvSpPr>
        <p:spPr bwMode="auto">
          <a:xfrm>
            <a:off x="434975" y="2215116"/>
            <a:ext cx="8191500" cy="44627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None/>
            </a:pPr>
            <a:r>
              <a:rPr lang="es-MX" altLang="es-MX" sz="2400" b="1" dirty="0"/>
              <a:t>7. Se mezclan 20 kg de CaCO</a:t>
            </a:r>
            <a:r>
              <a:rPr lang="es-MX" altLang="es-MX" sz="2400" b="1" baseline="-25000" dirty="0"/>
              <a:t>3</a:t>
            </a:r>
            <a:r>
              <a:rPr lang="es-MX" altLang="es-MX" sz="2400" b="1" dirty="0"/>
              <a:t> puro con 45 kg de caliza cuya composición es: CaCO</a:t>
            </a:r>
            <a:r>
              <a:rPr lang="es-MX" altLang="es-MX" sz="2400" b="1" baseline="-25000" dirty="0"/>
              <a:t>3</a:t>
            </a:r>
            <a:r>
              <a:rPr lang="es-MX" altLang="es-MX" sz="2400" b="1" dirty="0"/>
              <a:t> 81%, MgCO</a:t>
            </a:r>
            <a:r>
              <a:rPr lang="es-MX" altLang="es-MX" sz="2400" b="1" baseline="-25000" dirty="0"/>
              <a:t>3</a:t>
            </a:r>
            <a:r>
              <a:rPr lang="es-MX" altLang="es-MX" sz="2400" b="1" dirty="0"/>
              <a:t> 10% y H</a:t>
            </a:r>
            <a:r>
              <a:rPr lang="es-MX" altLang="es-MX" sz="2400" b="1" baseline="-25000" dirty="0"/>
              <a:t>2</a:t>
            </a:r>
            <a:r>
              <a:rPr lang="es-MX" altLang="es-MX" sz="2400" b="1" dirty="0"/>
              <a:t>O 9%. ¿Cuál es la composición en peso de cada una de las sustancias en la mezcla?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>
              <a:buFontTx/>
              <a:buNone/>
            </a:pPr>
            <a:r>
              <a:rPr lang="es-MX" altLang="es-MX" sz="2400" b="1" dirty="0"/>
              <a:t>8. Se disuelve un gramo de KOH en 7500 cm</a:t>
            </a:r>
            <a:r>
              <a:rPr lang="es-MX" altLang="es-MX" sz="2400" b="1" baseline="30000" dirty="0"/>
              <a:t>3</a:t>
            </a:r>
            <a:r>
              <a:rPr lang="es-MX" altLang="es-MX" sz="2400" b="1" dirty="0"/>
              <a:t> de agua, ¿Cuál es la </a:t>
            </a:r>
            <a:r>
              <a:rPr lang="es-MX" altLang="es-MX" sz="2400" b="1" dirty="0" err="1"/>
              <a:t>molalidad</a:t>
            </a:r>
            <a:r>
              <a:rPr lang="es-MX" altLang="es-MX" sz="2400" b="1" dirty="0"/>
              <a:t> de la solución formada? 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/>
            <a:r>
              <a:rPr lang="es-ES" altLang="es-MX" sz="2400" b="1" dirty="0"/>
              <a:t>9. Una solución acuosa de H</a:t>
            </a:r>
            <a:r>
              <a:rPr lang="es-ES" altLang="es-MX" sz="1600" b="1" dirty="0"/>
              <a:t>2</a:t>
            </a:r>
            <a:r>
              <a:rPr lang="es-ES" altLang="es-MX" sz="2400" b="1" dirty="0"/>
              <a:t>SO</a:t>
            </a:r>
            <a:r>
              <a:rPr lang="es-ES" altLang="es-MX" sz="1600" b="1" dirty="0"/>
              <a:t>4</a:t>
            </a:r>
            <a:r>
              <a:rPr lang="es-ES" altLang="es-MX" sz="2400" b="1" dirty="0"/>
              <a:t> contiene 40% molar de ácido y fluye hacia un tanque de proceso con un caudal de 5 m   /min Si la densidad relativa de la solución es 1.13, ¿Cuántos kg/s de H</a:t>
            </a:r>
            <a:r>
              <a:rPr lang="es-ES" altLang="es-MX" sz="1600" b="1" dirty="0"/>
              <a:t>2</a:t>
            </a:r>
            <a:r>
              <a:rPr lang="es-ES" altLang="es-MX" sz="2400" b="1" dirty="0"/>
              <a:t>SO</a:t>
            </a:r>
            <a:r>
              <a:rPr lang="es-ES" altLang="es-MX" sz="1600" b="1" dirty="0"/>
              <a:t>4</a:t>
            </a:r>
            <a:r>
              <a:rPr lang="es-ES" altLang="es-MX" sz="2400" b="1" dirty="0"/>
              <a:t> libres de agua se alimentan al tanque? </a:t>
            </a:r>
          </a:p>
          <a:p>
            <a:pPr algn="just" eaLnBrk="0" hangingPunct="0">
              <a:buFontTx/>
              <a:buNone/>
            </a:pPr>
            <a:endParaRPr lang="es-MX" altLang="es-MX" sz="2400" b="1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 Y PROCESOS UNITARIOS</a:t>
            </a:r>
            <a:b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DEFINICIONES Y FUNDAMENTOS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57158" y="142873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Ejercicios de Variables de Proceso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1" name="Text Box 13"/>
          <p:cNvSpPr txBox="1">
            <a:spLocks noChangeArrowheads="1"/>
          </p:cNvSpPr>
          <p:nvPr/>
        </p:nvSpPr>
        <p:spPr bwMode="auto">
          <a:xfrm>
            <a:off x="434975" y="2357430"/>
            <a:ext cx="8191500" cy="37240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FontTx/>
              <a:buNone/>
            </a:pPr>
            <a:r>
              <a:rPr lang="es-MX" altLang="es-MX" sz="2400" b="1" dirty="0"/>
              <a:t>10. Para limpiar una cañería, es necesario mezclar 9 litros de agua con 0.9 kilogramo de hidróxido de sodio. ¿Cuál es la fracción en masa y la fracción molar de cada uno de los componentes una vez se mezclan?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>
              <a:buFontTx/>
              <a:buNone/>
            </a:pPr>
            <a:r>
              <a:rPr lang="es-MX" altLang="es-MX" sz="2400" b="1" dirty="0"/>
              <a:t>11. Se mezclan 12 galones de un líquido A cuya densidad relativa es 0.77 con 25 galones de otro líquido B cuya densidad relativa es 0.86. Calcular el % en peso de la mezcla y la densidad relativa de la mezcla si los volúmenes son aditivos.</a:t>
            </a:r>
          </a:p>
          <a:p>
            <a:pPr algn="just" eaLnBrk="0" hangingPunct="0">
              <a:buFontTx/>
              <a:buNone/>
            </a:pPr>
            <a:endParaRPr lang="es-MX" altLang="es-MX" sz="1000" b="1" dirty="0"/>
          </a:p>
          <a:p>
            <a:pPr algn="just" eaLnBrk="0" hangingPunct="0">
              <a:buFontTx/>
              <a:buNone/>
            </a:pPr>
            <a:endParaRPr lang="es-MX" altLang="es-MX" sz="2400" b="1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OPERACIONES Y PROCESOS UNITARIOS</a:t>
            </a:r>
            <a:b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DEFINICIONES Y FUNDAMENTOS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57158" y="142873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Ejercicios de Variables de Proceso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Resultado de imagen para diagrama de bloques de un proces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857224" y="2714620"/>
            <a:ext cx="75540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¡Gracias por su atención!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42976" y="2000240"/>
            <a:ext cx="678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s-MX" altLang="es-MX" sz="2400" dirty="0"/>
              <a:t>Las OPERACIONES UNITARIAS o BÁSICAS son una rama de la Ingeniería, por lo que éstas deben basarse en la Ciencia y la Experiencia.</a:t>
            </a:r>
          </a:p>
          <a:p>
            <a:pPr algn="just">
              <a:buFontTx/>
              <a:buNone/>
            </a:pPr>
            <a:endParaRPr lang="es-MX" altLang="es-MX" sz="2400" dirty="0"/>
          </a:p>
          <a:p>
            <a:pPr algn="just">
              <a:buFontTx/>
              <a:buNone/>
            </a:pPr>
            <a:r>
              <a:rPr lang="es-MX" altLang="es-MX" sz="2400" dirty="0"/>
              <a:t>Hay que combinar la teoría y la práctica  para DISEÑAR, CONSTRUIR, MONTAR, HACER FUNCIONAR Y CONSERVAR equipos en los cuales se realicen dichas OPERACIONES UNITARIAS.</a:t>
            </a:r>
          </a:p>
          <a:p>
            <a:pPr algn="just">
              <a:buFontTx/>
              <a:buNone/>
            </a:pPr>
            <a:endParaRPr lang="es-MX" altLang="es-MX" sz="2400" dirty="0"/>
          </a:p>
          <a:p>
            <a:pPr algn="just">
              <a:buFontTx/>
              <a:buNone/>
            </a:pPr>
            <a:r>
              <a:rPr lang="es-MX" altLang="es-MX" sz="2400" dirty="0"/>
              <a:t>Dar los elementos para lo anterior, es el propósito de esta parte del curso de Tecnologías Apropiadas I.</a:t>
            </a:r>
            <a:endParaRPr lang="es-ES" altLang="es-MX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42976" y="2000240"/>
            <a:ext cx="678661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s-MX" altLang="es-MX" sz="2400" dirty="0"/>
              <a:t>En el tratamiento de aguas residuales, aprovechamiento de residuos y en el control de emisiones, por citar solo algunos ejemplos, se realizan una serie de “OPERACIONES” y “PROCESOS” unitarios y/o procesos químicos, según ocurran solo cambios físicos o cambios químicos, respectivamente.</a:t>
            </a:r>
          </a:p>
          <a:p>
            <a:pPr algn="just">
              <a:buFontTx/>
              <a:buNone/>
            </a:pPr>
            <a:endParaRPr lang="es-MX" altLang="es-MX" sz="2400" dirty="0"/>
          </a:p>
          <a:p>
            <a:pPr algn="just">
              <a:buFontTx/>
              <a:buNone/>
            </a:pPr>
            <a:r>
              <a:rPr lang="es-MX" altLang="es-MX" sz="2400" dirty="0"/>
              <a:t>La unificación de todos ellos constituye la llamada UNIDAD DE PROCESO. En ésta se centra el estudio para efectos de los balances de materia y energía.</a:t>
            </a:r>
            <a:endParaRPr lang="es-ES" altLang="es-MX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2643174" y="1548458"/>
            <a:ext cx="3929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Unidad de proceso</a:t>
            </a:r>
            <a:endParaRPr lang="es-ES" sz="2800" b="1" dirty="0"/>
          </a:p>
        </p:txBody>
      </p:sp>
      <p:sp>
        <p:nvSpPr>
          <p:cNvPr id="14" name="13 Rectángulo">
            <a:extLst>
              <a:ext uri="{FF2B5EF4-FFF2-40B4-BE49-F238E27FC236}">
                <a16:creationId xmlns:a16="http://schemas.microsoft.com/office/drawing/2014/main" id="{3EED44DE-6AD9-402C-9EE6-B4F2A68E196D}"/>
              </a:ext>
            </a:extLst>
          </p:cNvPr>
          <p:cNvSpPr/>
          <p:nvPr/>
        </p:nvSpPr>
        <p:spPr>
          <a:xfrm>
            <a:off x="1801949" y="6260043"/>
            <a:ext cx="57561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100" dirty="0">
                <a:solidFill>
                  <a:schemeClr val="bg1">
                    <a:lumMod val="50000"/>
                  </a:schemeClr>
                </a:solidFill>
              </a:rPr>
              <a:t>Fuente: http://procesosbio.wikispaces.com/DIAGRAMACION+DE+PROCESOS+INDUSTRIALES</a:t>
            </a:r>
            <a:endParaRPr lang="es-E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56DAEDF-04AC-4F76-84C2-F6F3CFF4266E}"/>
              </a:ext>
            </a:extLst>
          </p:cNvPr>
          <p:cNvGrpSpPr/>
          <p:nvPr/>
        </p:nvGrpSpPr>
        <p:grpSpPr>
          <a:xfrm>
            <a:off x="1696195" y="2348880"/>
            <a:ext cx="5756125" cy="3960440"/>
            <a:chOff x="1696195" y="2348880"/>
            <a:chExt cx="5756125" cy="3960440"/>
          </a:xfrm>
        </p:grpSpPr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0D4B2913-4248-4198-BD53-C77DCA78497B}"/>
                </a:ext>
              </a:extLst>
            </p:cNvPr>
            <p:cNvGrpSpPr/>
            <p:nvPr/>
          </p:nvGrpSpPr>
          <p:grpSpPr>
            <a:xfrm>
              <a:off x="1696195" y="2348880"/>
              <a:ext cx="5756125" cy="3960440"/>
              <a:chOff x="255668" y="3526112"/>
              <a:chExt cx="5143535" cy="3143248"/>
            </a:xfrm>
          </p:grpSpPr>
          <p:pic>
            <p:nvPicPr>
              <p:cNvPr id="12" name="Picture 9" descr="Resultado de imagen para diagrama de bloques de un proceso">
                <a:extLst>
                  <a:ext uri="{FF2B5EF4-FFF2-40B4-BE49-F238E27FC236}">
                    <a16:creationId xmlns:a16="http://schemas.microsoft.com/office/drawing/2014/main" id="{FE4C482E-CC89-4FEE-94E8-76334DFB70A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55668" y="3526112"/>
                <a:ext cx="5143535" cy="3143248"/>
              </a:xfrm>
              <a:prstGeom prst="rect">
                <a:avLst/>
              </a:prstGeom>
              <a:noFill/>
            </p:spPr>
          </p:pic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134A834D-FB63-4158-BA9B-E6147DF2CA46}"/>
                  </a:ext>
                </a:extLst>
              </p:cNvPr>
              <p:cNvSpPr txBox="1"/>
              <p:nvPr/>
            </p:nvSpPr>
            <p:spPr>
              <a:xfrm>
                <a:off x="3683300" y="5151185"/>
                <a:ext cx="1008112" cy="3297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5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ova" panose="020B0504020202020204" pitchFamily="34" charset="0"/>
                  </a:rPr>
                  <a:t>SEPARADOR DE LÍQUIDOS</a:t>
                </a:r>
              </a:p>
            </p:txBody>
          </p:sp>
        </p:grp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36AB81A9-31C6-4038-BE32-CCD83588F72E}"/>
                </a:ext>
              </a:extLst>
            </p:cNvPr>
            <p:cNvSpPr/>
            <p:nvPr/>
          </p:nvSpPr>
          <p:spPr>
            <a:xfrm>
              <a:off x="5532055" y="2708920"/>
              <a:ext cx="912153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C85F964-CEA3-4814-83D0-3BB412D871A2}"/>
                </a:ext>
              </a:extLst>
            </p:cNvPr>
            <p:cNvSpPr/>
            <p:nvPr/>
          </p:nvSpPr>
          <p:spPr>
            <a:xfrm>
              <a:off x="6204155" y="3697959"/>
              <a:ext cx="912153" cy="41549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3622F8E-E08B-4C52-BC57-9221C1987701}"/>
              </a:ext>
            </a:extLst>
          </p:cNvPr>
          <p:cNvSpPr/>
          <p:nvPr/>
        </p:nvSpPr>
        <p:spPr>
          <a:xfrm>
            <a:off x="2267744" y="2348880"/>
            <a:ext cx="4608512" cy="3312368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57158" y="2000240"/>
            <a:ext cx="6786610" cy="46434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altLang="es-MX" sz="2000" b="1" dirty="0"/>
              <a:t>Para el diseño y operación de las UNIDADES DE PROCESO, se deben conocer una serie de datos tales como:</a:t>
            </a:r>
          </a:p>
          <a:p>
            <a:pPr algn="just"/>
            <a:endParaRPr lang="es-MX" sz="2000" b="1" dirty="0"/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Masa, m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Volumen, V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Presión, P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Temperatura, T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Composición  (másica, molar, volumétrica, …)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Flujo (másico, molar, volumétrico)</a:t>
            </a:r>
          </a:p>
          <a:p>
            <a:pPr algn="just"/>
            <a:endParaRPr lang="es-MX" sz="2000" b="1" dirty="0"/>
          </a:p>
          <a:p>
            <a:pPr algn="just"/>
            <a:r>
              <a:rPr lang="es-MX" sz="2000" b="1" dirty="0"/>
              <a:t>Y las resultantes de sus relaciones: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Volumen específico y densidad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Densidad relativa o gravedad específica</a:t>
            </a:r>
          </a:p>
          <a:p>
            <a:pPr algn="just"/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1500174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Variables de proceso</a:t>
            </a:r>
            <a:endParaRPr lang="es-ES" sz="2800" b="1" dirty="0"/>
          </a:p>
        </p:txBody>
      </p:sp>
      <p:pic>
        <p:nvPicPr>
          <p:cNvPr id="7" name="Picture 4" descr="http://karin.fq.uh.cu/~cnv1/qf/docencia/pregrado/termodinamica/teoria/webgases/images/Fig%202.gif"/>
          <p:cNvPicPr>
            <a:picLocks noChangeAspect="1" noChangeArrowheads="1"/>
          </p:cNvPicPr>
          <p:nvPr/>
        </p:nvPicPr>
        <p:blipFill>
          <a:blip r:embed="rId2"/>
          <a:srcRect l="53413" t="-6029" b="21617"/>
          <a:stretch>
            <a:fillRect/>
          </a:stretch>
        </p:blipFill>
        <p:spPr bwMode="auto">
          <a:xfrm>
            <a:off x="7072330" y="1785950"/>
            <a:ext cx="1857356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57158" y="2000240"/>
            <a:ext cx="5786478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MX" altLang="es-MX" sz="2000" b="1" dirty="0"/>
              <a:t>Aspectos que se deben tener en cuenta en el trabajo con variables de proceso:</a:t>
            </a:r>
          </a:p>
          <a:p>
            <a:pPr algn="just"/>
            <a:endParaRPr lang="es-MX" sz="2000" b="1" dirty="0"/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Sistemas de unidades (SI, CGS, FPS)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Conversión de unidades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Análisis dimensional</a:t>
            </a:r>
          </a:p>
          <a:p>
            <a:pPr algn="just">
              <a:buFont typeface="Wingdings" pitchFamily="2" charset="2"/>
              <a:buChar char="ü"/>
            </a:pPr>
            <a:r>
              <a:rPr lang="es-MX" sz="2000" b="1" dirty="0"/>
              <a:t> Constantes y grupos </a:t>
            </a:r>
            <a:r>
              <a:rPr lang="es-MX" sz="2000" b="1" dirty="0" err="1"/>
              <a:t>adimensionales</a:t>
            </a:r>
            <a:r>
              <a:rPr lang="es-MX" sz="2000" b="1" dirty="0"/>
              <a:t> </a:t>
            </a:r>
          </a:p>
          <a:p>
            <a:pPr algn="just"/>
            <a:endParaRPr lang="es-ES" sz="20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57158" y="150017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Variables de proceso</a:t>
            </a:r>
            <a:endParaRPr lang="es-ES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9735" y="3143248"/>
            <a:ext cx="1837065" cy="3292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428596" y="2000240"/>
            <a:ext cx="828680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Ecuaciones de estado de Gases Ideales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“Un gas puro consistente e n mol que se mantiene a una temperatura T y una presión P, ocupará un volumen V”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57158" y="142873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Conceptos Básicos</a:t>
            </a:r>
            <a:endParaRPr lang="es-ES" sz="2800" b="1" dirty="0"/>
          </a:p>
        </p:txBody>
      </p:sp>
      <p:sp>
        <p:nvSpPr>
          <p:cNvPr id="7" name="6 Rectángulo redondeado"/>
          <p:cNvSpPr/>
          <p:nvPr/>
        </p:nvSpPr>
        <p:spPr>
          <a:xfrm>
            <a:off x="428596" y="3143248"/>
            <a:ext cx="8286808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Balances de Materia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 Ley de la Conservación de la Materia (</a:t>
            </a:r>
            <a:r>
              <a:rPr lang="es-MX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Lamonosov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Lavoisier) establece que “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materia no se crea ni se destruye, sólo se transforma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balances de materia deben cumplirse para todo el proceso o para cualquier parte del mismo.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 redondeado"/>
          <p:cNvSpPr/>
          <p:nvPr/>
        </p:nvSpPr>
        <p:spPr>
          <a:xfrm>
            <a:off x="428596" y="4786322"/>
            <a:ext cx="8286808" cy="1857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/>
              <a:t>Balances de Energía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 Ley de la Conservación de la Energía  (1er. Principio de Termodinámica) establece que “</a:t>
            </a:r>
            <a:r>
              <a:rPr lang="es-MX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energía no se crea ni se destruye, sólo se transforma</a:t>
            </a:r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”.  </a:t>
            </a:r>
          </a:p>
          <a:p>
            <a:pPr algn="ctr"/>
            <a:r>
              <a:rPr lang="es-MX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los balances de energía deben incluirse todas las formas de energía, siendo las más importantes: cinética, potencial, entalpía, calor y trabajo. En procesos electroquímicos, debe incluirse la energía eléctrica. </a:t>
            </a:r>
            <a:endParaRPr lang="es-E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OPERACIONES Y PROCESOS UNITARIOS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DEFINICIONES Y FUNDAMENTOS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85720" y="1428736"/>
            <a:ext cx="8501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Diagramas de Procesos</a:t>
            </a:r>
          </a:p>
          <a:p>
            <a:pPr algn="ctr"/>
            <a:endParaRPr lang="es-MX" b="1" dirty="0"/>
          </a:p>
          <a:p>
            <a:pPr algn="ctr"/>
            <a:endParaRPr lang="es-MX" b="1" dirty="0"/>
          </a:p>
          <a:p>
            <a:pPr marL="514350" indent="-514350" algn="ctr">
              <a:buFont typeface="+mj-lt"/>
              <a:buAutoNum type="alphaUcPeriod"/>
            </a:pPr>
            <a:r>
              <a:rPr lang="es-MX" sz="2400" b="1" dirty="0"/>
              <a:t>Diagrama de Bloques, BD</a:t>
            </a:r>
          </a:p>
          <a:p>
            <a:pPr marL="514350" indent="-514350" algn="ctr">
              <a:buFont typeface="+mj-lt"/>
              <a:buAutoNum type="alphaUcPeriod"/>
            </a:pPr>
            <a:endParaRPr lang="es-MX" sz="2000" b="1" dirty="0"/>
          </a:p>
          <a:p>
            <a:pPr marL="514350" indent="-514350" algn="ctr">
              <a:buFont typeface="+mj-lt"/>
              <a:buAutoNum type="alphaUcPeriod"/>
            </a:pPr>
            <a:r>
              <a:rPr lang="es-MX" sz="2400" b="1" dirty="0"/>
              <a:t>Diagrama Simplificado de Equipos</a:t>
            </a:r>
          </a:p>
          <a:p>
            <a:pPr marL="514350" indent="-514350" algn="ctr">
              <a:buFont typeface="+mj-lt"/>
              <a:buAutoNum type="alphaUcPeriod"/>
            </a:pPr>
            <a:endParaRPr lang="es-MX" sz="2000" b="1" dirty="0"/>
          </a:p>
          <a:p>
            <a:pPr marL="514350" indent="-514350" algn="ctr">
              <a:buFont typeface="+mj-lt"/>
              <a:buAutoNum type="alphaUcPeriod"/>
            </a:pPr>
            <a:r>
              <a:rPr lang="es-MX" sz="2400" b="1" dirty="0"/>
              <a:t>Diagrama Detallado de Equipos o Diagrama de Flujo de Procesos, PFD</a:t>
            </a:r>
          </a:p>
          <a:p>
            <a:pPr marL="514350" indent="-514350" algn="ctr">
              <a:buFont typeface="+mj-lt"/>
              <a:buAutoNum type="alphaUcPeriod"/>
            </a:pPr>
            <a:endParaRPr lang="es-MX" sz="2000" b="1" dirty="0"/>
          </a:p>
          <a:p>
            <a:pPr marL="514350" indent="-514350" algn="ctr">
              <a:buFont typeface="+mj-lt"/>
              <a:buAutoNum type="alphaUcPeriod"/>
            </a:pPr>
            <a:r>
              <a:rPr lang="es-MX" sz="2400" b="1" dirty="0"/>
              <a:t>Diagrama de Distribución de Equipos e Instalaciones (Lay-</a:t>
            </a:r>
            <a:r>
              <a:rPr lang="es-MX" sz="2400" b="1" dirty="0" err="1"/>
              <a:t>out</a:t>
            </a:r>
            <a:r>
              <a:rPr lang="es-MX" sz="2400" b="1" dirty="0"/>
              <a:t>)</a:t>
            </a:r>
          </a:p>
          <a:p>
            <a:pPr marL="514350" indent="-514350" algn="ctr">
              <a:buFont typeface="+mj-lt"/>
              <a:buAutoNum type="alphaUcPeriod"/>
            </a:pPr>
            <a:endParaRPr lang="es-MX" sz="2000" b="1" dirty="0"/>
          </a:p>
          <a:p>
            <a:pPr marL="514350" indent="-514350" algn="ctr">
              <a:buFont typeface="+mj-lt"/>
              <a:buAutoNum type="alphaUcPeriod"/>
            </a:pPr>
            <a:r>
              <a:rPr lang="es-MX" sz="2400" b="1" dirty="0"/>
              <a:t>Diagrama de Instrumentación y Tubería, P&amp;ID</a:t>
            </a:r>
            <a:endParaRPr lang="es-ES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1961</Words>
  <Application>Microsoft Office PowerPoint</Application>
  <PresentationFormat>Presentación en pantalla (4:3)</PresentationFormat>
  <Paragraphs>168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Arial</vt:lpstr>
      <vt:lpstr>Arial Nova</vt:lpstr>
      <vt:lpstr>Calibri</vt:lpstr>
      <vt:lpstr>Wingdings</vt:lpstr>
      <vt:lpstr>Tema de Office</vt:lpstr>
      <vt:lpstr>TECNOLOGÍAS APROPIADAS I  BALANCES DE MATERIA Y ENERGÍA EN OPERACIONES Y PROCESOS UNITARIOS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OPERACIONES Y PROCESOS UNITARIOS DEFINICIONES Y FUNDAMENTOS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TECNOLOGÍAS APROPIADAS I  BALANCES DE MASA Y ENERGÍA EN OPERACIONES Y PROCESOS UNITARIOS</dc:title>
  <dc:creator>Ideatab</dc:creator>
  <cp:lastModifiedBy>MARTHA ISABEL MEJIA DE ALBA</cp:lastModifiedBy>
  <cp:revision>45</cp:revision>
  <dcterms:created xsi:type="dcterms:W3CDTF">2017-09-04T13:02:57Z</dcterms:created>
  <dcterms:modified xsi:type="dcterms:W3CDTF">2020-04-30T21:12:02Z</dcterms:modified>
</cp:coreProperties>
</file>