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8"/>
  </p:normalViewPr>
  <p:slideViewPr>
    <p:cSldViewPr snapToGrid="0" snapToObjects="1">
      <p:cViewPr varScale="1">
        <p:scale>
          <a:sx n="93" d="100"/>
          <a:sy n="93" d="100"/>
        </p:scale>
        <p:origin x="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2296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B54C6-96AF-F542-8488-C082529106BC}" type="datetimeFigureOut">
              <a:rPr lang="en-US" smtClean="0"/>
              <a:t>6/29/20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D86A3-4B49-F847-A20F-D600072110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7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5D86A3-4B49-F847-A20F-D600072110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8B165-A6BE-8D47-BA4F-6D80FA47D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39D5AA-C508-954C-BC3D-194AFC4E3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2D3CF-2323-6C45-981E-A75677A5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34E-F60C-624F-9F42-3E2AFD91AA4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365863-8DA1-434D-831D-D1F031CE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22B5A8-4945-C648-BC41-5A5C2E80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069D-073D-FE42-B4CF-C96F1BC0E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1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92BC6-740F-F044-A1F0-3DFE430B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C4DE01-C47D-134F-9178-A5E796133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24905A-4C48-A844-B5E5-D2A5413F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34E-F60C-624F-9F42-3E2AFD91AA4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5B4A41-55AA-A54E-AA44-652C0CD5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1AB6FC-703E-0442-A13E-56F7CBF9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069D-073D-FE42-B4CF-C96F1BC0E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54BBE9-1A0C-1741-B33D-85A68E096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15FA12-D84A-A841-88D3-9F07F8A81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A0302-C273-7048-A64E-9C1D9A50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34E-F60C-624F-9F42-3E2AFD91AA4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E962E5-411F-F14F-A74A-39010233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395DA0-4CE3-AF43-A88B-0BE5D671D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069D-073D-FE42-B4CF-C96F1BC0E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255B7A-FE58-CD44-B7BC-71027E3D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A849A-D6FC-624E-AB08-3407A1D89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99DFE8-A2C4-1F42-B101-21B4989A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34E-F60C-624F-9F42-3E2AFD91AA4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ADED6-C9BA-0645-815A-FEA37F4E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D877C8-DE58-AF46-8726-9993072A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069D-073D-FE42-B4CF-C96F1BC0E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9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05899-90C2-4843-A978-4171DBDC6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3202BF-FF8B-D644-8DC1-CA0532D9D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6314A8-9F79-E746-8EB3-24360A13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34E-F60C-624F-9F42-3E2AFD91AA4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5EDABE-12F3-1549-BA07-A206F5AD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7F72B0-121B-7244-8505-230BD11D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069D-073D-FE42-B4CF-C96F1BC0E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7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B0FAF-3EAC-A645-8975-696C919E9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4D8D84-5CC5-7541-909A-96F7A4AA8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746DAE-8B1A-854A-A8E5-95D21B1597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DB3E22-B5C2-FF49-8BD9-8BF7852B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34E-F60C-624F-9F42-3E2AFD91AA4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3B7CDF-B85A-4146-80F5-55029CED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458A92-97C1-D342-B98D-60D94813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069D-073D-FE42-B4CF-C96F1BC0E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C1AA4-CDFB-3B4F-8C4B-785B02946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46A579-25B8-BA43-A05D-764BB8B8E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5F8DA1-471D-7341-AE77-8D85002C2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D68DEB-E83C-0640-A3D6-186678202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75E6A25-85DF-D545-A312-129E93083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E83342-8F8F-0F49-AEC4-2EDE150F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34E-F60C-624F-9F42-3E2AFD91AA4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6B8947A-7F4D-3F4A-84C8-CA5822E9C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E45B80-E5BD-034D-8DCA-79C05180C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069D-073D-FE42-B4CF-C96F1BC0E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0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E7729-BB42-CF49-B295-D876C693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52545F-1F92-7643-A997-42544650D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34E-F60C-624F-9F42-3E2AFD91AA4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671C9A-A8E1-6342-B4AF-70F75B4F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DFD023-6EBD-E649-9FAD-49EABEE1B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069D-073D-FE42-B4CF-C96F1BC0E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6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1375CF-820F-664F-A0B1-3EB30D255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34E-F60C-624F-9F42-3E2AFD91AA4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E4D760-81E2-EF42-BB3C-010E4A96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2BC345-8284-A945-98FC-05515619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069D-073D-FE42-B4CF-C96F1BC0E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C83D2-72D6-CB4E-A137-359B1C72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443B28-386E-F04C-8E2E-122CD76FA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A61ECC-B59B-6D4D-9BA2-816270F51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47B199-6B3F-F542-9A8A-735B9A67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34E-F60C-624F-9F42-3E2AFD91AA4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CA562A-D38B-184A-9E14-5EEFD33A3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1F45E1-2587-6148-81DE-CC1E81C1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069D-073D-FE42-B4CF-C96F1BC0E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59FB0-74A3-6C44-92C1-C4C0D255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E5E6019-6B54-A24A-A2C1-76666D8DE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AC5854-123A-6342-BA12-7E244AF34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731ABF-EF0E-6E4E-B5BF-F18DB45AE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5D34E-F60C-624F-9F42-3E2AFD91AA4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159EFE-645A-D741-9BD9-4113E59A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18A204-250F-2C4D-AF47-6F03EDAEB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069D-073D-FE42-B4CF-C96F1BC0E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4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22D03A-AF99-8C46-8F7B-46DAD365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A5A098-F82A-E341-8223-AE8BDB39C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C77C0E-3D87-EC4E-8DE0-FEBC75EA2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5D34E-F60C-624F-9F42-3E2AFD91AA47}" type="datetimeFigureOut">
              <a:rPr lang="en-US" smtClean="0"/>
              <a:t>6/29/20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F7D2D5-2D1B-314E-8F1E-097270947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7C978B-8318-5145-AED6-4EDE795AF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0069D-073D-FE42-B4CF-C96F1BC0E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6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alse_star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alse_star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hombre, pelota, juego, competencia de atletismo&#10;&#10;Descripción generada automáticamente">
            <a:extLst>
              <a:ext uri="{FF2B5EF4-FFF2-40B4-BE49-F238E27FC236}">
                <a16:creationId xmlns:a16="http://schemas.microsoft.com/office/drawing/2014/main" id="{5D3B47DC-1B5C-854A-B56E-05FBCBE8EF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83" r="20949"/>
          <a:stretch/>
        </p:blipFill>
        <p:spPr>
          <a:xfrm>
            <a:off x="4588109" y="10"/>
            <a:ext cx="7603891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624A13-A191-9840-9240-CDA90027A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Ordinal Numbers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C5D5F1-E3B8-4748-A5CD-D578FABDE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57" y="4658028"/>
            <a:ext cx="4310995" cy="2037873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1400" dirty="0"/>
          </a:p>
          <a:p>
            <a:pPr algn="l"/>
            <a:r>
              <a:rPr lang="en-US" sz="2900" dirty="0"/>
              <a:t>We use the “Ordinal Numbers” to express </a:t>
            </a:r>
            <a:r>
              <a:rPr lang="en-US" sz="2900" b="1" i="1" dirty="0"/>
              <a:t>sequence</a:t>
            </a:r>
            <a:r>
              <a:rPr lang="en-US" sz="2900" dirty="0"/>
              <a:t>.  Some common uses for the “ordinal Numbers” are the floors of a building, streets, dates, positions in a competition, etc.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9A0796-C5FB-834C-8300-E34E2D211A9D}"/>
              </a:ext>
            </a:extLst>
          </p:cNvPr>
          <p:cNvSpPr txBox="1"/>
          <p:nvPr/>
        </p:nvSpPr>
        <p:spPr>
          <a:xfrm>
            <a:off x="9857708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alse_sta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está bajo licencia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7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DEF08-B279-4544-8BE1-96649A7F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49" y="387458"/>
            <a:ext cx="10888851" cy="145510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600" dirty="0"/>
              <a:t>These are the results of a competition</a:t>
            </a:r>
            <a:br>
              <a:rPr lang="en-US" sz="3600" dirty="0"/>
            </a:br>
            <a:r>
              <a:rPr lang="en-US" sz="1800" dirty="0" err="1"/>
              <a:t>Pista</a:t>
            </a:r>
            <a:r>
              <a:rPr lang="en-US" sz="1800" dirty="0"/>
              <a:t> 19</a:t>
            </a:r>
            <a:r>
              <a:rPr lang="en-US" sz="3600" dirty="0"/>
              <a:t>	1:11	  </a:t>
            </a:r>
            <a:r>
              <a:rPr lang="en-US" dirty="0"/>
              <a:t>		</a:t>
            </a:r>
            <a:br>
              <a:rPr lang="en-US" dirty="0"/>
            </a:br>
            <a:r>
              <a:rPr lang="en-US" dirty="0"/>
              <a:t>		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DA520B-9442-7140-B2D7-06D06AD37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451749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……………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……………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……………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……………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……………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……………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…………...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………......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……………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…………….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  <p:pic>
        <p:nvPicPr>
          <p:cNvPr id="8" name="19 Pista 19 4" descr="19 Pista 19 4">
            <a:hlinkClick r:id="" action="ppaction://media"/>
            <a:extLst>
              <a:ext uri="{FF2B5EF4-FFF2-40B4-BE49-F238E27FC236}">
                <a16:creationId xmlns:a16="http://schemas.microsoft.com/office/drawing/2014/main" id="{36C89916-8F59-494E-8186-1A1F224963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3619" y="6255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2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E12FB-CC56-D343-8BA1-024DB0A3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Check this out: As a general rule, to make “Ordinal Numbers” we add “</a:t>
            </a:r>
            <a:r>
              <a:rPr lang="en-US" dirty="0" err="1"/>
              <a:t>th</a:t>
            </a:r>
            <a:r>
              <a:rPr lang="en-US" dirty="0"/>
              <a:t>” to the number.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BA85E1-5367-084D-A23F-87F36B3B7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+ </a:t>
            </a:r>
            <a:r>
              <a:rPr lang="en-US" dirty="0" err="1"/>
              <a:t>th</a:t>
            </a:r>
            <a:r>
              <a:rPr lang="en-US" dirty="0"/>
              <a:t> = fourth  = 4</a:t>
            </a:r>
            <a:r>
              <a:rPr lang="en-US" baseline="30000" dirty="0"/>
              <a:t>th</a:t>
            </a:r>
            <a:r>
              <a:rPr lang="en-US" dirty="0"/>
              <a:t> (abbreviation)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endParaRPr lang="en-US" dirty="0"/>
          </a:p>
          <a:p>
            <a:r>
              <a:rPr lang="en-US" dirty="0"/>
              <a:t>John has the fourth place in the competition.</a:t>
            </a:r>
          </a:p>
          <a:p>
            <a:r>
              <a:rPr lang="en-US" dirty="0"/>
              <a:t>Jimmy is seventh</a:t>
            </a:r>
          </a:p>
          <a:p>
            <a:r>
              <a:rPr lang="en-US" dirty="0"/>
              <a:t>Sam is ninth.</a:t>
            </a:r>
          </a:p>
          <a:p>
            <a:endParaRPr lang="en-US" dirty="0"/>
          </a:p>
        </p:txBody>
      </p:sp>
      <p:pic>
        <p:nvPicPr>
          <p:cNvPr id="4" name="Imagen 3" descr="Imagen que contiene hombre, pelota, juego, competencia de atletismo&#10;&#10;Descripción generada automáticamente">
            <a:extLst>
              <a:ext uri="{FF2B5EF4-FFF2-40B4-BE49-F238E27FC236}">
                <a16:creationId xmlns:a16="http://schemas.microsoft.com/office/drawing/2014/main" id="{06F3B15E-7EED-864A-86F9-02632C04A1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83" r="20949"/>
          <a:stretch/>
        </p:blipFill>
        <p:spPr>
          <a:xfrm>
            <a:off x="7268706" y="1871554"/>
            <a:ext cx="4923294" cy="4440346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E623CFC-9EF6-4544-BA2D-572EA978633C}"/>
              </a:ext>
            </a:extLst>
          </p:cNvPr>
          <p:cNvSpPr txBox="1"/>
          <p:nvPr/>
        </p:nvSpPr>
        <p:spPr>
          <a:xfrm>
            <a:off x="10945415" y="8529489"/>
            <a:ext cx="1246584" cy="41549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alse_sta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está bajo licencia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8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09D97-D27A-C540-9BA5-DCA1B909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Ordinal numbers from 20 to 90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978E1D-C595-DC44-98F0-D9D4EF5A6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For the numbers 20, 30, 40, 50, 60, 70, 80 and 90 you change the “y” for “</a:t>
            </a:r>
            <a:r>
              <a:rPr lang="en-US" b="1" dirty="0" err="1">
                <a:solidFill>
                  <a:srgbClr val="C00000"/>
                </a:solidFill>
              </a:rPr>
              <a:t>ie</a:t>
            </a:r>
            <a:r>
              <a:rPr lang="en-US" dirty="0"/>
              <a:t>” and add </a:t>
            </a:r>
            <a:r>
              <a:rPr lang="en-US" dirty="0">
                <a:solidFill>
                  <a:srgbClr val="C00000"/>
                </a:solidFill>
              </a:rPr>
              <a:t>“</a:t>
            </a:r>
            <a:r>
              <a:rPr lang="en-US" b="1" dirty="0" err="1">
                <a:solidFill>
                  <a:srgbClr val="C00000"/>
                </a:solidFill>
              </a:rPr>
              <a:t>th</a:t>
            </a:r>
            <a:r>
              <a:rPr lang="en-US" b="1" dirty="0">
                <a:solidFill>
                  <a:srgbClr val="C00000"/>
                </a:solidFill>
              </a:rPr>
              <a:t>”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20 =  </a:t>
            </a:r>
            <a:r>
              <a:rPr lang="en-US" i="1" u="sng" dirty="0"/>
              <a:t>twenty </a:t>
            </a:r>
            <a:r>
              <a:rPr lang="en-US" dirty="0"/>
              <a:t>		</a:t>
            </a:r>
            <a:r>
              <a:rPr lang="en-US" i="1" u="sng" dirty="0"/>
              <a:t>20</a:t>
            </a:r>
            <a:r>
              <a:rPr lang="en-US" i="1" u="sng" baseline="30000" dirty="0"/>
              <a:t>th</a:t>
            </a:r>
            <a:r>
              <a:rPr lang="en-US" i="1" u="sng" dirty="0"/>
              <a:t> = twentieth</a:t>
            </a:r>
            <a:r>
              <a:rPr lang="en-US" u="sng" dirty="0"/>
              <a:t>.   </a:t>
            </a:r>
            <a:r>
              <a:rPr lang="en-US" dirty="0"/>
              <a:t>		</a:t>
            </a:r>
            <a:r>
              <a:rPr lang="en-US" i="1" u="sng" dirty="0"/>
              <a:t>Twenty first = 21</a:t>
            </a:r>
            <a:r>
              <a:rPr lang="en-US" i="1" u="sng" baseline="30000" dirty="0"/>
              <a:t>s</a:t>
            </a:r>
            <a:r>
              <a:rPr lang="en-US" baseline="30000" dirty="0"/>
              <a:t>t</a:t>
            </a:r>
            <a:endParaRPr lang="en-US" dirty="0"/>
          </a:p>
          <a:p>
            <a:r>
              <a:rPr lang="en-US" dirty="0"/>
              <a:t>30 =  </a:t>
            </a:r>
            <a:r>
              <a:rPr lang="en-US" i="1" u="sng" dirty="0"/>
              <a:t>thirty </a:t>
            </a:r>
            <a:r>
              <a:rPr lang="en-US" dirty="0"/>
              <a:t>		</a:t>
            </a:r>
            <a:r>
              <a:rPr lang="en-US" i="1" u="sng" dirty="0"/>
              <a:t>30</a:t>
            </a:r>
            <a:r>
              <a:rPr lang="en-US" i="1" u="sng" baseline="30000" dirty="0"/>
              <a:t>th</a:t>
            </a:r>
            <a:r>
              <a:rPr lang="en-US" i="1" u="sng" dirty="0"/>
              <a:t> = thirtieth___</a:t>
            </a:r>
            <a:r>
              <a:rPr lang="en-US" dirty="0"/>
              <a:t>		</a:t>
            </a:r>
            <a:r>
              <a:rPr lang="en-US" i="1" u="sng" dirty="0"/>
              <a:t>thirty-second= 32</a:t>
            </a:r>
            <a:r>
              <a:rPr lang="en-US" i="1" u="sng" baseline="30000" dirty="0"/>
              <a:t>nd</a:t>
            </a:r>
            <a:r>
              <a:rPr lang="en-US" dirty="0"/>
              <a:t> </a:t>
            </a:r>
          </a:p>
          <a:p>
            <a:r>
              <a:rPr lang="en-US" dirty="0"/>
              <a:t>40 = …………..             _______________</a:t>
            </a:r>
          </a:p>
          <a:p>
            <a:r>
              <a:rPr lang="en-US" dirty="0"/>
              <a:t>50 = …………..             _______________</a:t>
            </a:r>
          </a:p>
          <a:p>
            <a:r>
              <a:rPr lang="en-US" dirty="0"/>
              <a:t>60 = …………..             _______________</a:t>
            </a:r>
          </a:p>
          <a:p>
            <a:r>
              <a:rPr lang="en-US" dirty="0"/>
              <a:t>70 = ………..…             _______________</a:t>
            </a:r>
          </a:p>
          <a:p>
            <a:r>
              <a:rPr lang="en-US" dirty="0"/>
              <a:t>80 = ………..….            _______________</a:t>
            </a:r>
          </a:p>
          <a:p>
            <a:r>
              <a:rPr lang="en-US" dirty="0"/>
              <a:t>90 = …………….           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13106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27D9AF-BDF8-C54D-936F-040384A1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Fill in the blanks.  Write the complete ordinal number, not the abbreviation.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162E97-0011-0445-BDE1-9A7FCB5190D0}"/>
              </a:ext>
            </a:extLst>
          </p:cNvPr>
          <p:cNvSpPr txBox="1"/>
          <p:nvPr/>
        </p:nvSpPr>
        <p:spPr>
          <a:xfrm>
            <a:off x="139485" y="2093976"/>
            <a:ext cx="4981155" cy="4035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“F” is the …………. Letter of the alphabet.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“C2 is the ………….. Letter of the alphabet.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“G” is the ……………letter of the alphabet.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“E” is the …………….letter of the alphabet.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“A” is the …………….. Letter of the alphabet.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“J” is the ……………..letter of the  alphabet.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“D” is the ………………. Letter of the alphabet.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“H” is the ………………letter of the alphabet.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“B” is the …………………letter of the alphabet.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“I” is the ………….letter of the alphabet.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39DDD53-3D00-3948-BD92-068F6ECF69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017489"/>
              </p:ext>
            </p:extLst>
          </p:nvPr>
        </p:nvGraphicFramePr>
        <p:xfrm>
          <a:off x="5120640" y="2685614"/>
          <a:ext cx="6656838" cy="1386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052">
                  <a:extLst>
                    <a:ext uri="{9D8B030D-6E8A-4147-A177-3AD203B41FA5}">
                      <a16:colId xmlns:a16="http://schemas.microsoft.com/office/drawing/2014/main" val="3503762838"/>
                    </a:ext>
                  </a:extLst>
                </a:gridCol>
                <a:gridCol w="730947">
                  <a:extLst>
                    <a:ext uri="{9D8B030D-6E8A-4147-A177-3AD203B41FA5}">
                      <a16:colId xmlns:a16="http://schemas.microsoft.com/office/drawing/2014/main" val="2144212183"/>
                    </a:ext>
                  </a:extLst>
                </a:gridCol>
                <a:gridCol w="665684">
                  <a:extLst>
                    <a:ext uri="{9D8B030D-6E8A-4147-A177-3AD203B41FA5}">
                      <a16:colId xmlns:a16="http://schemas.microsoft.com/office/drawing/2014/main" val="418250699"/>
                    </a:ext>
                  </a:extLst>
                </a:gridCol>
                <a:gridCol w="649368">
                  <a:extLst>
                    <a:ext uri="{9D8B030D-6E8A-4147-A177-3AD203B41FA5}">
                      <a16:colId xmlns:a16="http://schemas.microsoft.com/office/drawing/2014/main" val="3156533390"/>
                    </a:ext>
                  </a:extLst>
                </a:gridCol>
                <a:gridCol w="649368">
                  <a:extLst>
                    <a:ext uri="{9D8B030D-6E8A-4147-A177-3AD203B41FA5}">
                      <a16:colId xmlns:a16="http://schemas.microsoft.com/office/drawing/2014/main" val="800645220"/>
                    </a:ext>
                  </a:extLst>
                </a:gridCol>
                <a:gridCol w="649368">
                  <a:extLst>
                    <a:ext uri="{9D8B030D-6E8A-4147-A177-3AD203B41FA5}">
                      <a16:colId xmlns:a16="http://schemas.microsoft.com/office/drawing/2014/main" val="3875481500"/>
                    </a:ext>
                  </a:extLst>
                </a:gridCol>
                <a:gridCol w="649368">
                  <a:extLst>
                    <a:ext uri="{9D8B030D-6E8A-4147-A177-3AD203B41FA5}">
                      <a16:colId xmlns:a16="http://schemas.microsoft.com/office/drawing/2014/main" val="3638196599"/>
                    </a:ext>
                  </a:extLst>
                </a:gridCol>
                <a:gridCol w="649368">
                  <a:extLst>
                    <a:ext uri="{9D8B030D-6E8A-4147-A177-3AD203B41FA5}">
                      <a16:colId xmlns:a16="http://schemas.microsoft.com/office/drawing/2014/main" val="3037350484"/>
                    </a:ext>
                  </a:extLst>
                </a:gridCol>
                <a:gridCol w="649368">
                  <a:extLst>
                    <a:ext uri="{9D8B030D-6E8A-4147-A177-3AD203B41FA5}">
                      <a16:colId xmlns:a16="http://schemas.microsoft.com/office/drawing/2014/main" val="202770177"/>
                    </a:ext>
                  </a:extLst>
                </a:gridCol>
                <a:gridCol w="730947">
                  <a:extLst>
                    <a:ext uri="{9D8B030D-6E8A-4147-A177-3AD203B41FA5}">
                      <a16:colId xmlns:a16="http://schemas.microsoft.com/office/drawing/2014/main" val="33788255"/>
                    </a:ext>
                  </a:extLst>
                </a:gridCol>
              </a:tblGrid>
              <a:tr h="869304">
                <a:tc>
                  <a:txBody>
                    <a:bodyPr/>
                    <a:lstStyle/>
                    <a:p>
                      <a:r>
                        <a:rPr lang="en-US" sz="2300"/>
                        <a:t>1 st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2 nd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3 rd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4 th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5 th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6 th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7 th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8 th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9 th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10 th</a:t>
                      </a:r>
                    </a:p>
                  </a:txBody>
                  <a:tcPr marL="117474" marR="117474" marT="58737" marB="58737"/>
                </a:tc>
                <a:extLst>
                  <a:ext uri="{0D108BD9-81ED-4DB2-BD59-A6C34878D82A}">
                    <a16:rowId xmlns:a16="http://schemas.microsoft.com/office/drawing/2014/main" val="1312113969"/>
                  </a:ext>
                </a:extLst>
              </a:tr>
              <a:tr h="516884">
                <a:tc>
                  <a:txBody>
                    <a:bodyPr/>
                    <a:lstStyle/>
                    <a:p>
                      <a:r>
                        <a:rPr lang="en-US" sz="2300"/>
                        <a:t>A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B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C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D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E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F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G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H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I</a:t>
                      </a:r>
                    </a:p>
                  </a:txBody>
                  <a:tcPr marL="117474" marR="117474" marT="58737" marB="58737"/>
                </a:tc>
                <a:tc>
                  <a:txBody>
                    <a:bodyPr/>
                    <a:lstStyle/>
                    <a:p>
                      <a:r>
                        <a:rPr lang="en-US" sz="2300"/>
                        <a:t>J </a:t>
                      </a:r>
                    </a:p>
                  </a:txBody>
                  <a:tcPr marL="117474" marR="117474" marT="58737" marB="58737"/>
                </a:tc>
                <a:extLst>
                  <a:ext uri="{0D108BD9-81ED-4DB2-BD59-A6C34878D82A}">
                    <a16:rowId xmlns:a16="http://schemas.microsoft.com/office/drawing/2014/main" val="4049724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63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8ED45-1A79-FD42-9A34-A1CBE318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9E7365-7129-494C-B6E7-8069B5F5B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374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393</Words>
  <Application>Microsoft Macintosh PowerPoint</Application>
  <PresentationFormat>Panorámica</PresentationFormat>
  <Paragraphs>71</Paragraphs>
  <Slides>6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Ordinal Numbers</vt:lpstr>
      <vt:lpstr>   These are the results of a competition Pista 19 1:11          </vt:lpstr>
      <vt:lpstr>Check this out: As a general rule, to make “Ordinal Numbers” we add “th” to the number.</vt:lpstr>
      <vt:lpstr>Ordinal numbers from 20 to 90</vt:lpstr>
      <vt:lpstr>Fill in the blanks.  Write the complete ordinal number, not the abbreviation.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Ordinal Numbers</dc:title>
  <dc:creator>Elizabeth Rodriguez</dc:creator>
  <cp:lastModifiedBy>Elizabeth Rodriguez</cp:lastModifiedBy>
  <cp:revision>8</cp:revision>
  <cp:lastPrinted>2020-06-29T22:29:25Z</cp:lastPrinted>
  <dcterms:created xsi:type="dcterms:W3CDTF">2020-06-24T22:00:12Z</dcterms:created>
  <dcterms:modified xsi:type="dcterms:W3CDTF">2020-06-29T23:01:31Z</dcterms:modified>
</cp:coreProperties>
</file>