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9" r:id="rId3"/>
    <p:sldId id="287" r:id="rId4"/>
    <p:sldId id="321" r:id="rId5"/>
    <p:sldId id="288" r:id="rId6"/>
    <p:sldId id="289" r:id="rId7"/>
    <p:sldId id="290" r:id="rId8"/>
    <p:sldId id="320" r:id="rId9"/>
    <p:sldId id="291" r:id="rId10"/>
    <p:sldId id="292" r:id="rId11"/>
    <p:sldId id="293" r:id="rId12"/>
    <p:sldId id="313" r:id="rId13"/>
    <p:sldId id="294" r:id="rId14"/>
    <p:sldId id="295" r:id="rId15"/>
    <p:sldId id="296" r:id="rId16"/>
    <p:sldId id="316" r:id="rId17"/>
    <p:sldId id="317" r:id="rId18"/>
    <p:sldId id="303" r:id="rId19"/>
    <p:sldId id="297" r:id="rId20"/>
    <p:sldId id="304" r:id="rId21"/>
    <p:sldId id="318" r:id="rId22"/>
    <p:sldId id="298" r:id="rId23"/>
    <p:sldId id="319" r:id="rId24"/>
    <p:sldId id="305" r:id="rId25"/>
    <p:sldId id="299" r:id="rId26"/>
    <p:sldId id="300" r:id="rId27"/>
    <p:sldId id="301" r:id="rId28"/>
    <p:sldId id="306" r:id="rId29"/>
    <p:sldId id="302" r:id="rId30"/>
    <p:sldId id="354" r:id="rId31"/>
    <p:sldId id="353" r:id="rId32"/>
    <p:sldId id="355" r:id="rId33"/>
    <p:sldId id="322" r:id="rId34"/>
    <p:sldId id="323" r:id="rId35"/>
    <p:sldId id="325" r:id="rId36"/>
    <p:sldId id="326" r:id="rId37"/>
    <p:sldId id="336" r:id="rId38"/>
    <p:sldId id="327" r:id="rId39"/>
    <p:sldId id="328" r:id="rId40"/>
    <p:sldId id="330" r:id="rId41"/>
    <p:sldId id="329" r:id="rId42"/>
    <p:sldId id="331" r:id="rId43"/>
    <p:sldId id="332" r:id="rId44"/>
    <p:sldId id="341" r:id="rId45"/>
    <p:sldId id="333" r:id="rId46"/>
    <p:sldId id="334" r:id="rId47"/>
    <p:sldId id="335" r:id="rId48"/>
    <p:sldId id="337" r:id="rId49"/>
    <p:sldId id="338" r:id="rId50"/>
    <p:sldId id="339" r:id="rId51"/>
    <p:sldId id="343" r:id="rId52"/>
    <p:sldId id="340" r:id="rId53"/>
    <p:sldId id="342" r:id="rId54"/>
    <p:sldId id="344" r:id="rId55"/>
    <p:sldId id="345" r:id="rId56"/>
    <p:sldId id="324" r:id="rId57"/>
    <p:sldId id="347" r:id="rId58"/>
    <p:sldId id="348" r:id="rId59"/>
    <p:sldId id="350" r:id="rId60"/>
    <p:sldId id="351" r:id="rId61"/>
    <p:sldId id="352" r:id="rId62"/>
    <p:sldId id="346" r:id="rId63"/>
    <p:sldId id="349" r:id="rId64"/>
    <p:sldId id="307" r:id="rId65"/>
    <p:sldId id="308" r:id="rId66"/>
    <p:sldId id="310" r:id="rId67"/>
    <p:sldId id="311" r:id="rId68"/>
    <p:sldId id="312" r:id="rId69"/>
    <p:sldId id="309" r:id="rId70"/>
    <p:sldId id="356" r:id="rId7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B41C9-8124-4B23-818A-470CC362F47B}"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s-CO"/>
        </a:p>
      </dgm:t>
    </dgm:pt>
    <dgm:pt modelId="{0CB9B004-9AB6-4647-A22B-0AEF2D4BE14C}">
      <dgm:prSet/>
      <dgm:spPr/>
      <dgm:t>
        <a:bodyPr/>
        <a:lstStyle/>
        <a:p>
          <a:pPr rtl="0"/>
          <a:r>
            <a:rPr lang="es-CO" smtClean="0"/>
            <a:t>Planificación</a:t>
          </a:r>
          <a:endParaRPr lang="es-CO"/>
        </a:p>
      </dgm:t>
    </dgm:pt>
    <dgm:pt modelId="{30C01094-EBAB-4101-BC9C-615F223D8AE3}" type="parTrans" cxnId="{0B0E6F00-9F13-4B30-8D11-A6EB347ACB0A}">
      <dgm:prSet/>
      <dgm:spPr/>
      <dgm:t>
        <a:bodyPr/>
        <a:lstStyle/>
        <a:p>
          <a:endParaRPr lang="es-CO"/>
        </a:p>
      </dgm:t>
    </dgm:pt>
    <dgm:pt modelId="{14CFA0CA-A27B-4B41-9A60-6D55CAE7A6D5}" type="sibTrans" cxnId="{0B0E6F00-9F13-4B30-8D11-A6EB347ACB0A}">
      <dgm:prSet/>
      <dgm:spPr/>
      <dgm:t>
        <a:bodyPr/>
        <a:lstStyle/>
        <a:p>
          <a:endParaRPr lang="es-CO"/>
        </a:p>
      </dgm:t>
    </dgm:pt>
    <dgm:pt modelId="{C7D272FD-C00B-4349-BCE6-50E78021199B}">
      <dgm:prSet/>
      <dgm:spPr/>
      <dgm:t>
        <a:bodyPr/>
        <a:lstStyle/>
        <a:p>
          <a:pPr rtl="0"/>
          <a:r>
            <a:rPr lang="es-CO" smtClean="0"/>
            <a:t>Clasificación</a:t>
          </a:r>
          <a:endParaRPr lang="es-CO"/>
        </a:p>
      </dgm:t>
    </dgm:pt>
    <dgm:pt modelId="{0C528FCA-7241-4C2C-956B-71E5409963B1}" type="parTrans" cxnId="{EB1E896B-129C-4B8B-8744-B0CA1304C839}">
      <dgm:prSet/>
      <dgm:spPr/>
      <dgm:t>
        <a:bodyPr/>
        <a:lstStyle/>
        <a:p>
          <a:endParaRPr lang="es-CO"/>
        </a:p>
      </dgm:t>
    </dgm:pt>
    <dgm:pt modelId="{44C009FB-2901-4C81-87BC-4CC627871947}" type="sibTrans" cxnId="{EB1E896B-129C-4B8B-8744-B0CA1304C839}">
      <dgm:prSet/>
      <dgm:spPr/>
      <dgm:t>
        <a:bodyPr/>
        <a:lstStyle/>
        <a:p>
          <a:endParaRPr lang="es-CO"/>
        </a:p>
      </dgm:t>
    </dgm:pt>
    <dgm:pt modelId="{93F1D108-AAB0-4E5B-87F0-278DF275F5B0}">
      <dgm:prSet/>
      <dgm:spPr/>
      <dgm:t>
        <a:bodyPr/>
        <a:lstStyle/>
        <a:p>
          <a:pPr rtl="0"/>
          <a:r>
            <a:rPr lang="es-CO" smtClean="0"/>
            <a:t>Control</a:t>
          </a:r>
          <a:endParaRPr lang="es-CO"/>
        </a:p>
      </dgm:t>
    </dgm:pt>
    <dgm:pt modelId="{27ECCBDB-6A4C-4840-9ADE-51EC3014C436}" type="parTrans" cxnId="{6D898209-9D83-4AFB-893F-070E9B573936}">
      <dgm:prSet/>
      <dgm:spPr/>
      <dgm:t>
        <a:bodyPr/>
        <a:lstStyle/>
        <a:p>
          <a:endParaRPr lang="es-CO"/>
        </a:p>
      </dgm:t>
    </dgm:pt>
    <dgm:pt modelId="{5E7344A9-1233-4AE3-9A27-9391EF443FED}" type="sibTrans" cxnId="{6D898209-9D83-4AFB-893F-070E9B573936}">
      <dgm:prSet/>
      <dgm:spPr/>
      <dgm:t>
        <a:bodyPr/>
        <a:lstStyle/>
        <a:p>
          <a:endParaRPr lang="es-CO"/>
        </a:p>
      </dgm:t>
    </dgm:pt>
    <dgm:pt modelId="{14E447BB-EE19-4BA5-9B6D-67DD68BD0589}">
      <dgm:prSet/>
      <dgm:spPr/>
      <dgm:t>
        <a:bodyPr/>
        <a:lstStyle/>
        <a:p>
          <a:pPr rtl="0"/>
          <a:r>
            <a:rPr lang="es-CO" smtClean="0"/>
            <a:t>Monitorización</a:t>
          </a:r>
          <a:endParaRPr lang="es-CO"/>
        </a:p>
      </dgm:t>
    </dgm:pt>
    <dgm:pt modelId="{5CB1CEEE-D5B1-4A14-8CAA-EA219956DBD1}" type="parTrans" cxnId="{0CFFB5F6-C62B-4A68-B4A3-6E383CF2E0DD}">
      <dgm:prSet/>
      <dgm:spPr/>
      <dgm:t>
        <a:bodyPr/>
        <a:lstStyle/>
        <a:p>
          <a:endParaRPr lang="es-CO"/>
        </a:p>
      </dgm:t>
    </dgm:pt>
    <dgm:pt modelId="{849471F9-7124-45B0-B74B-D831CD1CF0A4}" type="sibTrans" cxnId="{0CFFB5F6-C62B-4A68-B4A3-6E383CF2E0DD}">
      <dgm:prSet/>
      <dgm:spPr/>
      <dgm:t>
        <a:bodyPr/>
        <a:lstStyle/>
        <a:p>
          <a:endParaRPr lang="es-CO"/>
        </a:p>
      </dgm:t>
    </dgm:pt>
    <dgm:pt modelId="{5C976701-2210-4096-9151-12EB66DB8658}">
      <dgm:prSet/>
      <dgm:spPr/>
      <dgm:t>
        <a:bodyPr/>
        <a:lstStyle/>
        <a:p>
          <a:pPr rtl="0"/>
          <a:r>
            <a:rPr lang="es-CO" smtClean="0"/>
            <a:t>Auditoría</a:t>
          </a:r>
          <a:endParaRPr lang="es-CO"/>
        </a:p>
      </dgm:t>
    </dgm:pt>
    <dgm:pt modelId="{9271BCA7-9C19-499D-9D8D-13F294F516B4}" type="parTrans" cxnId="{22586C9E-3315-4612-B98B-DF5F2C46D81F}">
      <dgm:prSet/>
      <dgm:spPr/>
      <dgm:t>
        <a:bodyPr/>
        <a:lstStyle/>
        <a:p>
          <a:endParaRPr lang="es-CO"/>
        </a:p>
      </dgm:t>
    </dgm:pt>
    <dgm:pt modelId="{DBDB8697-2170-4F05-819C-C4C5929B57EE}" type="sibTrans" cxnId="{22586C9E-3315-4612-B98B-DF5F2C46D81F}">
      <dgm:prSet/>
      <dgm:spPr/>
      <dgm:t>
        <a:bodyPr/>
        <a:lstStyle/>
        <a:p>
          <a:endParaRPr lang="es-CO"/>
        </a:p>
      </dgm:t>
    </dgm:pt>
    <dgm:pt modelId="{B50A879B-0966-4260-9703-88AF89AE6260}" type="pres">
      <dgm:prSet presAssocID="{DFDB41C9-8124-4B23-818A-470CC362F47B}" presName="Name0" presStyleCnt="0">
        <dgm:presLayoutVars>
          <dgm:chPref val="3"/>
          <dgm:dir/>
          <dgm:animLvl val="lvl"/>
          <dgm:resizeHandles/>
        </dgm:presLayoutVars>
      </dgm:prSet>
      <dgm:spPr/>
      <dgm:t>
        <a:bodyPr/>
        <a:lstStyle/>
        <a:p>
          <a:endParaRPr lang="es-CO"/>
        </a:p>
      </dgm:t>
    </dgm:pt>
    <dgm:pt modelId="{FA55071D-707C-4989-859E-CC44422B6717}" type="pres">
      <dgm:prSet presAssocID="{0CB9B004-9AB6-4647-A22B-0AEF2D4BE14C}" presName="horFlow" presStyleCnt="0"/>
      <dgm:spPr/>
    </dgm:pt>
    <dgm:pt modelId="{953F8250-3B49-40E8-807F-D72258842385}" type="pres">
      <dgm:prSet presAssocID="{0CB9B004-9AB6-4647-A22B-0AEF2D4BE14C}" presName="bigChev" presStyleLbl="node1" presStyleIdx="0" presStyleCnt="5"/>
      <dgm:spPr/>
      <dgm:t>
        <a:bodyPr/>
        <a:lstStyle/>
        <a:p>
          <a:endParaRPr lang="es-CO"/>
        </a:p>
      </dgm:t>
    </dgm:pt>
    <dgm:pt modelId="{39E71515-4CB8-4256-A60F-C7D0C7C0F798}" type="pres">
      <dgm:prSet presAssocID="{0CB9B004-9AB6-4647-A22B-0AEF2D4BE14C}" presName="vSp" presStyleCnt="0"/>
      <dgm:spPr/>
    </dgm:pt>
    <dgm:pt modelId="{E0D01F68-EFD4-48F4-9168-3D09013B75D1}" type="pres">
      <dgm:prSet presAssocID="{C7D272FD-C00B-4349-BCE6-50E78021199B}" presName="horFlow" presStyleCnt="0"/>
      <dgm:spPr/>
    </dgm:pt>
    <dgm:pt modelId="{C6EC5134-DAE0-4D22-BCEE-6558B64BAAE1}" type="pres">
      <dgm:prSet presAssocID="{C7D272FD-C00B-4349-BCE6-50E78021199B}" presName="bigChev" presStyleLbl="node1" presStyleIdx="1" presStyleCnt="5"/>
      <dgm:spPr/>
      <dgm:t>
        <a:bodyPr/>
        <a:lstStyle/>
        <a:p>
          <a:endParaRPr lang="es-CO"/>
        </a:p>
      </dgm:t>
    </dgm:pt>
    <dgm:pt modelId="{E0F9EA2B-A404-487C-81DF-F109565E8DA0}" type="pres">
      <dgm:prSet presAssocID="{C7D272FD-C00B-4349-BCE6-50E78021199B}" presName="vSp" presStyleCnt="0"/>
      <dgm:spPr/>
    </dgm:pt>
    <dgm:pt modelId="{E0A2A52D-F152-4DD2-95F6-2D5E1898493F}" type="pres">
      <dgm:prSet presAssocID="{93F1D108-AAB0-4E5B-87F0-278DF275F5B0}" presName="horFlow" presStyleCnt="0"/>
      <dgm:spPr/>
    </dgm:pt>
    <dgm:pt modelId="{D2D1E72B-E109-49C5-9652-F373F911C282}" type="pres">
      <dgm:prSet presAssocID="{93F1D108-AAB0-4E5B-87F0-278DF275F5B0}" presName="bigChev" presStyleLbl="node1" presStyleIdx="2" presStyleCnt="5"/>
      <dgm:spPr/>
      <dgm:t>
        <a:bodyPr/>
        <a:lstStyle/>
        <a:p>
          <a:endParaRPr lang="es-CO"/>
        </a:p>
      </dgm:t>
    </dgm:pt>
    <dgm:pt modelId="{543E755A-E22E-42BB-8096-6A09B590825E}" type="pres">
      <dgm:prSet presAssocID="{93F1D108-AAB0-4E5B-87F0-278DF275F5B0}" presName="vSp" presStyleCnt="0"/>
      <dgm:spPr/>
    </dgm:pt>
    <dgm:pt modelId="{5CF8E906-061F-4DD3-9DC5-46C336D139AF}" type="pres">
      <dgm:prSet presAssocID="{14E447BB-EE19-4BA5-9B6D-67DD68BD0589}" presName="horFlow" presStyleCnt="0"/>
      <dgm:spPr/>
    </dgm:pt>
    <dgm:pt modelId="{253D5D3D-D50B-470A-90D1-81B224245968}" type="pres">
      <dgm:prSet presAssocID="{14E447BB-EE19-4BA5-9B6D-67DD68BD0589}" presName="bigChev" presStyleLbl="node1" presStyleIdx="3" presStyleCnt="5"/>
      <dgm:spPr/>
      <dgm:t>
        <a:bodyPr/>
        <a:lstStyle/>
        <a:p>
          <a:endParaRPr lang="es-CO"/>
        </a:p>
      </dgm:t>
    </dgm:pt>
    <dgm:pt modelId="{2AE297D0-6050-44C6-AFD8-D84B81BB27B3}" type="pres">
      <dgm:prSet presAssocID="{14E447BB-EE19-4BA5-9B6D-67DD68BD0589}" presName="vSp" presStyleCnt="0"/>
      <dgm:spPr/>
    </dgm:pt>
    <dgm:pt modelId="{8568D546-75DA-4E38-9303-5E3B989688F6}" type="pres">
      <dgm:prSet presAssocID="{5C976701-2210-4096-9151-12EB66DB8658}" presName="horFlow" presStyleCnt="0"/>
      <dgm:spPr/>
    </dgm:pt>
    <dgm:pt modelId="{12F83C8D-282C-498C-9421-8D96D854CA83}" type="pres">
      <dgm:prSet presAssocID="{5C976701-2210-4096-9151-12EB66DB8658}" presName="bigChev" presStyleLbl="node1" presStyleIdx="4" presStyleCnt="5"/>
      <dgm:spPr/>
      <dgm:t>
        <a:bodyPr/>
        <a:lstStyle/>
        <a:p>
          <a:endParaRPr lang="es-CO"/>
        </a:p>
      </dgm:t>
    </dgm:pt>
  </dgm:ptLst>
  <dgm:cxnLst>
    <dgm:cxn modelId="{8A6C5647-87A9-4222-BF65-7FF62A780442}" type="presOf" srcId="{14E447BB-EE19-4BA5-9B6D-67DD68BD0589}" destId="{253D5D3D-D50B-470A-90D1-81B224245968}" srcOrd="0" destOrd="0" presId="urn:microsoft.com/office/officeart/2005/8/layout/lProcess3"/>
    <dgm:cxn modelId="{E25A6CCC-0CBA-4A4E-AB29-5041AB6A3027}" type="presOf" srcId="{0CB9B004-9AB6-4647-A22B-0AEF2D4BE14C}" destId="{953F8250-3B49-40E8-807F-D72258842385}" srcOrd="0" destOrd="0" presId="urn:microsoft.com/office/officeart/2005/8/layout/lProcess3"/>
    <dgm:cxn modelId="{0B0E6F00-9F13-4B30-8D11-A6EB347ACB0A}" srcId="{DFDB41C9-8124-4B23-818A-470CC362F47B}" destId="{0CB9B004-9AB6-4647-A22B-0AEF2D4BE14C}" srcOrd="0" destOrd="0" parTransId="{30C01094-EBAB-4101-BC9C-615F223D8AE3}" sibTransId="{14CFA0CA-A27B-4B41-9A60-6D55CAE7A6D5}"/>
    <dgm:cxn modelId="{EB1E896B-129C-4B8B-8744-B0CA1304C839}" srcId="{DFDB41C9-8124-4B23-818A-470CC362F47B}" destId="{C7D272FD-C00B-4349-BCE6-50E78021199B}" srcOrd="1" destOrd="0" parTransId="{0C528FCA-7241-4C2C-956B-71E5409963B1}" sibTransId="{44C009FB-2901-4C81-87BC-4CC627871947}"/>
    <dgm:cxn modelId="{498D1199-7569-4584-A90E-C6659F8B0FF4}" type="presOf" srcId="{93F1D108-AAB0-4E5B-87F0-278DF275F5B0}" destId="{D2D1E72B-E109-49C5-9652-F373F911C282}" srcOrd="0" destOrd="0" presId="urn:microsoft.com/office/officeart/2005/8/layout/lProcess3"/>
    <dgm:cxn modelId="{F44723CB-AACB-4EC7-9094-FFFA78D1468F}" type="presOf" srcId="{DFDB41C9-8124-4B23-818A-470CC362F47B}" destId="{B50A879B-0966-4260-9703-88AF89AE6260}" srcOrd="0" destOrd="0" presId="urn:microsoft.com/office/officeart/2005/8/layout/lProcess3"/>
    <dgm:cxn modelId="{3AD8AEDC-585C-41DC-995E-9B230D65FF58}" type="presOf" srcId="{5C976701-2210-4096-9151-12EB66DB8658}" destId="{12F83C8D-282C-498C-9421-8D96D854CA83}" srcOrd="0" destOrd="0" presId="urn:microsoft.com/office/officeart/2005/8/layout/lProcess3"/>
    <dgm:cxn modelId="{F59D4979-FE5D-4FD2-9B6D-57BD7437B5C1}" type="presOf" srcId="{C7D272FD-C00B-4349-BCE6-50E78021199B}" destId="{C6EC5134-DAE0-4D22-BCEE-6558B64BAAE1}" srcOrd="0" destOrd="0" presId="urn:microsoft.com/office/officeart/2005/8/layout/lProcess3"/>
    <dgm:cxn modelId="{22586C9E-3315-4612-B98B-DF5F2C46D81F}" srcId="{DFDB41C9-8124-4B23-818A-470CC362F47B}" destId="{5C976701-2210-4096-9151-12EB66DB8658}" srcOrd="4" destOrd="0" parTransId="{9271BCA7-9C19-499D-9D8D-13F294F516B4}" sibTransId="{DBDB8697-2170-4F05-819C-C4C5929B57EE}"/>
    <dgm:cxn modelId="{6D898209-9D83-4AFB-893F-070E9B573936}" srcId="{DFDB41C9-8124-4B23-818A-470CC362F47B}" destId="{93F1D108-AAB0-4E5B-87F0-278DF275F5B0}" srcOrd="2" destOrd="0" parTransId="{27ECCBDB-6A4C-4840-9ADE-51EC3014C436}" sibTransId="{5E7344A9-1233-4AE3-9A27-9391EF443FED}"/>
    <dgm:cxn modelId="{0CFFB5F6-C62B-4A68-B4A3-6E383CF2E0DD}" srcId="{DFDB41C9-8124-4B23-818A-470CC362F47B}" destId="{14E447BB-EE19-4BA5-9B6D-67DD68BD0589}" srcOrd="3" destOrd="0" parTransId="{5CB1CEEE-D5B1-4A14-8CAA-EA219956DBD1}" sibTransId="{849471F9-7124-45B0-B74B-D831CD1CF0A4}"/>
    <dgm:cxn modelId="{074B4D14-5B35-4E4E-A669-67AA8F69D371}" type="presParOf" srcId="{B50A879B-0966-4260-9703-88AF89AE6260}" destId="{FA55071D-707C-4989-859E-CC44422B6717}" srcOrd="0" destOrd="0" presId="urn:microsoft.com/office/officeart/2005/8/layout/lProcess3"/>
    <dgm:cxn modelId="{7E8C6A06-0FB6-4291-96B5-51FCD3A3384D}" type="presParOf" srcId="{FA55071D-707C-4989-859E-CC44422B6717}" destId="{953F8250-3B49-40E8-807F-D72258842385}" srcOrd="0" destOrd="0" presId="urn:microsoft.com/office/officeart/2005/8/layout/lProcess3"/>
    <dgm:cxn modelId="{2F70CFBB-1EDE-4DFC-8565-23A76D344D59}" type="presParOf" srcId="{B50A879B-0966-4260-9703-88AF89AE6260}" destId="{39E71515-4CB8-4256-A60F-C7D0C7C0F798}" srcOrd="1" destOrd="0" presId="urn:microsoft.com/office/officeart/2005/8/layout/lProcess3"/>
    <dgm:cxn modelId="{CDA7F230-43A8-46AD-A2C8-EF7274A72DD5}" type="presParOf" srcId="{B50A879B-0966-4260-9703-88AF89AE6260}" destId="{E0D01F68-EFD4-48F4-9168-3D09013B75D1}" srcOrd="2" destOrd="0" presId="urn:microsoft.com/office/officeart/2005/8/layout/lProcess3"/>
    <dgm:cxn modelId="{966F03AD-114E-43C5-9D6B-B01A1A29F481}" type="presParOf" srcId="{E0D01F68-EFD4-48F4-9168-3D09013B75D1}" destId="{C6EC5134-DAE0-4D22-BCEE-6558B64BAAE1}" srcOrd="0" destOrd="0" presId="urn:microsoft.com/office/officeart/2005/8/layout/lProcess3"/>
    <dgm:cxn modelId="{055F169B-39E2-49CC-B3AC-3036A078A07C}" type="presParOf" srcId="{B50A879B-0966-4260-9703-88AF89AE6260}" destId="{E0F9EA2B-A404-487C-81DF-F109565E8DA0}" srcOrd="3" destOrd="0" presId="urn:microsoft.com/office/officeart/2005/8/layout/lProcess3"/>
    <dgm:cxn modelId="{AC29A9E5-CE75-4E5D-9E7A-9007043E13E6}" type="presParOf" srcId="{B50A879B-0966-4260-9703-88AF89AE6260}" destId="{E0A2A52D-F152-4DD2-95F6-2D5E1898493F}" srcOrd="4" destOrd="0" presId="urn:microsoft.com/office/officeart/2005/8/layout/lProcess3"/>
    <dgm:cxn modelId="{49E9253C-7911-4739-9C08-7822F72A1320}" type="presParOf" srcId="{E0A2A52D-F152-4DD2-95F6-2D5E1898493F}" destId="{D2D1E72B-E109-49C5-9652-F373F911C282}" srcOrd="0" destOrd="0" presId="urn:microsoft.com/office/officeart/2005/8/layout/lProcess3"/>
    <dgm:cxn modelId="{99A17A96-B803-40E3-84D1-9BCB8AEE51BE}" type="presParOf" srcId="{B50A879B-0966-4260-9703-88AF89AE6260}" destId="{543E755A-E22E-42BB-8096-6A09B590825E}" srcOrd="5" destOrd="0" presId="urn:microsoft.com/office/officeart/2005/8/layout/lProcess3"/>
    <dgm:cxn modelId="{DAE1799E-AEAC-45B1-AFA4-E58C8D7C0DC8}" type="presParOf" srcId="{B50A879B-0966-4260-9703-88AF89AE6260}" destId="{5CF8E906-061F-4DD3-9DC5-46C336D139AF}" srcOrd="6" destOrd="0" presId="urn:microsoft.com/office/officeart/2005/8/layout/lProcess3"/>
    <dgm:cxn modelId="{4B715E23-B851-46B2-8ADF-37C346803FDE}" type="presParOf" srcId="{5CF8E906-061F-4DD3-9DC5-46C336D139AF}" destId="{253D5D3D-D50B-470A-90D1-81B224245968}" srcOrd="0" destOrd="0" presId="urn:microsoft.com/office/officeart/2005/8/layout/lProcess3"/>
    <dgm:cxn modelId="{2B2FF261-0F74-4B01-94CC-19E5027BCEEA}" type="presParOf" srcId="{B50A879B-0966-4260-9703-88AF89AE6260}" destId="{2AE297D0-6050-44C6-AFD8-D84B81BB27B3}" srcOrd="7" destOrd="0" presId="urn:microsoft.com/office/officeart/2005/8/layout/lProcess3"/>
    <dgm:cxn modelId="{75FDFE60-29A7-4B99-A5DA-82D5ED221AD6}" type="presParOf" srcId="{B50A879B-0966-4260-9703-88AF89AE6260}" destId="{8568D546-75DA-4E38-9303-5E3B989688F6}" srcOrd="8" destOrd="0" presId="urn:microsoft.com/office/officeart/2005/8/layout/lProcess3"/>
    <dgm:cxn modelId="{9F67745B-FFE2-4924-9474-01D173F93DE4}" type="presParOf" srcId="{8568D546-75DA-4E38-9303-5E3B989688F6}" destId="{12F83C8D-282C-498C-9421-8D96D854CA8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F8250-3B49-40E8-807F-D72258842385}">
      <dsp:nvSpPr>
        <dsp:cNvPr id="0" name=""/>
        <dsp:cNvSpPr/>
      </dsp:nvSpPr>
      <dsp:spPr>
        <a:xfrm>
          <a:off x="1526583" y="2393"/>
          <a:ext cx="1843376" cy="73735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CO" sz="1400" kern="1200" smtClean="0"/>
            <a:t>Planificación</a:t>
          </a:r>
          <a:endParaRPr lang="es-CO" sz="1400" kern="1200"/>
        </a:p>
      </dsp:txBody>
      <dsp:txXfrm>
        <a:off x="1895258" y="2393"/>
        <a:ext cx="1106026" cy="737350"/>
      </dsp:txXfrm>
    </dsp:sp>
    <dsp:sp modelId="{C6EC5134-DAE0-4D22-BCEE-6558B64BAAE1}">
      <dsp:nvSpPr>
        <dsp:cNvPr id="0" name=""/>
        <dsp:cNvSpPr/>
      </dsp:nvSpPr>
      <dsp:spPr>
        <a:xfrm>
          <a:off x="1526583" y="842972"/>
          <a:ext cx="1843376" cy="73735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CO" sz="1400" kern="1200" smtClean="0"/>
            <a:t>Clasificación</a:t>
          </a:r>
          <a:endParaRPr lang="es-CO" sz="1400" kern="1200"/>
        </a:p>
      </dsp:txBody>
      <dsp:txXfrm>
        <a:off x="1895258" y="842972"/>
        <a:ext cx="1106026" cy="737350"/>
      </dsp:txXfrm>
    </dsp:sp>
    <dsp:sp modelId="{D2D1E72B-E109-49C5-9652-F373F911C282}">
      <dsp:nvSpPr>
        <dsp:cNvPr id="0" name=""/>
        <dsp:cNvSpPr/>
      </dsp:nvSpPr>
      <dsp:spPr>
        <a:xfrm>
          <a:off x="1526583" y="1683552"/>
          <a:ext cx="1843376" cy="73735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CO" sz="1400" kern="1200" smtClean="0"/>
            <a:t>Control</a:t>
          </a:r>
          <a:endParaRPr lang="es-CO" sz="1400" kern="1200"/>
        </a:p>
      </dsp:txBody>
      <dsp:txXfrm>
        <a:off x="1895258" y="1683552"/>
        <a:ext cx="1106026" cy="737350"/>
      </dsp:txXfrm>
    </dsp:sp>
    <dsp:sp modelId="{253D5D3D-D50B-470A-90D1-81B224245968}">
      <dsp:nvSpPr>
        <dsp:cNvPr id="0" name=""/>
        <dsp:cNvSpPr/>
      </dsp:nvSpPr>
      <dsp:spPr>
        <a:xfrm>
          <a:off x="1526583" y="2524132"/>
          <a:ext cx="1843376" cy="73735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CO" sz="1400" kern="1200" smtClean="0"/>
            <a:t>Monitorización</a:t>
          </a:r>
          <a:endParaRPr lang="es-CO" sz="1400" kern="1200"/>
        </a:p>
      </dsp:txBody>
      <dsp:txXfrm>
        <a:off x="1895258" y="2524132"/>
        <a:ext cx="1106026" cy="737350"/>
      </dsp:txXfrm>
    </dsp:sp>
    <dsp:sp modelId="{12F83C8D-282C-498C-9421-8D96D854CA83}">
      <dsp:nvSpPr>
        <dsp:cNvPr id="0" name=""/>
        <dsp:cNvSpPr/>
      </dsp:nvSpPr>
      <dsp:spPr>
        <a:xfrm>
          <a:off x="1526583" y="3364712"/>
          <a:ext cx="1843376" cy="73735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CO" sz="1400" kern="1200" smtClean="0"/>
            <a:t>Auditoría</a:t>
          </a:r>
          <a:endParaRPr lang="es-CO" sz="1400" kern="1200"/>
        </a:p>
      </dsp:txBody>
      <dsp:txXfrm>
        <a:off x="1895258" y="3364712"/>
        <a:ext cx="1106026" cy="7373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7784B-C34A-4EB0-8116-1384F4D64BD3}" type="datetimeFigureOut">
              <a:rPr lang="es-CO" smtClean="0"/>
              <a:t>29/10/2020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9E116-2A4B-4539-B00F-03C0C3BB88A1}" type="slidenum">
              <a:rPr lang="es-CO" smtClean="0"/>
              <a:t>‹Nº›</a:t>
            </a:fld>
            <a:endParaRPr lang="es-CO"/>
          </a:p>
        </p:txBody>
      </p:sp>
    </p:spTree>
    <p:extLst>
      <p:ext uri="{BB962C8B-B14F-4D97-AF65-F5344CB8AC3E}">
        <p14:creationId xmlns:p14="http://schemas.microsoft.com/office/powerpoint/2010/main" val="283065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21</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29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31</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39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41</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49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51</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59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61</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62</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63</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64</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65</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66</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67</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68</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69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70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9</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10</a:t>
            </a:fld>
            <a:endParaRPr lang="es-CO"/>
          </a:p>
        </p:txBody>
      </p:sp>
    </p:spTree>
    <p:extLst>
      <p:ext uri="{BB962C8B-B14F-4D97-AF65-F5344CB8AC3E}">
        <p14:creationId xmlns:p14="http://schemas.microsoft.com/office/powerpoint/2010/main" val="54944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D29E116-2A4B-4539-B00F-03C0C3BB88A1}" type="slidenum">
              <a:rPr lang="es-CO" smtClean="0"/>
              <a:t>11</a:t>
            </a:fld>
            <a:endParaRPr lang="es-CO"/>
          </a:p>
        </p:txBody>
      </p:sp>
    </p:spTree>
    <p:extLst>
      <p:ext uri="{BB962C8B-B14F-4D97-AF65-F5344CB8AC3E}">
        <p14:creationId xmlns:p14="http://schemas.microsoft.com/office/powerpoint/2010/main" val="54944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BFCED5BD-B9A6-476D-BA28-C823395A8465}" type="datetime1">
              <a:rPr lang="es-CO" smtClean="0"/>
              <a:t>29/10/2020</a:t>
            </a:fld>
            <a:endParaRPr lang="es-CO"/>
          </a:p>
        </p:txBody>
      </p:sp>
      <p:sp>
        <p:nvSpPr>
          <p:cNvPr id="17" name="16 Marcador de pie de página"/>
          <p:cNvSpPr>
            <a:spLocks noGrp="1"/>
          </p:cNvSpPr>
          <p:nvPr>
            <p:ph type="ftr" sz="quarter" idx="11"/>
          </p:nvPr>
        </p:nvSpPr>
        <p:spPr>
          <a:xfrm>
            <a:off x="2898648" y="6355080"/>
            <a:ext cx="3474720" cy="365760"/>
          </a:xfrm>
        </p:spPr>
        <p:txBody>
          <a:bodyPr/>
          <a:lstStyle/>
          <a:p>
            <a:r>
              <a:rPr lang="es-CO" smtClean="0"/>
              <a:t>Gestión de redes telemáticas-Introducción</a:t>
            </a:r>
            <a:endParaRPr lang="es-CO"/>
          </a:p>
        </p:txBody>
      </p:sp>
      <p:sp>
        <p:nvSpPr>
          <p:cNvPr id="29" name="28 Marcador de número de diapositiva"/>
          <p:cNvSpPr>
            <a:spLocks noGrp="1"/>
          </p:cNvSpPr>
          <p:nvPr>
            <p:ph type="sldNum" sz="quarter" idx="12"/>
          </p:nvPr>
        </p:nvSpPr>
        <p:spPr>
          <a:xfrm>
            <a:off x="1216152" y="6355080"/>
            <a:ext cx="1219200" cy="365760"/>
          </a:xfrm>
        </p:spPr>
        <p:txBody>
          <a:bodyPr/>
          <a:lstStyle/>
          <a:p>
            <a:fld id="{DDE0A2C7-79BE-4D8E-8C44-87CACCCA976D}" type="slidenum">
              <a:rPr lang="es-CO" smtClean="0"/>
              <a:t>‹Nº›</a:t>
            </a:fld>
            <a:endParaRPr lang="es-CO"/>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5E5364-4E83-494A-B636-876BB2E6F54B}" type="datetime1">
              <a:rPr lang="es-CO" smtClean="0"/>
              <a:t>29/10/2020</a:t>
            </a:fld>
            <a:endParaRPr lang="es-CO"/>
          </a:p>
        </p:txBody>
      </p:sp>
      <p:sp>
        <p:nvSpPr>
          <p:cNvPr id="5" name="4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6" name="5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4E93D00-D499-4761-8E7A-30BE2AB94FA2}" type="datetime1">
              <a:rPr lang="es-CO" smtClean="0"/>
              <a:t>29/10/2020</a:t>
            </a:fld>
            <a:endParaRPr lang="es-CO"/>
          </a:p>
        </p:txBody>
      </p:sp>
      <p:sp>
        <p:nvSpPr>
          <p:cNvPr id="5" name="4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6" name="5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0A783C6-BAE6-49C9-A6BF-0FC04C3C0277}" type="datetime1">
              <a:rPr lang="es-CO" smtClean="0"/>
              <a:t>29/10/2020</a:t>
            </a:fld>
            <a:endParaRPr lang="es-CO"/>
          </a:p>
        </p:txBody>
      </p:sp>
      <p:sp>
        <p:nvSpPr>
          <p:cNvPr id="5" name="4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6" name="5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A4FBF943-B303-4CE0-857B-4B84B6EA3BE2}" type="datetime1">
              <a:rPr lang="es-CO" smtClean="0"/>
              <a:t>29/10/2020</a:t>
            </a:fld>
            <a:endParaRPr lang="es-CO"/>
          </a:p>
        </p:txBody>
      </p:sp>
      <p:sp>
        <p:nvSpPr>
          <p:cNvPr id="5" name="4 Marcador de pie de página"/>
          <p:cNvSpPr>
            <a:spLocks noGrp="1"/>
          </p:cNvSpPr>
          <p:nvPr>
            <p:ph type="ftr" sz="quarter" idx="11"/>
          </p:nvPr>
        </p:nvSpPr>
        <p:spPr>
          <a:xfrm>
            <a:off x="2898648" y="6355080"/>
            <a:ext cx="3474720" cy="365760"/>
          </a:xfrm>
        </p:spPr>
        <p:txBody>
          <a:bodyPr/>
          <a:lstStyle/>
          <a:p>
            <a:r>
              <a:rPr lang="es-CO" smtClean="0"/>
              <a:t>Gestión de redes telemáticas-Introducción</a:t>
            </a:r>
            <a:endParaRPr lang="es-CO"/>
          </a:p>
        </p:txBody>
      </p:sp>
      <p:sp>
        <p:nvSpPr>
          <p:cNvPr id="6" name="5 Marcador de número de diapositiva"/>
          <p:cNvSpPr>
            <a:spLocks noGrp="1"/>
          </p:cNvSpPr>
          <p:nvPr>
            <p:ph type="sldNum" sz="quarter" idx="12"/>
          </p:nvPr>
        </p:nvSpPr>
        <p:spPr>
          <a:xfrm>
            <a:off x="1069848" y="6355080"/>
            <a:ext cx="1520952" cy="365760"/>
          </a:xfrm>
        </p:spPr>
        <p:txBody>
          <a:bodyPr/>
          <a:lstStyle/>
          <a:p>
            <a:fld id="{DDE0A2C7-79BE-4D8E-8C44-87CACCCA976D}" type="slidenum">
              <a:rPr lang="es-CO" smtClean="0"/>
              <a:t>‹Nº›</a:t>
            </a:fld>
            <a:endParaRPr lang="es-CO"/>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48E94A8-585E-41FF-A580-F90A880A185E}" type="datetime1">
              <a:rPr lang="es-CO" smtClean="0"/>
              <a:t>29/10/2020</a:t>
            </a:fld>
            <a:endParaRPr lang="es-CO"/>
          </a:p>
        </p:txBody>
      </p:sp>
      <p:sp>
        <p:nvSpPr>
          <p:cNvPr id="6" name="5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7" name="6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647A583-6C9F-4070-8FD0-5172B2377652}" type="datetime1">
              <a:rPr lang="es-CO" smtClean="0"/>
              <a:t>29/10/2020</a:t>
            </a:fld>
            <a:endParaRPr lang="es-CO"/>
          </a:p>
        </p:txBody>
      </p:sp>
      <p:sp>
        <p:nvSpPr>
          <p:cNvPr id="8" name="7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9" name="8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F676C08-4D53-4B21-B1E0-825AF5183CB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7C4BFC-9B63-4A12-B9E1-1BD224934BC3}" type="datetime1">
              <a:rPr lang="es-CO" smtClean="0"/>
              <a:t>29/10/2020</a:t>
            </a:fld>
            <a:endParaRPr lang="es-CO"/>
          </a:p>
        </p:txBody>
      </p:sp>
      <p:sp>
        <p:nvSpPr>
          <p:cNvPr id="3" name="2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4" name="3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FB9090D-FDBF-4AFA-84E3-4333D463F868}" type="datetime1">
              <a:rPr lang="es-CO" smtClean="0"/>
              <a:t>29/10/2020</a:t>
            </a:fld>
            <a:endParaRPr lang="es-CO"/>
          </a:p>
        </p:txBody>
      </p:sp>
      <p:sp>
        <p:nvSpPr>
          <p:cNvPr id="6" name="5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7" name="6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9336EDC-2A6F-421C-86CA-96C01C09909D}" type="datetime1">
              <a:rPr lang="es-CO" smtClean="0"/>
              <a:t>29/10/2020</a:t>
            </a:fld>
            <a:endParaRPr lang="es-CO"/>
          </a:p>
        </p:txBody>
      </p:sp>
      <p:sp>
        <p:nvSpPr>
          <p:cNvPr id="6" name="5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7" name="6 Marcador de número de diapositiva"/>
          <p:cNvSpPr>
            <a:spLocks noGrp="1"/>
          </p:cNvSpPr>
          <p:nvPr>
            <p:ph type="sldNum" sz="quarter" idx="12"/>
          </p:nvPr>
        </p:nvSpPr>
        <p:spPr/>
        <p:txBody>
          <a:bodyPr/>
          <a:lstStyle/>
          <a:p>
            <a:fld id="{DDE0A2C7-79BE-4D8E-8C44-87CACCCA976D}" type="slidenum">
              <a:rPr lang="es-CO" smtClean="0"/>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0CE053A-C49D-4B75-9539-8E90B4CB2D9F}" type="datetime1">
              <a:rPr lang="es-CO" smtClean="0"/>
              <a:t>29/10/2020</a:t>
            </a:fld>
            <a:endParaRPr lang="es-CO"/>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s-CO" smtClean="0"/>
              <a:t>Gestión de redes telemáticas-Introducción</a:t>
            </a:r>
            <a:endParaRPr lang="es-CO"/>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E0A2C7-79BE-4D8E-8C44-87CACCCA976D}" type="slidenum">
              <a:rPr lang="es-CO" smtClean="0"/>
              <a:t>‹Nº›</a:t>
            </a:fld>
            <a:endParaRPr lang="es-CO"/>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s.wikipedia.org/w/index.php?title=Unavailability&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ormas-iso.com/iso-200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medium.com/@ppglzr/cobit-2019-el-nuevo-modelo-de-gobierno-empresarial-para-informaci%C3%B3n-y-tecnolog%C3%ADa-a7bf92b7288b" TargetMode="External"/><Relationship Id="rId4" Type="http://schemas.openxmlformats.org/officeDocument/2006/relationships/hyperlink" Target="https://www.proactivanet.com/images/Blog/ISO20000_GuiaCompletadeAplicacion_LuisMora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sacavalencia.org/index.php?option=com_content&amp;view=article&amp;id=178&amp;Itemid=1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prezi.com/rex97jsjff7u/centro-de-operaciones-de-red-noc/"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b="1" dirty="0" smtClean="0">
                <a:solidFill>
                  <a:srgbClr val="0070C0"/>
                </a:solidFill>
              </a:rPr>
              <a:t>Gestión de redes telemáticas</a:t>
            </a:r>
            <a:endParaRPr lang="es-CO" b="1" dirty="0">
              <a:solidFill>
                <a:srgbClr val="0070C0"/>
              </a:solidFill>
            </a:endParaRPr>
          </a:p>
        </p:txBody>
      </p:sp>
      <p:sp>
        <p:nvSpPr>
          <p:cNvPr id="3" name="2 Subtítulo"/>
          <p:cNvSpPr>
            <a:spLocks noGrp="1"/>
          </p:cNvSpPr>
          <p:nvPr>
            <p:ph type="subTitle" idx="1"/>
          </p:nvPr>
        </p:nvSpPr>
        <p:spPr/>
        <p:txBody>
          <a:bodyPr>
            <a:normAutofit/>
          </a:bodyPr>
          <a:lstStyle/>
          <a:p>
            <a:r>
              <a:rPr lang="es-CO" b="1" dirty="0" smtClean="0"/>
              <a:t>Visión general y procesos</a:t>
            </a:r>
            <a:endParaRPr lang="es-CO" b="1" dirty="0"/>
          </a:p>
        </p:txBody>
      </p:sp>
      <p:sp>
        <p:nvSpPr>
          <p:cNvPr id="4" name="3 Marcador de fecha"/>
          <p:cNvSpPr>
            <a:spLocks noGrp="1"/>
          </p:cNvSpPr>
          <p:nvPr>
            <p:ph type="dt" sz="half" idx="10"/>
          </p:nvPr>
        </p:nvSpPr>
        <p:spPr/>
        <p:txBody>
          <a:bodyPr/>
          <a:lstStyle/>
          <a:p>
            <a:fld id="{7F804C52-F414-4EE2-AE3C-63F5A2F4E0EA}" type="datetime1">
              <a:rPr lang="es-CO" smtClean="0"/>
              <a:t>29/10/2020</a:t>
            </a:fld>
            <a:endParaRPr lang="es-CO"/>
          </a:p>
        </p:txBody>
      </p:sp>
      <p:sp>
        <p:nvSpPr>
          <p:cNvPr id="5" name="4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6" name="5 Marcador de número de diapositiva"/>
          <p:cNvSpPr>
            <a:spLocks noGrp="1"/>
          </p:cNvSpPr>
          <p:nvPr>
            <p:ph type="sldNum" sz="quarter" idx="12"/>
          </p:nvPr>
        </p:nvSpPr>
        <p:spPr/>
        <p:txBody>
          <a:bodyPr/>
          <a:lstStyle/>
          <a:p>
            <a:fld id="{DDE0A2C7-79BE-4D8E-8C44-87CACCCA976D}" type="slidenum">
              <a:rPr lang="es-CO" smtClean="0"/>
              <a:t>1</a:t>
            </a:fld>
            <a:endParaRPr lang="es-CO"/>
          </a:p>
        </p:txBody>
      </p:sp>
    </p:spTree>
    <p:extLst>
      <p:ext uri="{BB962C8B-B14F-4D97-AF65-F5344CB8AC3E}">
        <p14:creationId xmlns:p14="http://schemas.microsoft.com/office/powerpoint/2010/main" val="3830866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92C8C3A4-34A2-4E1E-BBB9-D5049B2FEBC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10</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ITIL</a:t>
            </a:r>
          </a:p>
          <a:p>
            <a:pPr marL="623888" indent="-273050"/>
            <a:r>
              <a:rPr lang="es-CO" sz="2800" dirty="0" smtClean="0"/>
              <a:t>Gestión de la configuración</a:t>
            </a:r>
          </a:p>
          <a:p>
            <a:pPr marL="623888" indent="-273050"/>
            <a:r>
              <a:rPr lang="es-CO" sz="2800" dirty="0" smtClean="0"/>
              <a:t>Gestión de la capacidad</a:t>
            </a:r>
          </a:p>
          <a:p>
            <a:pPr marL="623888" indent="-273050"/>
            <a:r>
              <a:rPr lang="es-CO" sz="2800" dirty="0" smtClean="0"/>
              <a:t>Gestión de la disponibilidad</a:t>
            </a:r>
          </a:p>
          <a:p>
            <a:pPr marL="623888" indent="-273050"/>
            <a:r>
              <a:rPr lang="es-CO" sz="2800" dirty="0" smtClean="0"/>
              <a:t>Gestión de la seguridad</a:t>
            </a:r>
          </a:p>
          <a:p>
            <a:pPr marL="623888" indent="-273050"/>
            <a:r>
              <a:rPr lang="es-CO" sz="2800" dirty="0" smtClean="0"/>
              <a:t>Gestión de incidencias</a:t>
            </a:r>
          </a:p>
          <a:p>
            <a:endParaRPr lang="es-CO" sz="2000" b="1" dirty="0" smtClean="0">
              <a:solidFill>
                <a:srgbClr val="0070C0"/>
              </a:solidFill>
            </a:endParaRPr>
          </a:p>
        </p:txBody>
      </p:sp>
    </p:spTree>
    <p:extLst>
      <p:ext uri="{BB962C8B-B14F-4D97-AF65-F5344CB8AC3E}">
        <p14:creationId xmlns:p14="http://schemas.microsoft.com/office/powerpoint/2010/main" val="1784311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9D34CC6-4B1D-4438-B50B-7465BF93977B}"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11</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configuración</a:t>
            </a:r>
          </a:p>
          <a:p>
            <a:endParaRPr lang="es-CO" sz="2800" dirty="0" smtClean="0"/>
          </a:p>
          <a:p>
            <a:endParaRPr lang="es-CO" sz="2000" b="1" dirty="0" smtClean="0">
              <a:solidFill>
                <a:srgbClr val="0070C0"/>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6"/>
            <a:ext cx="6336704" cy="440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516224" y="3284984"/>
            <a:ext cx="1226298" cy="400110"/>
          </a:xfrm>
          <a:prstGeom prst="rect">
            <a:avLst/>
          </a:prstGeom>
          <a:noFill/>
        </p:spPr>
        <p:txBody>
          <a:bodyPr wrap="none" rtlCol="0">
            <a:spAutoFit/>
          </a:bodyPr>
          <a:lstStyle/>
          <a:p>
            <a:r>
              <a:rPr lang="es-CO" sz="2000" dirty="0" smtClean="0">
                <a:solidFill>
                  <a:srgbClr val="FFC000"/>
                </a:solidFill>
              </a:rPr>
              <a:t>Incluye </a:t>
            </a:r>
            <a:r>
              <a:rPr lang="es-CO" sz="2000" dirty="0" smtClean="0">
                <a:solidFill>
                  <a:srgbClr val="FFC000"/>
                </a:solidFill>
                <a:sym typeface="Wingdings" panose="05000000000000000000" pitchFamily="2" charset="2"/>
              </a:rPr>
              <a:t></a:t>
            </a:r>
            <a:endParaRPr lang="es-CO" sz="2000" dirty="0">
              <a:solidFill>
                <a:srgbClr val="FFC000"/>
              </a:solidFill>
            </a:endParaRPr>
          </a:p>
        </p:txBody>
      </p:sp>
    </p:spTree>
    <p:extLst>
      <p:ext uri="{BB962C8B-B14F-4D97-AF65-F5344CB8AC3E}">
        <p14:creationId xmlns:p14="http://schemas.microsoft.com/office/powerpoint/2010/main" val="400816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9D34CC6-4B1D-4438-B50B-7465BF93977B}"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12</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configuración</a:t>
            </a:r>
          </a:p>
          <a:p>
            <a:endParaRPr lang="es-CO" sz="2800" dirty="0" smtClean="0">
              <a:solidFill>
                <a:srgbClr val="FFC000"/>
              </a:solidFill>
            </a:endParaRPr>
          </a:p>
          <a:p>
            <a:endParaRPr lang="es-CO" sz="2800" dirty="0">
              <a:solidFill>
                <a:srgbClr val="FFC000"/>
              </a:solidFill>
            </a:endParaRPr>
          </a:p>
          <a:p>
            <a:endParaRPr lang="es-CO" sz="2800" dirty="0" smtClean="0">
              <a:solidFill>
                <a:srgbClr val="FFC000"/>
              </a:solidFill>
            </a:endParaRPr>
          </a:p>
          <a:p>
            <a:r>
              <a:rPr lang="es-CO" sz="2800" dirty="0" smtClean="0">
                <a:solidFill>
                  <a:srgbClr val="FFC000"/>
                </a:solidFill>
              </a:rPr>
              <a:t>          Actividades</a:t>
            </a:r>
          </a:p>
          <a:p>
            <a:endParaRPr lang="es-CO" sz="2000" b="1" dirty="0" smtClean="0">
              <a:solidFill>
                <a:srgbClr val="0070C0"/>
              </a:solidFill>
            </a:endParaRPr>
          </a:p>
        </p:txBody>
      </p:sp>
      <p:graphicFrame>
        <p:nvGraphicFramePr>
          <p:cNvPr id="8" name="7 Diagrama"/>
          <p:cNvGraphicFramePr/>
          <p:nvPr>
            <p:extLst>
              <p:ext uri="{D42A27DB-BD31-4B8C-83A1-F6EECF244321}">
                <p14:modId xmlns:p14="http://schemas.microsoft.com/office/powerpoint/2010/main" val="673298314"/>
              </p:ext>
            </p:extLst>
          </p:nvPr>
        </p:nvGraphicFramePr>
        <p:xfrm>
          <a:off x="3059832" y="1844824"/>
          <a:ext cx="489654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31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64E963E0-4F32-43CA-AB2D-AD8A2BA01AAD}"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13</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configuración</a:t>
            </a:r>
          </a:p>
          <a:p>
            <a:endParaRPr lang="es-CO" sz="2800" dirty="0" smtClean="0"/>
          </a:p>
          <a:p>
            <a:endParaRPr lang="es-CO" sz="2000" b="1" dirty="0" smtClean="0">
              <a:solidFill>
                <a:srgbClr val="0070C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132856"/>
            <a:ext cx="68008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9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CF47C953-E0E3-41CA-9E43-79813F59F2A6}"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14</a:t>
            </a:fld>
            <a:endParaRPr lang="es-CO"/>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16832"/>
            <a:ext cx="5688632" cy="129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disponibilidad</a:t>
            </a:r>
          </a:p>
          <a:p>
            <a:r>
              <a:rPr lang="es-CO" sz="2800" dirty="0" smtClean="0">
                <a:solidFill>
                  <a:srgbClr val="0070C0"/>
                </a:solidFill>
                <a:sym typeface="Wingdings" panose="05000000000000000000" pitchFamily="2" charset="2"/>
              </a:rPr>
              <a:t></a:t>
            </a:r>
            <a:endParaRPr lang="es-CO" sz="2800" dirty="0" smtClean="0">
              <a:solidFill>
                <a:srgbClr val="0070C0"/>
              </a:solidFill>
            </a:endParaRPr>
          </a:p>
          <a:p>
            <a:endParaRPr lang="es-CO" sz="2800" dirty="0" smtClean="0"/>
          </a:p>
          <a:p>
            <a:endParaRPr lang="es-CO" sz="2000" b="1" dirty="0" smtClean="0">
              <a:solidFill>
                <a:srgbClr val="0070C0"/>
              </a:solidFill>
            </a:endParaRPr>
          </a:p>
        </p:txBody>
      </p:sp>
      <p:sp>
        <p:nvSpPr>
          <p:cNvPr id="7" name="6 CuadroTexto"/>
          <p:cNvSpPr txBox="1"/>
          <p:nvPr/>
        </p:nvSpPr>
        <p:spPr>
          <a:xfrm>
            <a:off x="1043609" y="3789040"/>
            <a:ext cx="7560839" cy="2215991"/>
          </a:xfrm>
          <a:prstGeom prst="rect">
            <a:avLst/>
          </a:prstGeom>
          <a:noFill/>
        </p:spPr>
        <p:txBody>
          <a:bodyPr wrap="square" rtlCol="0">
            <a:spAutoFit/>
          </a:bodyPr>
          <a:lstStyle/>
          <a:p>
            <a:pPr marL="285750" indent="-285750">
              <a:buFont typeface="Wingdings" panose="05000000000000000000" pitchFamily="2" charset="2"/>
              <a:buChar char="Ø"/>
            </a:pPr>
            <a:r>
              <a:rPr lang="es-CO" sz="2000" b="1" dirty="0" smtClean="0"/>
              <a:t>SLA – </a:t>
            </a:r>
            <a:r>
              <a:rPr lang="es-CO" sz="2000" b="1" dirty="0" smtClean="0">
                <a:solidFill>
                  <a:srgbClr val="FFC000"/>
                </a:solidFill>
              </a:rPr>
              <a:t>Acuerdos de nivel de servicio.</a:t>
            </a:r>
          </a:p>
          <a:p>
            <a:pPr marL="285750" indent="-285750">
              <a:buFont typeface="Wingdings" panose="05000000000000000000" pitchFamily="2" charset="2"/>
              <a:buChar char="Ø"/>
            </a:pPr>
            <a:endParaRPr lang="es-CO" sz="2000" b="1" dirty="0">
              <a:solidFill>
                <a:srgbClr val="FFC000"/>
              </a:solidFill>
            </a:endParaRPr>
          </a:p>
          <a:p>
            <a:pPr marL="285750" indent="-285750">
              <a:buFont typeface="Wingdings" panose="05000000000000000000" pitchFamily="2" charset="2"/>
              <a:buChar char="Ø"/>
            </a:pPr>
            <a:r>
              <a:rPr lang="es-CO" sz="2000" dirty="0">
                <a:solidFill>
                  <a:srgbClr val="202122"/>
                </a:solidFill>
              </a:rPr>
              <a:t>L</a:t>
            </a:r>
            <a:r>
              <a:rPr lang="es-CO" sz="2000" b="0" i="0" dirty="0" smtClean="0">
                <a:solidFill>
                  <a:srgbClr val="202122"/>
                </a:solidFill>
                <a:effectLst/>
              </a:rPr>
              <a:t>a disponibilidad es la proporción de tiempo que un sistema está en condiciones de funcionamiento.</a:t>
            </a:r>
          </a:p>
          <a:p>
            <a:pPr marL="285750" indent="-285750">
              <a:buFont typeface="Wingdings" panose="05000000000000000000" pitchFamily="2" charset="2"/>
              <a:buChar char="Ø"/>
            </a:pPr>
            <a:r>
              <a:rPr lang="es-CO" sz="2000" b="0" i="0" dirty="0" smtClean="0">
                <a:solidFill>
                  <a:srgbClr val="202122"/>
                </a:solidFill>
                <a:effectLst/>
              </a:rPr>
              <a:t>Matemáticamente, esto se expresa como 100% menos </a:t>
            </a:r>
            <a:r>
              <a:rPr lang="es-CO" sz="2000" b="0" i="0" u="none" strike="noStrike" dirty="0" smtClean="0">
                <a:solidFill>
                  <a:srgbClr val="A55858"/>
                </a:solidFill>
                <a:effectLst/>
                <a:hlinkClick r:id="rId4" tooltip="Unavailability (aún no redactado)"/>
              </a:rPr>
              <a:t>indisponibilidad</a:t>
            </a:r>
            <a:endParaRPr lang="es-CO" sz="2000" b="1" dirty="0" smtClean="0">
              <a:solidFill>
                <a:srgbClr val="FFC000"/>
              </a:solidFill>
            </a:endParaRPr>
          </a:p>
          <a:p>
            <a:pPr marL="285750" indent="-285750">
              <a:buFont typeface="Wingdings" panose="05000000000000000000" pitchFamily="2" charset="2"/>
              <a:buChar char="Ø"/>
            </a:pPr>
            <a:endParaRPr lang="es-CO" dirty="0"/>
          </a:p>
        </p:txBody>
      </p:sp>
    </p:spTree>
    <p:extLst>
      <p:ext uri="{BB962C8B-B14F-4D97-AF65-F5344CB8AC3E}">
        <p14:creationId xmlns:p14="http://schemas.microsoft.com/office/powerpoint/2010/main" val="410538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E8DDC69-1ED0-4AD6-800A-78C4F81AAEC0}"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15</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disponibilidad</a:t>
            </a:r>
          </a:p>
          <a:p>
            <a:endParaRPr lang="es-CO" sz="2800" dirty="0" smtClean="0">
              <a:solidFill>
                <a:srgbClr val="0070C0"/>
              </a:solidFill>
            </a:endParaRPr>
          </a:p>
          <a:p>
            <a:endParaRPr lang="es-CO" sz="2800" dirty="0" smtClean="0"/>
          </a:p>
          <a:p>
            <a:endParaRPr lang="es-CO" sz="2000" b="1" dirty="0" smtClean="0">
              <a:solidFill>
                <a:srgbClr val="0070C0"/>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772816"/>
            <a:ext cx="755020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81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E8DDC69-1ED0-4AD6-800A-78C4F81AAEC0}"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16</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endParaRPr lang="es-CO" sz="2800" dirty="0" smtClean="0">
              <a:solidFill>
                <a:srgbClr val="0070C0"/>
              </a:solidFill>
            </a:endParaRPr>
          </a:p>
          <a:p>
            <a:endParaRPr lang="es-CO" sz="2800" dirty="0" smtClean="0">
              <a:solidFill>
                <a:srgbClr val="0070C0"/>
              </a:solidFill>
            </a:endParaRPr>
          </a:p>
          <a:p>
            <a:endParaRPr lang="es-CO" sz="2800" dirty="0" smtClean="0"/>
          </a:p>
          <a:p>
            <a:endParaRPr lang="es-CO" sz="2000" b="1" dirty="0" smtClean="0">
              <a:solidFill>
                <a:srgbClr val="0070C0"/>
              </a:solidFill>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1268760"/>
            <a:ext cx="678816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825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E8DDC69-1ED0-4AD6-800A-78C4F81AAEC0}"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17</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endParaRPr lang="es-CO" sz="2800" dirty="0" smtClean="0">
              <a:solidFill>
                <a:srgbClr val="0070C0"/>
              </a:solidFill>
            </a:endParaRPr>
          </a:p>
          <a:p>
            <a:endParaRPr lang="es-CO" sz="2800" dirty="0" smtClean="0">
              <a:solidFill>
                <a:srgbClr val="0070C0"/>
              </a:solidFill>
            </a:endParaRPr>
          </a:p>
          <a:p>
            <a:endParaRPr lang="es-CO" sz="2800" dirty="0" smtClean="0"/>
          </a:p>
          <a:p>
            <a:endParaRPr lang="es-CO" sz="2000" b="1" dirty="0" smtClean="0">
              <a:solidFill>
                <a:srgbClr val="0070C0"/>
              </a:solidFill>
            </a:endParaRP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55" y="1200150"/>
            <a:ext cx="7676545" cy="501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690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70E6435-6A75-4B58-AB75-AD4D4098A587}"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18</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disponibilidad</a:t>
            </a:r>
          </a:p>
          <a:p>
            <a:endParaRPr lang="es-CO" sz="2800" dirty="0" smtClean="0">
              <a:solidFill>
                <a:srgbClr val="0070C0"/>
              </a:solidFill>
            </a:endParaRPr>
          </a:p>
          <a:p>
            <a:endParaRPr lang="es-CO" sz="2800" dirty="0" smtClean="0"/>
          </a:p>
          <a:p>
            <a:endParaRPr lang="es-CO" sz="2000" b="1" dirty="0" smtClean="0">
              <a:solidFill>
                <a:srgbClr val="0070C0"/>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98105"/>
            <a:ext cx="7452940" cy="388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770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FB3EFF17-93B3-4AF6-B5F3-4289505021E7}"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19</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capacidad (rendimiento)</a:t>
            </a:r>
          </a:p>
          <a:p>
            <a:endParaRPr lang="es-CO" sz="2800" dirty="0" smtClean="0">
              <a:solidFill>
                <a:srgbClr val="0070C0"/>
              </a:solidFill>
            </a:endParaRPr>
          </a:p>
          <a:p>
            <a:endParaRPr lang="es-CO" sz="2800" dirty="0" smtClean="0">
              <a:solidFill>
                <a:srgbClr val="0070C0"/>
              </a:solidFill>
            </a:endParaRPr>
          </a:p>
          <a:p>
            <a:endParaRPr lang="es-CO" sz="2800" dirty="0" smtClean="0">
              <a:solidFill>
                <a:srgbClr val="0070C0"/>
              </a:solidFill>
            </a:endParaRPr>
          </a:p>
          <a:p>
            <a:endParaRPr lang="es-CO" sz="2800" dirty="0" smtClean="0">
              <a:solidFill>
                <a:srgbClr val="0070C0"/>
              </a:solidFill>
            </a:endParaRPr>
          </a:p>
          <a:p>
            <a:endParaRPr lang="es-CO" sz="2800" dirty="0" smtClean="0">
              <a:solidFill>
                <a:srgbClr val="0070C0"/>
              </a:solidFill>
            </a:endParaRPr>
          </a:p>
          <a:p>
            <a:r>
              <a:rPr lang="es-CO" sz="2000" dirty="0" smtClean="0">
                <a:solidFill>
                  <a:srgbClr val="FFC000"/>
                </a:solidFill>
              </a:rPr>
              <a:t>Se debería:</a:t>
            </a:r>
          </a:p>
          <a:p>
            <a:endParaRPr lang="es-CO" sz="2800" dirty="0" smtClean="0"/>
          </a:p>
          <a:p>
            <a:endParaRPr lang="es-CO" sz="2000" b="1" dirty="0" smtClean="0">
              <a:solidFill>
                <a:srgbClr val="0070C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337" y="2039644"/>
            <a:ext cx="6696745" cy="76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212976"/>
            <a:ext cx="4752528" cy="291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05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FFC000"/>
                </a:solidFill>
              </a:rPr>
              <a:t>Gestión de redes</a:t>
            </a:r>
            <a:endParaRPr lang="es-CO" sz="3600" dirty="0"/>
          </a:p>
        </p:txBody>
      </p:sp>
      <p:sp>
        <p:nvSpPr>
          <p:cNvPr id="3" name="2 Marcador de fecha"/>
          <p:cNvSpPr>
            <a:spLocks noGrp="1"/>
          </p:cNvSpPr>
          <p:nvPr>
            <p:ph type="dt" sz="half" idx="10"/>
          </p:nvPr>
        </p:nvSpPr>
        <p:spPr/>
        <p:txBody>
          <a:bodyPr/>
          <a:lstStyle/>
          <a:p>
            <a:fld id="{DDAA890B-C345-4891-9CA0-C865B3C67BC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a:t>
            </a:fld>
            <a:endParaRPr lang="es-CO"/>
          </a:p>
        </p:txBody>
      </p:sp>
      <p:sp>
        <p:nvSpPr>
          <p:cNvPr id="6" name="5 Marcador de contenido"/>
          <p:cNvSpPr>
            <a:spLocks noGrp="1"/>
          </p:cNvSpPr>
          <p:nvPr>
            <p:ph sz="quarter" idx="1"/>
          </p:nvPr>
        </p:nvSpPr>
        <p:spPr/>
        <p:txBody>
          <a:bodyPr>
            <a:normAutofit/>
          </a:bodyPr>
          <a:lstStyle/>
          <a:p>
            <a:pPr marL="0" indent="0">
              <a:buNone/>
            </a:pPr>
            <a:endParaRPr lang="es-CO" sz="2400"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39" y="1464361"/>
            <a:ext cx="6198589" cy="412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0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EF7D0FE-FB36-43A8-B4CD-2688A3E656B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20</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capacidad</a:t>
            </a:r>
          </a:p>
          <a:p>
            <a:endParaRPr lang="es-CO" sz="2800" dirty="0" smtClean="0">
              <a:solidFill>
                <a:srgbClr val="0070C0"/>
              </a:solidFill>
            </a:endParaRPr>
          </a:p>
          <a:p>
            <a:endParaRPr lang="es-CO" sz="2800" dirty="0" smtClean="0">
              <a:solidFill>
                <a:srgbClr val="0070C0"/>
              </a:solidFill>
            </a:endParaRPr>
          </a:p>
          <a:p>
            <a:endParaRPr lang="es-CO" sz="2000" dirty="0" smtClean="0">
              <a:solidFill>
                <a:srgbClr val="FFC000"/>
              </a:solidFill>
            </a:endParaRPr>
          </a:p>
          <a:p>
            <a:endParaRPr lang="es-CO" sz="2800" dirty="0" smtClean="0"/>
          </a:p>
          <a:p>
            <a:endParaRPr lang="es-CO" sz="2000" b="1" dirty="0" smtClean="0">
              <a:solidFill>
                <a:srgbClr val="0070C0"/>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40" y="2060848"/>
            <a:ext cx="828521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115616" y="5157192"/>
            <a:ext cx="3281989" cy="369332"/>
          </a:xfrm>
          <a:prstGeom prst="rect">
            <a:avLst/>
          </a:prstGeom>
          <a:noFill/>
        </p:spPr>
        <p:txBody>
          <a:bodyPr wrap="none" rtlCol="0">
            <a:spAutoFit/>
          </a:bodyPr>
          <a:lstStyle/>
          <a:p>
            <a:r>
              <a:rPr lang="es-CO" dirty="0" smtClean="0"/>
              <a:t>CDB: Base de datos de capacidad</a:t>
            </a:r>
            <a:endParaRPr lang="es-CO" dirty="0"/>
          </a:p>
        </p:txBody>
      </p:sp>
    </p:spTree>
    <p:extLst>
      <p:ext uri="{BB962C8B-B14F-4D97-AF65-F5344CB8AC3E}">
        <p14:creationId xmlns:p14="http://schemas.microsoft.com/office/powerpoint/2010/main" val="50620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EF7D0FE-FB36-43A8-B4CD-2688A3E656B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21</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endParaRPr lang="es-CO" sz="2000" b="1" dirty="0" smtClean="0">
              <a:solidFill>
                <a:srgbClr val="0070C0"/>
              </a:solidFill>
            </a:endParaRP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268760"/>
            <a:ext cx="675443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166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45023"/>
            <a:ext cx="3742170" cy="25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9FDE45B9-840D-4C46-98D5-A226ABFD3B4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22</a:t>
            </a:fld>
            <a:endParaRPr lang="es-CO"/>
          </a:p>
        </p:txBody>
      </p:sp>
      <p:sp>
        <p:nvSpPr>
          <p:cNvPr id="6" name="5 Marcador de contenido"/>
          <p:cNvSpPr>
            <a:spLocks noGrp="1"/>
          </p:cNvSpPr>
          <p:nvPr>
            <p:ph sz="quarter" idx="1"/>
          </p:nvPr>
        </p:nvSpPr>
        <p:spPr>
          <a:xfrm>
            <a:off x="611560" y="1124744"/>
            <a:ext cx="7776864" cy="3960440"/>
          </a:xfrm>
        </p:spPr>
        <p:txBody>
          <a:bodyPr>
            <a:normAutofit fontScale="85000" lnSpcReduction="20000"/>
          </a:bodyPr>
          <a:lstStyle/>
          <a:p>
            <a:r>
              <a:rPr lang="es-CO" sz="3600" b="1" dirty="0" smtClean="0">
                <a:solidFill>
                  <a:srgbClr val="0070C0"/>
                </a:solidFill>
              </a:rPr>
              <a:t> </a:t>
            </a:r>
            <a:r>
              <a:rPr lang="es-CO" sz="2800" dirty="0" smtClean="0">
                <a:solidFill>
                  <a:srgbClr val="0070C0"/>
                </a:solidFill>
              </a:rPr>
              <a:t>Gestión de la seguridad</a:t>
            </a:r>
          </a:p>
          <a:p>
            <a:pPr marL="531813" indent="-273050"/>
            <a:r>
              <a:rPr lang="es-CO" sz="2400" dirty="0" smtClean="0"/>
              <a:t>Para el continuo funcionamiento de las redes es muy importante la  seguridad y su adecuada gestión .</a:t>
            </a:r>
          </a:p>
          <a:p>
            <a:pPr marL="531813" indent="-273050"/>
            <a:r>
              <a:rPr lang="es-CO" sz="2400" dirty="0" smtClean="0"/>
              <a:t>Pilares de la seguridad: integridad, confidencialidad, disponibilidad</a:t>
            </a:r>
            <a:r>
              <a:rPr lang="es-CO" sz="2800" dirty="0" smtClean="0"/>
              <a:t>.</a:t>
            </a:r>
          </a:p>
          <a:p>
            <a:pPr marL="531813" indent="-273050"/>
            <a:r>
              <a:rPr lang="es-CO" sz="2400" dirty="0" smtClean="0"/>
              <a:t>Política de seguridad.</a:t>
            </a:r>
          </a:p>
          <a:p>
            <a:pPr marL="531813" indent="-273050"/>
            <a:r>
              <a:rPr lang="es-CO" sz="2400" dirty="0" smtClean="0"/>
              <a:t>SGSI, ISO 27000</a:t>
            </a:r>
          </a:p>
          <a:p>
            <a:pPr marL="531813" indent="-273050"/>
            <a:r>
              <a:rPr lang="es-CO" sz="2000" dirty="0" smtClean="0"/>
              <a:t>NIST</a:t>
            </a:r>
          </a:p>
          <a:p>
            <a:pPr marL="531813" indent="-273050"/>
            <a:r>
              <a:rPr lang="es-CO" sz="2400" dirty="0" smtClean="0"/>
              <a:t>Análisis y gestión de riesgos</a:t>
            </a:r>
          </a:p>
          <a:p>
            <a:pPr marL="531813" indent="-273050"/>
            <a:r>
              <a:rPr lang="es-CO" sz="2400" dirty="0" smtClean="0"/>
              <a:t>Seguridad física</a:t>
            </a:r>
          </a:p>
          <a:p>
            <a:pPr marL="531813" indent="-273050"/>
            <a:r>
              <a:rPr lang="es-CO" sz="2400" dirty="0" smtClean="0"/>
              <a:t>Seguridad lógica</a:t>
            </a:r>
          </a:p>
          <a:p>
            <a:pPr marL="531813" indent="-273050"/>
            <a:r>
              <a:rPr lang="es-CO" sz="2400" dirty="0" smtClean="0"/>
              <a:t>Seguridad perimetral</a:t>
            </a:r>
          </a:p>
          <a:p>
            <a:pPr marL="531813" indent="-273050"/>
            <a:r>
              <a:rPr lang="es-CO" sz="2400" dirty="0" smtClean="0"/>
              <a:t>Seguridad de punto final…</a:t>
            </a:r>
          </a:p>
          <a:p>
            <a:endParaRPr lang="es-CO" sz="2800" dirty="0" smtClean="0"/>
          </a:p>
          <a:p>
            <a:pPr marL="0" indent="0">
              <a:buNone/>
            </a:pPr>
            <a:endParaRPr lang="es-CO" sz="2000" b="1" dirty="0" smtClean="0">
              <a:solidFill>
                <a:srgbClr val="0070C0"/>
              </a:solidFill>
            </a:endParaRPr>
          </a:p>
        </p:txBody>
      </p:sp>
    </p:spTree>
    <p:extLst>
      <p:ext uri="{BB962C8B-B14F-4D97-AF65-F5344CB8AC3E}">
        <p14:creationId xmlns:p14="http://schemas.microsoft.com/office/powerpoint/2010/main" val="1665282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3267129D-5B5E-4B8E-B5C2-9700E121D34B}"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23</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p>
          <a:p>
            <a:endParaRPr lang="es-CO" sz="2000" b="1" dirty="0" smtClean="0">
              <a:solidFill>
                <a:srgbClr val="0070C0"/>
              </a:solidFill>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2" y="1143810"/>
            <a:ext cx="7077596" cy="521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343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3267129D-5B5E-4B8E-B5C2-9700E121D34B}"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24</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a:t>
            </a:r>
            <a:r>
              <a:rPr lang="es-CO" sz="2800" dirty="0" smtClean="0">
                <a:solidFill>
                  <a:srgbClr val="0070C0"/>
                </a:solidFill>
              </a:rPr>
              <a:t>Gestión de la seguridad</a:t>
            </a:r>
          </a:p>
          <a:p>
            <a:endParaRPr lang="es-CO" sz="2800" dirty="0" smtClean="0"/>
          </a:p>
          <a:p>
            <a:endParaRPr lang="es-CO" sz="2000" b="1" dirty="0" smtClean="0">
              <a:solidFill>
                <a:srgbClr val="0070C0"/>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88840"/>
            <a:ext cx="7948772" cy="231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27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7448734-77F1-4604-8D53-21992E91B0B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25</a:t>
            </a:fld>
            <a:endParaRPr lang="es-CO"/>
          </a:p>
        </p:txBody>
      </p:sp>
      <p:sp>
        <p:nvSpPr>
          <p:cNvPr id="6" name="5 Marcador de contenido"/>
          <p:cNvSpPr>
            <a:spLocks noGrp="1"/>
          </p:cNvSpPr>
          <p:nvPr>
            <p:ph sz="quarter" idx="1"/>
          </p:nvPr>
        </p:nvSpPr>
        <p:spPr>
          <a:xfrm>
            <a:off x="611560" y="1124744"/>
            <a:ext cx="7776864" cy="3960440"/>
          </a:xfrm>
        </p:spPr>
        <p:txBody>
          <a:bodyPr>
            <a:normAutofit lnSpcReduction="10000"/>
          </a:bodyPr>
          <a:lstStyle/>
          <a:p>
            <a:r>
              <a:rPr lang="es-CO" sz="3600" b="1" dirty="0" smtClean="0">
                <a:solidFill>
                  <a:srgbClr val="0070C0"/>
                </a:solidFill>
              </a:rPr>
              <a:t> </a:t>
            </a:r>
            <a:r>
              <a:rPr lang="es-CO" sz="2800" dirty="0" smtClean="0">
                <a:solidFill>
                  <a:srgbClr val="0070C0"/>
                </a:solidFill>
              </a:rPr>
              <a:t>Gestión de incidencias (fallas)</a:t>
            </a:r>
          </a:p>
          <a:p>
            <a:r>
              <a:rPr lang="es-CO" sz="2000" dirty="0" smtClean="0"/>
              <a:t>Busca </a:t>
            </a:r>
            <a:r>
              <a:rPr lang="es-CO" sz="2000" dirty="0"/>
              <a:t>recuperar el nivel habitual de funcionamiento del servicio y minimizar en todo lo posible el impacto negativo en la organización de forma que la calidad del servicio y la disponibilidad se mantengan.</a:t>
            </a:r>
            <a:endParaRPr lang="es-CO" sz="2000" dirty="0" smtClean="0"/>
          </a:p>
          <a:p>
            <a:r>
              <a:rPr lang="es-CO" sz="2000" dirty="0"/>
              <a:t>Los incidentes son el resultado de fallos o errores en la infraestructura TI. </a:t>
            </a:r>
            <a:endParaRPr lang="es-CO" sz="2000" dirty="0" smtClean="0"/>
          </a:p>
          <a:p>
            <a:r>
              <a:rPr lang="es-CO" sz="2000" dirty="0"/>
              <a:t>Cualquier evento que no forma parte del desarrollo habitual del servicio y que causa, o puede causar una interrupción del mismo o una reducción de la calidad de dicho servicio. </a:t>
            </a:r>
            <a:endParaRPr lang="es-CO" sz="2000" dirty="0" smtClean="0"/>
          </a:p>
          <a:p>
            <a:r>
              <a:rPr lang="es-CO" sz="2000" dirty="0" smtClean="0"/>
              <a:t>El </a:t>
            </a:r>
            <a:r>
              <a:rPr lang="es-CO" sz="2000" dirty="0"/>
              <a:t>objetivo de ITIL es reiniciar el funcionamiento normal tan rápido como sea posible con el menor impacto para el negocio y el usuario con el menor </a:t>
            </a:r>
            <a:r>
              <a:rPr lang="es-CO" sz="2000" dirty="0" smtClean="0"/>
              <a:t>costo posible.</a:t>
            </a:r>
            <a:endParaRPr lang="es-CO" sz="2000" b="1" dirty="0" smtClean="0">
              <a:solidFill>
                <a:srgbClr val="0070C0"/>
              </a:solidFill>
            </a:endParaRPr>
          </a:p>
        </p:txBody>
      </p:sp>
    </p:spTree>
    <p:extLst>
      <p:ext uri="{BB962C8B-B14F-4D97-AF65-F5344CB8AC3E}">
        <p14:creationId xmlns:p14="http://schemas.microsoft.com/office/powerpoint/2010/main" val="127344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921EAE7B-FD4E-4D10-9AD9-656804A9E03D}"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26</a:t>
            </a:fld>
            <a:endParaRPr lang="es-CO"/>
          </a:p>
        </p:txBody>
      </p:sp>
      <p:sp>
        <p:nvSpPr>
          <p:cNvPr id="6" name="5 Marcador de contenido"/>
          <p:cNvSpPr>
            <a:spLocks noGrp="1"/>
          </p:cNvSpPr>
          <p:nvPr>
            <p:ph sz="quarter" idx="1"/>
          </p:nvPr>
        </p:nvSpPr>
        <p:spPr>
          <a:xfrm>
            <a:off x="611560" y="1124744"/>
            <a:ext cx="7992888" cy="5184576"/>
          </a:xfrm>
        </p:spPr>
        <p:txBody>
          <a:bodyPr>
            <a:normAutofit fontScale="85000" lnSpcReduction="20000"/>
          </a:bodyPr>
          <a:lstStyle/>
          <a:p>
            <a:r>
              <a:rPr lang="es-CO" sz="3600" b="1" dirty="0" smtClean="0">
                <a:solidFill>
                  <a:srgbClr val="0070C0"/>
                </a:solidFill>
              </a:rPr>
              <a:t> </a:t>
            </a:r>
            <a:r>
              <a:rPr lang="es-CO" sz="2800" dirty="0" smtClean="0">
                <a:solidFill>
                  <a:srgbClr val="0070C0"/>
                </a:solidFill>
              </a:rPr>
              <a:t>Gestión de incidencias – Proceso:</a:t>
            </a:r>
          </a:p>
          <a:p>
            <a:r>
              <a:rPr lang="es-CO" sz="2000" b="1" dirty="0"/>
              <a:t>Detección y registro del </a:t>
            </a:r>
            <a:r>
              <a:rPr lang="es-CO" sz="2000" b="1" dirty="0" smtClean="0"/>
              <a:t>incidente</a:t>
            </a:r>
            <a:endParaRPr lang="es-CO" sz="2000" b="1" dirty="0"/>
          </a:p>
          <a:p>
            <a:pPr marL="439738" indent="-273050"/>
            <a:r>
              <a:rPr lang="es-CO" sz="1800" dirty="0"/>
              <a:t>Con la afectación a uno o varios usuarios, o la detección de un sistema de monitoreo, se crea una nueva incidencia, en general, en un </a:t>
            </a:r>
            <a:r>
              <a:rPr lang="es-CO" sz="1800" dirty="0" smtClean="0"/>
              <a:t> sistema de tickets</a:t>
            </a:r>
            <a:r>
              <a:rPr lang="es-CO" sz="1800" dirty="0"/>
              <a:t> </a:t>
            </a:r>
            <a:r>
              <a:rPr lang="es-CO" sz="1800" dirty="0" smtClean="0"/>
              <a:t>o </a:t>
            </a:r>
            <a:r>
              <a:rPr lang="es-CO" sz="1800" dirty="0" err="1" smtClean="0"/>
              <a:t>Help</a:t>
            </a:r>
            <a:r>
              <a:rPr lang="es-CO" sz="1800" dirty="0" smtClean="0"/>
              <a:t> </a:t>
            </a:r>
            <a:r>
              <a:rPr lang="es-CO" sz="1800" dirty="0" err="1" smtClean="0"/>
              <a:t>desk</a:t>
            </a:r>
            <a:r>
              <a:rPr lang="es-CO" sz="2000" dirty="0" smtClean="0"/>
              <a:t>.</a:t>
            </a:r>
            <a:endParaRPr lang="es-CO" sz="2000" dirty="0"/>
          </a:p>
          <a:p>
            <a:r>
              <a:rPr lang="es-CO" sz="2000" b="1" dirty="0"/>
              <a:t>Clasificación y soporte </a:t>
            </a:r>
            <a:r>
              <a:rPr lang="es-CO" sz="2000" b="1" dirty="0" smtClean="0"/>
              <a:t>inicial</a:t>
            </a:r>
            <a:endParaRPr lang="es-CO" sz="2000" b="1" dirty="0"/>
          </a:p>
          <a:p>
            <a:pPr marL="533400" indent="-258763"/>
            <a:r>
              <a:rPr lang="es-CO" sz="1700" dirty="0" smtClean="0"/>
              <a:t>La </a:t>
            </a:r>
            <a:r>
              <a:rPr lang="es-CO" sz="1700" dirty="0"/>
              <a:t>prioridad se asigna según:</a:t>
            </a:r>
          </a:p>
          <a:p>
            <a:pPr marL="715963" indent="-182563"/>
            <a:r>
              <a:rPr lang="es-CO" sz="1700" b="1" dirty="0"/>
              <a:t>Impacto:</a:t>
            </a:r>
            <a:r>
              <a:rPr lang="es-CO" sz="1700" dirty="0"/>
              <a:t> Afectación del negocio y/o número de usuarios afectados</a:t>
            </a:r>
          </a:p>
          <a:p>
            <a:pPr marL="715963" indent="-182563"/>
            <a:r>
              <a:rPr lang="es-CO" sz="1700" b="1" dirty="0"/>
              <a:t>Urgencia:</a:t>
            </a:r>
            <a:r>
              <a:rPr lang="es-CO" sz="1700" dirty="0"/>
              <a:t> Tiempo máximo para solución y/o nivel de servicio </a:t>
            </a:r>
            <a:r>
              <a:rPr lang="es-CO" sz="1700" dirty="0" smtClean="0"/>
              <a:t>ANS</a:t>
            </a:r>
            <a:r>
              <a:rPr lang="es-CO" sz="1700" dirty="0"/>
              <a:t> </a:t>
            </a:r>
            <a:r>
              <a:rPr lang="es-CO" sz="1700" dirty="0" smtClean="0"/>
              <a:t>-</a:t>
            </a:r>
            <a:r>
              <a:rPr lang="es-CO" sz="1700" dirty="0" err="1" smtClean="0"/>
              <a:t>Service</a:t>
            </a:r>
            <a:r>
              <a:rPr lang="es-CO" sz="1700" dirty="0" smtClean="0"/>
              <a:t> </a:t>
            </a:r>
            <a:r>
              <a:rPr lang="es-CO" sz="1700" dirty="0" err="1"/>
              <a:t>Level</a:t>
            </a:r>
            <a:r>
              <a:rPr lang="es-CO" sz="1700" dirty="0"/>
              <a:t> </a:t>
            </a:r>
            <a:r>
              <a:rPr lang="es-CO" sz="1700" dirty="0" err="1"/>
              <a:t>Agreement</a:t>
            </a:r>
            <a:r>
              <a:rPr lang="es-CO" sz="1700" dirty="0"/>
              <a:t> o SLA</a:t>
            </a:r>
            <a:r>
              <a:rPr lang="es-CO" sz="2000" dirty="0" smtClean="0"/>
              <a:t>)</a:t>
            </a:r>
          </a:p>
          <a:p>
            <a:r>
              <a:rPr lang="es-CO" sz="2000" b="1" dirty="0" smtClean="0"/>
              <a:t>Escalamiento</a:t>
            </a:r>
            <a:endParaRPr lang="es-CO" sz="2000" b="1" dirty="0"/>
          </a:p>
          <a:p>
            <a:pPr marL="531813" indent="-273050"/>
            <a:r>
              <a:rPr lang="es-CO" sz="1800" dirty="0"/>
              <a:t>Mecanismo para agilizar la solución oportuna que puede darse en cualquier etapa del </a:t>
            </a:r>
            <a:r>
              <a:rPr lang="es-CO" sz="1800" dirty="0" smtClean="0"/>
              <a:t>proceso</a:t>
            </a:r>
          </a:p>
          <a:p>
            <a:r>
              <a:rPr lang="es-CO" sz="1800" b="1" dirty="0"/>
              <a:t>Solución y restablecimiento del </a:t>
            </a:r>
            <a:r>
              <a:rPr lang="es-CO" sz="1800" b="1" dirty="0" smtClean="0"/>
              <a:t>servicio</a:t>
            </a:r>
            <a:endParaRPr lang="es-CO" sz="1800" b="1" dirty="0"/>
          </a:p>
          <a:p>
            <a:pPr marL="623888" indent="-273050"/>
            <a:r>
              <a:rPr lang="es-CO" sz="1800" dirty="0"/>
              <a:t>La rápida solución es crítica, lo importante es restablecer el servicio y mejorar la satisfacción del usuario</a:t>
            </a:r>
            <a:r>
              <a:rPr lang="es-CO" sz="1800" dirty="0" smtClean="0"/>
              <a:t>.  Se agrega a la base de conocimiento KB.</a:t>
            </a:r>
          </a:p>
          <a:p>
            <a:r>
              <a:rPr lang="es-CO" sz="2100" b="1" dirty="0"/>
              <a:t>Cierre del </a:t>
            </a:r>
            <a:r>
              <a:rPr lang="es-CO" sz="2100" b="1" dirty="0" smtClean="0"/>
              <a:t>incidente</a:t>
            </a:r>
            <a:endParaRPr lang="es-CO" sz="1600" b="1" dirty="0"/>
          </a:p>
          <a:p>
            <a:pPr marL="531813" indent="-166688"/>
            <a:r>
              <a:rPr lang="es-CO" sz="1600" dirty="0"/>
              <a:t>Después de restablecer el servicio y que el usuario confirme la solución del problema, se cierra la incidencia documentando detalladamente</a:t>
            </a:r>
            <a:r>
              <a:rPr lang="es-CO" sz="1600" dirty="0" smtClean="0"/>
              <a:t>.</a:t>
            </a:r>
          </a:p>
          <a:p>
            <a:r>
              <a:rPr lang="es-CO" sz="1800" b="1" dirty="0"/>
              <a:t>Monitorización, seguimiento y comunicación del </a:t>
            </a:r>
            <a:r>
              <a:rPr lang="es-CO" sz="1800" b="1" dirty="0" smtClean="0"/>
              <a:t>incidente</a:t>
            </a:r>
            <a:r>
              <a:rPr lang="es-CO" sz="1800" dirty="0"/>
              <a:t>s</a:t>
            </a:r>
            <a:endParaRPr lang="es-CO" sz="1800" b="1" dirty="0"/>
          </a:p>
          <a:p>
            <a:pPr marL="531813" indent="-273050"/>
            <a:r>
              <a:rPr lang="es-CO" sz="1400" dirty="0"/>
              <a:t>El análisis de repetición de incidencias, tiempos de respuesta y solución medirán el rendimiento del área de soporte como el nivel </a:t>
            </a:r>
            <a:r>
              <a:rPr lang="es-CO" sz="1400" dirty="0" smtClean="0"/>
              <a:t>del usuario</a:t>
            </a:r>
            <a:endParaRPr lang="es-CO" sz="1400" dirty="0"/>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156334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AA8EC3F-8E14-4D9A-91D5-94B237D7173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27</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492" y="1196752"/>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873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7D6C86A6-E03E-439B-BBFB-7F24344CDBF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28</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268760"/>
            <a:ext cx="5910179" cy="504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555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E8900D30-1EB8-47E9-8C9F-E3844A3A2DA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29</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899" y="1340768"/>
            <a:ext cx="6160669" cy="472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128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933056"/>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798A2DD-CD97-46C2-BCFB-37ED7F4C2DF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a:t>
            </a:fld>
            <a:endParaRPr lang="es-CO"/>
          </a:p>
        </p:txBody>
      </p:sp>
      <p:sp>
        <p:nvSpPr>
          <p:cNvPr id="6" name="5 Marcador de contenido"/>
          <p:cNvSpPr>
            <a:spLocks noGrp="1"/>
          </p:cNvSpPr>
          <p:nvPr>
            <p:ph sz="quarter" idx="1"/>
          </p:nvPr>
        </p:nvSpPr>
        <p:spPr>
          <a:xfrm>
            <a:off x="611560" y="1124744"/>
            <a:ext cx="7848872" cy="4608512"/>
          </a:xfrm>
        </p:spPr>
        <p:txBody>
          <a:bodyPr>
            <a:normAutofit/>
          </a:bodyPr>
          <a:lstStyle/>
          <a:p>
            <a:r>
              <a:rPr lang="es-CO" sz="3600" b="1" dirty="0" smtClean="0">
                <a:solidFill>
                  <a:srgbClr val="0070C0"/>
                </a:solidFill>
              </a:rPr>
              <a:t>Modelo ITIL</a:t>
            </a:r>
          </a:p>
          <a:p>
            <a:endParaRPr lang="es-CO" sz="2000" b="1" dirty="0">
              <a:solidFill>
                <a:srgbClr val="FFC000"/>
              </a:solidFill>
            </a:endParaRPr>
          </a:p>
          <a:p>
            <a:r>
              <a:rPr lang="es-CO" sz="2900" b="1" dirty="0" smtClean="0">
                <a:solidFill>
                  <a:srgbClr val="0070C0"/>
                </a:solidFill>
              </a:rPr>
              <a:t>ITIL</a:t>
            </a:r>
            <a:r>
              <a:rPr lang="es-CO" sz="2000" b="1" dirty="0" smtClean="0">
                <a:solidFill>
                  <a:srgbClr val="0070C0"/>
                </a:solidFill>
              </a:rPr>
              <a:t>:  </a:t>
            </a:r>
            <a:r>
              <a:rPr lang="es-CO" b="1" dirty="0" err="1">
                <a:solidFill>
                  <a:srgbClr val="0070C0"/>
                </a:solidFill>
              </a:rPr>
              <a:t>Information</a:t>
            </a:r>
            <a:r>
              <a:rPr lang="es-CO" b="1" dirty="0">
                <a:solidFill>
                  <a:srgbClr val="0070C0"/>
                </a:solidFill>
              </a:rPr>
              <a:t> </a:t>
            </a:r>
            <a:r>
              <a:rPr lang="es-CO" b="1" dirty="0" err="1">
                <a:solidFill>
                  <a:srgbClr val="0070C0"/>
                </a:solidFill>
              </a:rPr>
              <a:t>Technology</a:t>
            </a:r>
            <a:r>
              <a:rPr lang="es-CO" b="1" dirty="0">
                <a:solidFill>
                  <a:srgbClr val="0070C0"/>
                </a:solidFill>
              </a:rPr>
              <a:t> </a:t>
            </a:r>
            <a:r>
              <a:rPr lang="es-CO" b="1" dirty="0" err="1">
                <a:solidFill>
                  <a:srgbClr val="0070C0"/>
                </a:solidFill>
              </a:rPr>
              <a:t>Infrastructure</a:t>
            </a:r>
            <a:r>
              <a:rPr lang="es-CO" b="1" dirty="0">
                <a:solidFill>
                  <a:srgbClr val="0070C0"/>
                </a:solidFill>
              </a:rPr>
              <a:t> </a:t>
            </a:r>
            <a:r>
              <a:rPr lang="es-CO" b="1" dirty="0" smtClean="0">
                <a:solidFill>
                  <a:srgbClr val="0070C0"/>
                </a:solidFill>
              </a:rPr>
              <a:t>Library</a:t>
            </a:r>
          </a:p>
        </p:txBody>
      </p:sp>
      <p:sp>
        <p:nvSpPr>
          <p:cNvPr id="8" name="7 CuadroTexto"/>
          <p:cNvSpPr txBox="1"/>
          <p:nvPr/>
        </p:nvSpPr>
        <p:spPr>
          <a:xfrm>
            <a:off x="676633" y="3382841"/>
            <a:ext cx="5040559" cy="2031325"/>
          </a:xfrm>
          <a:prstGeom prst="rect">
            <a:avLst/>
          </a:prstGeom>
          <a:noFill/>
        </p:spPr>
        <p:txBody>
          <a:bodyPr wrap="square" rtlCol="0">
            <a:spAutoFit/>
          </a:bodyPr>
          <a:lstStyle/>
          <a:p>
            <a:r>
              <a:rPr lang="es-CO" dirty="0"/>
              <a:t>La Biblioteca de Infraestructura de Tecnologías de Información es un conjunto de conceptos y buenas prácticas usadas para la gestión de servicios de tecnologías de la información, el desarrollo de tecnologías de la información y las operaciones relacionadas con la misma en general.</a:t>
            </a:r>
          </a:p>
          <a:p>
            <a:endParaRPr lang="es-CO" dirty="0"/>
          </a:p>
        </p:txBody>
      </p:sp>
    </p:spTree>
    <p:extLst>
      <p:ext uri="{BB962C8B-B14F-4D97-AF65-F5344CB8AC3E}">
        <p14:creationId xmlns:p14="http://schemas.microsoft.com/office/powerpoint/2010/main" val="2140089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E8900D30-1EB8-47E9-8C9F-E3844A3A2DA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30</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ITIL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
        <p:nvSpPr>
          <p:cNvPr id="7" name="6 Rectángulo"/>
          <p:cNvSpPr/>
          <p:nvPr/>
        </p:nvSpPr>
        <p:spPr>
          <a:xfrm>
            <a:off x="732250" y="1844824"/>
            <a:ext cx="7560840" cy="3416320"/>
          </a:xfrm>
          <a:prstGeom prst="rect">
            <a:avLst/>
          </a:prstGeom>
        </p:spPr>
        <p:txBody>
          <a:bodyPr wrap="square">
            <a:spAutoFit/>
          </a:bodyPr>
          <a:lstStyle/>
          <a:p>
            <a:r>
              <a:rPr lang="es-CO" dirty="0"/>
              <a:t>ULTIMA VERSIÓN: ITIL V4. Esta versión establece el ciclo de vida de un sistema centrado en la red y que luego abarcará la integración de TI con la alineación de TI ya que se busca una medición que vaya orientada al valor. </a:t>
            </a:r>
          </a:p>
          <a:p>
            <a:endParaRPr lang="es-CO" dirty="0"/>
          </a:p>
          <a:p>
            <a:r>
              <a:rPr lang="es-CO" dirty="0"/>
              <a:t>EL ITIL V4 consta de 6 libros</a:t>
            </a:r>
            <a:r>
              <a:rPr lang="es-CO" dirty="0" smtClean="0"/>
              <a:t>:</a:t>
            </a:r>
          </a:p>
          <a:p>
            <a:endParaRPr lang="es-CO" dirty="0"/>
          </a:p>
          <a:p>
            <a:pPr marL="285750" indent="-285750">
              <a:buFont typeface="Arial" panose="020B0604020202020204" pitchFamily="34" charset="0"/>
              <a:buChar char="•"/>
            </a:pPr>
            <a:r>
              <a:rPr lang="es-CO" dirty="0"/>
              <a:t>Introducción a la Gestión de Servicio</a:t>
            </a:r>
          </a:p>
          <a:p>
            <a:pPr marL="285750" indent="-285750">
              <a:buFont typeface="Arial" panose="020B0604020202020204" pitchFamily="34" charset="0"/>
              <a:buChar char="•"/>
            </a:pPr>
            <a:r>
              <a:rPr lang="es-CO" dirty="0"/>
              <a:t>Estrategia de Servicio</a:t>
            </a:r>
          </a:p>
          <a:p>
            <a:pPr marL="285750" indent="-285750">
              <a:buFont typeface="Arial" panose="020B0604020202020204" pitchFamily="34" charset="0"/>
              <a:buChar char="•"/>
            </a:pPr>
            <a:r>
              <a:rPr lang="es-CO" dirty="0"/>
              <a:t>Diseño de Servicio</a:t>
            </a:r>
          </a:p>
          <a:p>
            <a:pPr marL="285750" indent="-285750">
              <a:buFont typeface="Arial" panose="020B0604020202020204" pitchFamily="34" charset="0"/>
              <a:buChar char="•"/>
            </a:pPr>
            <a:r>
              <a:rPr lang="es-CO" dirty="0"/>
              <a:t>Servicio de Transición (Gestión del Cambio)</a:t>
            </a:r>
          </a:p>
          <a:p>
            <a:pPr marL="285750" indent="-285750">
              <a:buFont typeface="Arial" panose="020B0604020202020204" pitchFamily="34" charset="0"/>
              <a:buChar char="•"/>
            </a:pPr>
            <a:r>
              <a:rPr lang="es-CO" dirty="0"/>
              <a:t>Operación de Servicio</a:t>
            </a:r>
          </a:p>
          <a:p>
            <a:pPr marL="285750" indent="-285750">
              <a:buFont typeface="Arial" panose="020B0604020202020204" pitchFamily="34" charset="0"/>
              <a:buChar char="•"/>
            </a:pPr>
            <a:r>
              <a:rPr lang="es-CO" dirty="0"/>
              <a:t>Servicio continuo (Mejora Continua de Servicios)</a:t>
            </a:r>
          </a:p>
        </p:txBody>
      </p:sp>
    </p:spTree>
    <p:extLst>
      <p:ext uri="{BB962C8B-B14F-4D97-AF65-F5344CB8AC3E}">
        <p14:creationId xmlns:p14="http://schemas.microsoft.com/office/powerpoint/2010/main" val="419436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0" y="2204864"/>
            <a:ext cx="699293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E8900D30-1EB8-47E9-8C9F-E3844A3A2DA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31</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
        <p:nvSpPr>
          <p:cNvPr id="7" name="6 Rectángulo"/>
          <p:cNvSpPr/>
          <p:nvPr/>
        </p:nvSpPr>
        <p:spPr>
          <a:xfrm>
            <a:off x="827584" y="1268760"/>
            <a:ext cx="6696744" cy="1200329"/>
          </a:xfrm>
          <a:prstGeom prst="rect">
            <a:avLst/>
          </a:prstGeom>
        </p:spPr>
        <p:txBody>
          <a:bodyPr wrap="square">
            <a:spAutoFit/>
          </a:bodyPr>
          <a:lstStyle/>
          <a:p>
            <a:r>
              <a:rPr lang="es-CO" dirty="0" err="1"/>
              <a:t>Information</a:t>
            </a:r>
            <a:r>
              <a:rPr lang="es-CO" dirty="0"/>
              <a:t> </a:t>
            </a:r>
            <a:r>
              <a:rPr lang="es-CO" dirty="0" err="1"/>
              <a:t>Technology</a:t>
            </a:r>
            <a:r>
              <a:rPr lang="es-CO" dirty="0"/>
              <a:t> </a:t>
            </a:r>
            <a:r>
              <a:rPr lang="es-CO" dirty="0" err="1"/>
              <a:t>Infrastructure</a:t>
            </a:r>
            <a:r>
              <a:rPr lang="es-CO" dirty="0"/>
              <a:t> Library  – Biblioteca de Infraestructura de Tecnología de la Información. </a:t>
            </a:r>
            <a:endParaRPr lang="es-CO" dirty="0" smtClean="0"/>
          </a:p>
          <a:p>
            <a:endParaRPr lang="es-CO" dirty="0"/>
          </a:p>
          <a:p>
            <a:r>
              <a:rPr lang="es-CO" b="1" dirty="0">
                <a:solidFill>
                  <a:srgbClr val="0070C0"/>
                </a:solidFill>
              </a:rPr>
              <a:t>Certificaciones</a:t>
            </a:r>
          </a:p>
        </p:txBody>
      </p:sp>
      <p:sp>
        <p:nvSpPr>
          <p:cNvPr id="8" name="7 Rectángulo"/>
          <p:cNvSpPr/>
          <p:nvPr/>
        </p:nvSpPr>
        <p:spPr>
          <a:xfrm>
            <a:off x="4879046" y="2470064"/>
            <a:ext cx="4248472"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FF0000"/>
                </a:solidFill>
              </a:rPr>
              <a:t>Foundation</a:t>
            </a:r>
          </a:p>
          <a:p>
            <a:pPr marL="285750" indent="-285750">
              <a:buFont typeface="Arial" panose="020B0604020202020204" pitchFamily="34" charset="0"/>
              <a:buChar char="•"/>
            </a:pPr>
            <a:r>
              <a:rPr lang="en-US" dirty="0">
                <a:solidFill>
                  <a:srgbClr val="FF0000"/>
                </a:solidFill>
              </a:rPr>
              <a:t>Practitioner</a:t>
            </a:r>
          </a:p>
          <a:p>
            <a:pPr marL="285750" indent="-285750">
              <a:buFont typeface="Arial" panose="020B0604020202020204" pitchFamily="34" charset="0"/>
              <a:buChar char="•"/>
            </a:pPr>
            <a:r>
              <a:rPr lang="en-US" dirty="0">
                <a:solidFill>
                  <a:srgbClr val="FF0000"/>
                </a:solidFill>
              </a:rPr>
              <a:t>Intermediate (Services Lifecycle and Service Capability categories)</a:t>
            </a:r>
          </a:p>
          <a:p>
            <a:pPr marL="285750" indent="-285750">
              <a:buFont typeface="Arial" panose="020B0604020202020204" pitchFamily="34" charset="0"/>
              <a:buChar char="•"/>
            </a:pPr>
            <a:r>
              <a:rPr lang="en-US" dirty="0">
                <a:solidFill>
                  <a:srgbClr val="FF0000"/>
                </a:solidFill>
              </a:rPr>
              <a:t>Expert</a:t>
            </a:r>
          </a:p>
          <a:p>
            <a:pPr marL="285750" indent="-285750">
              <a:buFont typeface="Arial" panose="020B0604020202020204" pitchFamily="34" charset="0"/>
              <a:buChar char="•"/>
            </a:pPr>
            <a:r>
              <a:rPr lang="en-US" dirty="0">
                <a:solidFill>
                  <a:srgbClr val="FF0000"/>
                </a:solidFill>
              </a:rPr>
              <a:t>Master</a:t>
            </a:r>
            <a:endParaRPr lang="es-CO" dirty="0">
              <a:solidFill>
                <a:srgbClr val="FF0000"/>
              </a:solidFill>
            </a:endParaRPr>
          </a:p>
        </p:txBody>
      </p:sp>
    </p:spTree>
    <p:extLst>
      <p:ext uri="{BB962C8B-B14F-4D97-AF65-F5344CB8AC3E}">
        <p14:creationId xmlns:p14="http://schemas.microsoft.com/office/powerpoint/2010/main" val="4010783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E8900D30-1EB8-47E9-8C9F-E3844A3A2DA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32</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r>
              <a:rPr lang="es-CO" sz="3600" b="1" dirty="0" smtClean="0">
                <a:solidFill>
                  <a:srgbClr val="0070C0"/>
                </a:solidFill>
              </a:rPr>
              <a:t> </a:t>
            </a:r>
            <a:endParaRPr lang="es-CO" sz="28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
        <p:nvSpPr>
          <p:cNvPr id="7" name="6 Rectángulo"/>
          <p:cNvSpPr/>
          <p:nvPr/>
        </p:nvSpPr>
        <p:spPr>
          <a:xfrm>
            <a:off x="827584" y="1268760"/>
            <a:ext cx="6696744" cy="1200329"/>
          </a:xfrm>
          <a:prstGeom prst="rect">
            <a:avLst/>
          </a:prstGeom>
        </p:spPr>
        <p:txBody>
          <a:bodyPr wrap="square">
            <a:spAutoFit/>
          </a:bodyPr>
          <a:lstStyle/>
          <a:p>
            <a:r>
              <a:rPr lang="es-CO" dirty="0" err="1"/>
              <a:t>Information</a:t>
            </a:r>
            <a:r>
              <a:rPr lang="es-CO" dirty="0"/>
              <a:t> </a:t>
            </a:r>
            <a:r>
              <a:rPr lang="es-CO" dirty="0" err="1"/>
              <a:t>Technology</a:t>
            </a:r>
            <a:r>
              <a:rPr lang="es-CO" dirty="0"/>
              <a:t> </a:t>
            </a:r>
            <a:r>
              <a:rPr lang="es-CO" dirty="0" err="1"/>
              <a:t>Infrastructure</a:t>
            </a:r>
            <a:r>
              <a:rPr lang="es-CO" dirty="0"/>
              <a:t> Library  – Biblioteca de Infraestructura de Tecnología de la Información. </a:t>
            </a:r>
            <a:endParaRPr lang="es-CO" dirty="0" smtClean="0"/>
          </a:p>
          <a:p>
            <a:endParaRPr lang="es-CO" dirty="0"/>
          </a:p>
          <a:p>
            <a:r>
              <a:rPr lang="es-CO" b="1" dirty="0">
                <a:solidFill>
                  <a:srgbClr val="0070C0"/>
                </a:solidFill>
              </a:rPr>
              <a:t>Certificaciones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458271"/>
            <a:ext cx="6785633" cy="361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8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b="1" dirty="0" smtClean="0">
                <a:solidFill>
                  <a:srgbClr val="FFC000"/>
                </a:solidFill>
              </a:rPr>
              <a:t>Otros </a:t>
            </a:r>
            <a:r>
              <a:rPr lang="es-CO" b="1" dirty="0" err="1" smtClean="0">
                <a:solidFill>
                  <a:srgbClr val="FFC000"/>
                </a:solidFill>
              </a:rPr>
              <a:t>frameworks</a:t>
            </a:r>
            <a:endParaRPr lang="es-CO" sz="3600" b="1"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33</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r>
              <a:rPr lang="es-CO" sz="2800" dirty="0">
                <a:solidFill>
                  <a:srgbClr val="0070C0"/>
                </a:solidFill>
              </a:rPr>
              <a:t>ISO/IEC 20000  </a:t>
            </a:r>
            <a:endParaRPr lang="es-CO" sz="2800" dirty="0" smtClean="0">
              <a:solidFill>
                <a:srgbClr val="0070C0"/>
              </a:solidFill>
            </a:endParaRPr>
          </a:p>
          <a:p>
            <a:r>
              <a:rPr lang="es-CO" sz="2000" dirty="0"/>
              <a:t>Gestión TI</a:t>
            </a:r>
            <a:endParaRPr lang="es-CO" sz="2000" dirty="0" smtClean="0">
              <a:hlinkClick r:id="rId3"/>
            </a:endParaRPr>
          </a:p>
          <a:p>
            <a:r>
              <a:rPr lang="es-CO" sz="2000" dirty="0" smtClean="0">
                <a:hlinkClick r:id="rId3"/>
              </a:rPr>
              <a:t>https</a:t>
            </a:r>
            <a:r>
              <a:rPr lang="es-CO" sz="2000" dirty="0">
                <a:hlinkClick r:id="rId3"/>
              </a:rPr>
              <a:t>://www.normas-iso.com/iso-20000</a:t>
            </a:r>
            <a:r>
              <a:rPr lang="es-CO" sz="2000" dirty="0" smtClean="0">
                <a:hlinkClick r:id="rId3"/>
              </a:rPr>
              <a:t>/</a:t>
            </a:r>
            <a:endParaRPr lang="es-CO" sz="2000" dirty="0" smtClean="0"/>
          </a:p>
          <a:p>
            <a:r>
              <a:rPr lang="es-CO" sz="1600" dirty="0" smtClean="0">
                <a:solidFill>
                  <a:srgbClr val="0070C0"/>
                </a:solidFill>
                <a:hlinkClick r:id="rId4"/>
              </a:rPr>
              <a:t>https</a:t>
            </a:r>
            <a:r>
              <a:rPr lang="es-CO" sz="1600" dirty="0">
                <a:solidFill>
                  <a:srgbClr val="0070C0"/>
                </a:solidFill>
                <a:hlinkClick r:id="rId4"/>
              </a:rPr>
              <a:t>://</a:t>
            </a:r>
            <a:r>
              <a:rPr lang="es-CO" sz="1600" dirty="0" smtClean="0">
                <a:solidFill>
                  <a:srgbClr val="0070C0"/>
                </a:solidFill>
                <a:hlinkClick r:id="rId4"/>
              </a:rPr>
              <a:t>www.proactivanet.com/images/Blog/ISO20000_GuiaCompletadeAplicacion_LuisMoran.pdf</a:t>
            </a:r>
            <a:endParaRPr lang="es-CO" sz="1600" dirty="0" smtClean="0">
              <a:solidFill>
                <a:srgbClr val="0070C0"/>
              </a:solidFill>
            </a:endParaRPr>
          </a:p>
          <a:p>
            <a:endParaRPr lang="es-CO" sz="1600" dirty="0" smtClean="0">
              <a:solidFill>
                <a:srgbClr val="0070C0"/>
              </a:solidFill>
            </a:endParaRPr>
          </a:p>
          <a:p>
            <a:r>
              <a:rPr lang="es-CO" sz="2800" dirty="0" smtClean="0">
                <a:solidFill>
                  <a:srgbClr val="0070C0"/>
                </a:solidFill>
              </a:rPr>
              <a:t>COBIT  </a:t>
            </a:r>
            <a:r>
              <a:rPr lang="es-CO" sz="2800" dirty="0" smtClean="0"/>
              <a:t>•</a:t>
            </a:r>
          </a:p>
          <a:p>
            <a:r>
              <a:rPr lang="es-CO" sz="2000" dirty="0"/>
              <a:t>P</a:t>
            </a:r>
            <a:r>
              <a:rPr lang="es-CO" sz="2000" dirty="0" smtClean="0"/>
              <a:t>ara </a:t>
            </a:r>
            <a:r>
              <a:rPr lang="es-CO" sz="2000" dirty="0"/>
              <a:t>la auditoría y la medición de las </a:t>
            </a:r>
            <a:r>
              <a:rPr lang="es-CO" sz="2000" dirty="0" smtClean="0"/>
              <a:t>TI</a:t>
            </a:r>
          </a:p>
          <a:p>
            <a:r>
              <a:rPr lang="es-CO" sz="2000" dirty="0">
                <a:solidFill>
                  <a:srgbClr val="0070C0"/>
                </a:solidFill>
                <a:hlinkClick r:id="rId5"/>
              </a:rPr>
              <a:t>https://medium.com/@</a:t>
            </a:r>
            <a:r>
              <a:rPr lang="es-CO" sz="2000" dirty="0" smtClean="0">
                <a:solidFill>
                  <a:srgbClr val="0070C0"/>
                </a:solidFill>
                <a:hlinkClick r:id="rId5"/>
              </a:rPr>
              <a:t>ppglzr/cobit-2019-el-nuevo-modelo-de-gobierno-empresarial-para-informaci%C3%B3n-y-tecnolog%C3%ADa-a7bf92b7288b</a:t>
            </a:r>
            <a:endParaRPr lang="es-CO" sz="2000" dirty="0" smtClean="0">
              <a:solidFill>
                <a:srgbClr val="0070C0"/>
              </a:solidFill>
            </a:endParaRPr>
          </a:p>
          <a:p>
            <a:endParaRPr lang="es-CO" sz="20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602424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b="1" dirty="0" smtClean="0">
                <a:solidFill>
                  <a:srgbClr val="FFC000"/>
                </a:solidFill>
              </a:rPr>
              <a:t>Otros </a:t>
            </a:r>
            <a:r>
              <a:rPr lang="es-CO" b="1" dirty="0" err="1" smtClean="0">
                <a:solidFill>
                  <a:srgbClr val="FFC000"/>
                </a:solidFill>
              </a:rPr>
              <a:t>frameworks</a:t>
            </a:r>
            <a:endParaRPr lang="es-CO" sz="3600" b="1"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34</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pPr marL="898525" indent="-457200">
              <a:buFont typeface="Wingdings" panose="05000000000000000000" pitchFamily="2" charset="2"/>
              <a:buChar char="§"/>
            </a:pPr>
            <a:r>
              <a:rPr lang="es-CO" sz="2400" dirty="0" smtClean="0">
                <a:solidFill>
                  <a:srgbClr val="0070C0"/>
                </a:solidFill>
              </a:rPr>
              <a:t>ISO/IEC 20000</a:t>
            </a:r>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7"/>
            <a:ext cx="6408712" cy="410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76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509121"/>
            <a:ext cx="1591996" cy="177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35</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1800" dirty="0" smtClean="0"/>
          </a:p>
          <a:p>
            <a:r>
              <a:rPr lang="es-CO" sz="1800" dirty="0"/>
              <a:t>La norma ISO/IEC 20000-1:2018, es el estándar internacional de referencia para la Gestión de Servicios</a:t>
            </a:r>
            <a:r>
              <a:rPr lang="es-CO" sz="1800" dirty="0" smtClean="0"/>
              <a:t>, aplicable </a:t>
            </a:r>
            <a:r>
              <a:rPr lang="es-CO" sz="1800" dirty="0"/>
              <a:t>a los proveedores del servicio, independientemente de su tipo, tamaño o naturaleza de </a:t>
            </a:r>
            <a:r>
              <a:rPr lang="es-CO" sz="1800" dirty="0" smtClean="0"/>
              <a:t>los servicios </a:t>
            </a:r>
            <a:r>
              <a:rPr lang="es-CO" sz="1800" dirty="0"/>
              <a:t>entregados</a:t>
            </a:r>
            <a:r>
              <a:rPr lang="es-CO" sz="1800" dirty="0" smtClean="0"/>
              <a:t>.</a:t>
            </a:r>
          </a:p>
          <a:p>
            <a:r>
              <a:rPr lang="es-CO" sz="1800" dirty="0"/>
              <a:t>El objetivo de la norma </a:t>
            </a:r>
            <a:r>
              <a:rPr lang="es-CO" sz="1800" dirty="0" smtClean="0"/>
              <a:t>es </a:t>
            </a:r>
            <a:r>
              <a:rPr lang="es-CO" sz="1800" dirty="0"/>
              <a:t>la gestión global y eficiente de los Servicios, abarcando un conjunto de procesos </a:t>
            </a:r>
            <a:r>
              <a:rPr lang="es-CO" sz="1800" dirty="0" smtClean="0"/>
              <a:t>clave, </a:t>
            </a:r>
            <a:r>
              <a:rPr lang="es-CO" sz="1800" dirty="0"/>
              <a:t>que van desde la gestión de los niveles de servicio, la generación de informes, presupuestos y contabilidad de los servicios, hasta la gestión de proveedores, incidentes y problemas, gestión de cambios y gestión de la entrega, entre otros, realizando especial hincapié en asegurar una gestión eficaz de los recursos tecnológicos que soportan esos </a:t>
            </a:r>
            <a:r>
              <a:rPr lang="es-CO" sz="1800" dirty="0" smtClean="0"/>
              <a:t>servicios:</a:t>
            </a:r>
          </a:p>
          <a:p>
            <a:pPr marL="450850" indent="0">
              <a:buNone/>
            </a:pPr>
            <a:r>
              <a:rPr lang="es-CO" sz="1800" b="1" dirty="0" smtClean="0">
                <a:solidFill>
                  <a:srgbClr val="00B0F0"/>
                </a:solidFill>
                <a:sym typeface="Wingdings" panose="05000000000000000000" pitchFamily="2" charset="2"/>
              </a:rPr>
              <a:t></a:t>
            </a:r>
            <a:r>
              <a:rPr lang="es-CO" sz="1800" b="1" dirty="0" smtClean="0">
                <a:solidFill>
                  <a:srgbClr val="00B0F0"/>
                </a:solidFill>
              </a:rPr>
              <a:t>gestión </a:t>
            </a:r>
            <a:r>
              <a:rPr lang="es-CO" sz="1800" b="1" dirty="0">
                <a:solidFill>
                  <a:srgbClr val="00B0F0"/>
                </a:solidFill>
              </a:rPr>
              <a:t>de la capacidad, </a:t>
            </a:r>
            <a:r>
              <a:rPr lang="es-CO" sz="1800" b="1" dirty="0" smtClean="0">
                <a:solidFill>
                  <a:srgbClr val="00B0F0"/>
                </a:solidFill>
              </a:rPr>
              <a:t>disponibilidad, </a:t>
            </a:r>
          </a:p>
          <a:p>
            <a:pPr marL="450850" indent="0">
              <a:buNone/>
            </a:pPr>
            <a:r>
              <a:rPr lang="es-CO" sz="1800" b="1" dirty="0" smtClean="0">
                <a:solidFill>
                  <a:srgbClr val="00B0F0"/>
                </a:solidFill>
              </a:rPr>
              <a:t>seguridad </a:t>
            </a:r>
            <a:r>
              <a:rPr lang="es-CO" sz="1800" b="1" dirty="0">
                <a:solidFill>
                  <a:srgbClr val="00B0F0"/>
                </a:solidFill>
              </a:rPr>
              <a:t>de información, </a:t>
            </a:r>
            <a:endParaRPr lang="es-CO" sz="1800" b="1" dirty="0" smtClean="0">
              <a:solidFill>
                <a:srgbClr val="00B0F0"/>
              </a:solidFill>
            </a:endParaRPr>
          </a:p>
          <a:p>
            <a:pPr marL="450850" indent="0">
              <a:buNone/>
            </a:pPr>
            <a:r>
              <a:rPr lang="es-CO" sz="1800" b="1" dirty="0" smtClean="0">
                <a:solidFill>
                  <a:srgbClr val="00B0F0"/>
                </a:solidFill>
              </a:rPr>
              <a:t>gestión </a:t>
            </a:r>
            <a:r>
              <a:rPr lang="es-CO" sz="1800" b="1" dirty="0">
                <a:solidFill>
                  <a:srgbClr val="00B0F0"/>
                </a:solidFill>
              </a:rPr>
              <a:t>de </a:t>
            </a:r>
            <a:r>
              <a:rPr lang="es-CO" sz="1800" b="1" dirty="0" smtClean="0">
                <a:solidFill>
                  <a:srgbClr val="00B0F0"/>
                </a:solidFill>
              </a:rPr>
              <a:t>activos </a:t>
            </a:r>
            <a:r>
              <a:rPr lang="es-CO" sz="1800" b="1" dirty="0">
                <a:solidFill>
                  <a:srgbClr val="00B0F0"/>
                </a:solidFill>
              </a:rPr>
              <a:t>y de configuración</a:t>
            </a:r>
            <a:r>
              <a:rPr lang="es-CO" sz="1800" b="1" dirty="0" smtClean="0">
                <a:solidFill>
                  <a:srgbClr val="00B0F0"/>
                </a:solidFill>
              </a:rPr>
              <a:t>,...</a:t>
            </a:r>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482705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
            </a:r>
            <a:br>
              <a:rPr lang="es-CO" dirty="0" smtClean="0">
                <a:solidFill>
                  <a:srgbClr val="FFC000"/>
                </a:solidFill>
              </a:rPr>
            </a:br>
            <a:r>
              <a:rPr lang="es-CO" dirty="0" smtClean="0">
                <a:solidFill>
                  <a:srgbClr val="0070C0"/>
                </a:solidFill>
              </a:rPr>
              <a:t/>
            </a:r>
            <a:br>
              <a:rPr lang="es-CO" dirty="0" smtClean="0">
                <a:solidFill>
                  <a:srgbClr val="0070C0"/>
                </a:solidFill>
              </a:rPr>
            </a:br>
            <a:r>
              <a:rPr lang="es-CO" dirty="0">
                <a:solidFill>
                  <a:srgbClr val="0070C0"/>
                </a:solidFill>
              </a:rPr>
              <a:t/>
            </a:r>
            <a:br>
              <a:rPr lang="es-CO" dirty="0">
                <a:solidFill>
                  <a:srgbClr val="0070C0"/>
                </a:solidFill>
              </a:rPr>
            </a:br>
            <a:r>
              <a:rPr lang="es-CO" dirty="0" smtClean="0">
                <a:solidFill>
                  <a:srgbClr val="0070C0"/>
                </a:solidFill>
              </a:rPr>
              <a:t/>
            </a:r>
            <a:br>
              <a:rPr lang="es-CO" dirty="0" smtClean="0">
                <a:solidFill>
                  <a:srgbClr val="0070C0"/>
                </a:solidFill>
              </a:rPr>
            </a:br>
            <a:r>
              <a:rPr lang="es-CO" dirty="0">
                <a:solidFill>
                  <a:srgbClr val="0070C0"/>
                </a:solidFill>
              </a:rPr>
              <a:t/>
            </a:r>
            <a:br>
              <a:rPr lang="es-CO" dirty="0">
                <a:solidFill>
                  <a:srgbClr val="0070C0"/>
                </a:solidFill>
              </a:rPr>
            </a:br>
            <a:r>
              <a:rPr lang="es-CO" dirty="0" smtClean="0">
                <a:solidFill>
                  <a:srgbClr val="0070C0"/>
                </a:solidFill>
              </a:rPr>
              <a:t/>
            </a:r>
            <a:br>
              <a:rPr lang="es-CO" dirty="0" smtClean="0">
                <a:solidFill>
                  <a:srgbClr val="0070C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36</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Beneficios:</a:t>
            </a:r>
          </a:p>
          <a:p>
            <a:pPr marL="538163" indent="-273050"/>
            <a:r>
              <a:rPr lang="es-CO" sz="1800" dirty="0" smtClean="0"/>
              <a:t>La </a:t>
            </a:r>
            <a:r>
              <a:rPr lang="es-CO" sz="1800" dirty="0"/>
              <a:t>implementación de los procesos de gestión de servicios permite a la organización obtener un control permanente de sus actividades, un aumento de la eficiencia e incorporar a la cultura de la empresa la mejora continua en todos los ámbitos, además de ayudar a mejorar el nivel de servicio proporcionado, a asegurar la entrega de servicios consistentes, rentables y de calidad.</a:t>
            </a:r>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449" y="3429000"/>
            <a:ext cx="3825776" cy="286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5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
            </a:r>
            <a:br>
              <a:rPr lang="es-CO" dirty="0" smtClean="0">
                <a:solidFill>
                  <a:srgbClr val="FFC000"/>
                </a:solidFill>
              </a:rPr>
            </a:br>
            <a:r>
              <a:rPr lang="es-CO" dirty="0" smtClean="0">
                <a:solidFill>
                  <a:srgbClr val="0070C0"/>
                </a:solidFill>
              </a:rPr>
              <a:t/>
            </a:r>
            <a:br>
              <a:rPr lang="es-CO" dirty="0" smtClean="0">
                <a:solidFill>
                  <a:srgbClr val="0070C0"/>
                </a:solidFill>
              </a:rPr>
            </a:br>
            <a:r>
              <a:rPr lang="es-CO" dirty="0">
                <a:solidFill>
                  <a:srgbClr val="0070C0"/>
                </a:solidFill>
              </a:rPr>
              <a:t/>
            </a:r>
            <a:br>
              <a:rPr lang="es-CO" dirty="0">
                <a:solidFill>
                  <a:srgbClr val="0070C0"/>
                </a:solidFill>
              </a:rPr>
            </a:br>
            <a:r>
              <a:rPr lang="es-CO" dirty="0" smtClean="0">
                <a:solidFill>
                  <a:srgbClr val="0070C0"/>
                </a:solidFill>
              </a:rPr>
              <a:t/>
            </a:r>
            <a:br>
              <a:rPr lang="es-CO" dirty="0" smtClean="0">
                <a:solidFill>
                  <a:srgbClr val="0070C0"/>
                </a:solidFill>
              </a:rPr>
            </a:br>
            <a:r>
              <a:rPr lang="es-CO" dirty="0">
                <a:solidFill>
                  <a:srgbClr val="0070C0"/>
                </a:solidFill>
              </a:rPr>
              <a:t/>
            </a:r>
            <a:br>
              <a:rPr lang="es-CO" dirty="0">
                <a:solidFill>
                  <a:srgbClr val="0070C0"/>
                </a:solidFill>
              </a:rPr>
            </a:br>
            <a:r>
              <a:rPr lang="es-CO" dirty="0" smtClean="0">
                <a:solidFill>
                  <a:srgbClr val="0070C0"/>
                </a:solidFill>
              </a:rPr>
              <a:t/>
            </a:r>
            <a:br>
              <a:rPr lang="es-CO" dirty="0" smtClean="0">
                <a:solidFill>
                  <a:srgbClr val="0070C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37</a:t>
            </a:fld>
            <a:endParaRPr lang="es-CO"/>
          </a:p>
        </p:txBody>
      </p:sp>
      <p:sp>
        <p:nvSpPr>
          <p:cNvPr id="6" name="5 Marcador de contenido"/>
          <p:cNvSpPr>
            <a:spLocks noGrp="1"/>
          </p:cNvSpPr>
          <p:nvPr>
            <p:ph sz="quarter" idx="1"/>
          </p:nvPr>
        </p:nvSpPr>
        <p:spPr>
          <a:xfrm>
            <a:off x="683568" y="1307571"/>
            <a:ext cx="7776864" cy="5400600"/>
          </a:xfrm>
        </p:spPr>
        <p:txBody>
          <a:bodyPr>
            <a:normAutofit/>
          </a:bodyPr>
          <a:lstStyle/>
          <a:p>
            <a:r>
              <a:rPr lang="es-CO" sz="2400" dirty="0" smtClean="0"/>
              <a:t>Enfoque:</a:t>
            </a:r>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1340769"/>
            <a:ext cx="4824536" cy="480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43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a:solidFill>
                  <a:srgbClr val="0070C0"/>
                </a:solidFill>
              </a:rPr>
              <a:t>ISO/IEC </a:t>
            </a:r>
            <a:r>
              <a:rPr lang="es-CO" dirty="0" smtClean="0">
                <a:solidFill>
                  <a:srgbClr val="0070C0"/>
                </a:solidFill>
              </a:rPr>
              <a:t>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38</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Requisitos principales:</a:t>
            </a:r>
          </a:p>
          <a:p>
            <a:pPr marL="531813" indent="-273050"/>
            <a:r>
              <a:rPr lang="es-CO" sz="1800" dirty="0">
                <a:solidFill>
                  <a:srgbClr val="FFC000"/>
                </a:solidFill>
              </a:rPr>
              <a:t>El ENFOQUE por </a:t>
            </a:r>
            <a:r>
              <a:rPr lang="es-CO" sz="1800" dirty="0" smtClean="0">
                <a:solidFill>
                  <a:srgbClr val="FFC000"/>
                </a:solidFill>
              </a:rPr>
              <a:t>PROCESOS, </a:t>
            </a:r>
            <a:r>
              <a:rPr lang="es-CO" sz="1800" dirty="0"/>
              <a:t>imprescindible para la gestión del </a:t>
            </a:r>
            <a:r>
              <a:rPr lang="es-CO" sz="1800" dirty="0" smtClean="0"/>
              <a:t>servicio.</a:t>
            </a:r>
          </a:p>
          <a:p>
            <a:pPr marL="531813" indent="-273050"/>
            <a:r>
              <a:rPr lang="es-CO" sz="1800" dirty="0" smtClean="0">
                <a:solidFill>
                  <a:srgbClr val="FFC000"/>
                </a:solidFill>
              </a:rPr>
              <a:t>Definición </a:t>
            </a:r>
            <a:r>
              <a:rPr lang="es-CO" sz="1800" dirty="0">
                <a:solidFill>
                  <a:srgbClr val="FFC000"/>
                </a:solidFill>
              </a:rPr>
              <a:t>de POLÍTICA DE GESTIÓN DE SERVICIOS y PLAN DE GESTIÓN</a:t>
            </a:r>
            <a:r>
              <a:rPr lang="es-CO" sz="1800" dirty="0"/>
              <a:t>, que sienten las bases de los requisitos, objetivos y enfoque de los </a:t>
            </a:r>
            <a:r>
              <a:rPr lang="es-CO" sz="1800" dirty="0" smtClean="0"/>
              <a:t>servicios.</a:t>
            </a:r>
          </a:p>
          <a:p>
            <a:pPr marL="531813" indent="-273050"/>
            <a:r>
              <a:rPr lang="es-CO" sz="1800" dirty="0" smtClean="0"/>
              <a:t> </a:t>
            </a:r>
            <a:r>
              <a:rPr lang="es-CO" sz="1800" dirty="0">
                <a:solidFill>
                  <a:srgbClr val="FFC000"/>
                </a:solidFill>
              </a:rPr>
              <a:t>Análisis de CONTEXTO y ANÁLISIS DE RIESGOS</a:t>
            </a:r>
            <a:r>
              <a:rPr lang="es-CO" sz="1800" dirty="0"/>
              <a:t>, como base para la planificación e implementación del Sistema de Gestión de Servicios. </a:t>
            </a:r>
            <a:endParaRPr lang="es-CO" sz="1800" dirty="0" smtClean="0"/>
          </a:p>
          <a:p>
            <a:pPr marL="531813" indent="-273050"/>
            <a:r>
              <a:rPr lang="es-CO" sz="1800" dirty="0" smtClean="0">
                <a:solidFill>
                  <a:srgbClr val="FFC000"/>
                </a:solidFill>
              </a:rPr>
              <a:t>Desarrollo </a:t>
            </a:r>
            <a:r>
              <a:rPr lang="es-CO" sz="1800" dirty="0">
                <a:solidFill>
                  <a:srgbClr val="FFC000"/>
                </a:solidFill>
              </a:rPr>
              <a:t>y publicación de un CATÁLOGO DE SERVICIOS </a:t>
            </a:r>
            <a:r>
              <a:rPr lang="es-CO" sz="1800" dirty="0"/>
              <a:t>que defina las condiciones y requisitos de los mismos. </a:t>
            </a:r>
            <a:endParaRPr lang="es-CO" sz="1800" dirty="0" smtClean="0"/>
          </a:p>
          <a:p>
            <a:pPr marL="531813" indent="-273050"/>
            <a:r>
              <a:rPr lang="es-CO" sz="1800" dirty="0" smtClean="0">
                <a:solidFill>
                  <a:srgbClr val="FFC000"/>
                </a:solidFill>
              </a:rPr>
              <a:t>LA </a:t>
            </a:r>
            <a:r>
              <a:rPr lang="es-CO" sz="1800" dirty="0">
                <a:solidFill>
                  <a:srgbClr val="FFC000"/>
                </a:solidFill>
              </a:rPr>
              <a:t>GESTIÓN DEL CAMBIO</a:t>
            </a:r>
            <a:r>
              <a:rPr lang="es-CO" sz="1800" dirty="0"/>
              <a:t>, como valor diferenciador de la organización en un entorno cada vez más </a:t>
            </a:r>
            <a:r>
              <a:rPr lang="es-CO" sz="1800" dirty="0" smtClean="0"/>
              <a:t>exigente</a:t>
            </a:r>
            <a:r>
              <a:rPr lang="es-CO" sz="1800" dirty="0"/>
              <a:t>.</a:t>
            </a:r>
            <a:endParaRPr lang="es-CO" sz="1800" dirty="0" smtClean="0"/>
          </a:p>
          <a:p>
            <a:pPr marL="531813" indent="-273050"/>
            <a:r>
              <a:rPr lang="es-CO" sz="1800" dirty="0" smtClean="0">
                <a:solidFill>
                  <a:srgbClr val="FFC000"/>
                </a:solidFill>
              </a:rPr>
              <a:t>Una clara ORIENTACIÓN AL CLIENTE </a:t>
            </a:r>
            <a:r>
              <a:rPr lang="es-CO" sz="1800" dirty="0" smtClean="0"/>
              <a:t>a través de las características de entrega de valor añadido y de satisfacción de sus necesidades.</a:t>
            </a:r>
          </a:p>
          <a:p>
            <a:pPr marL="531813" indent="-273050"/>
            <a:endParaRPr lang="es-CO" sz="1800" dirty="0" smtClean="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144954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39</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Requisitos principales:</a:t>
            </a:r>
          </a:p>
          <a:p>
            <a:pPr marL="531813" indent="-273050"/>
            <a:r>
              <a:rPr lang="es-CO" sz="1800" dirty="0" smtClean="0">
                <a:solidFill>
                  <a:srgbClr val="FFC000"/>
                </a:solidFill>
              </a:rPr>
              <a:t>DISPONIBILIDAD </a:t>
            </a:r>
            <a:r>
              <a:rPr lang="es-CO" sz="1800" dirty="0">
                <a:solidFill>
                  <a:srgbClr val="FFC000"/>
                </a:solidFill>
              </a:rPr>
              <a:t>y CONTINUIDAD</a:t>
            </a:r>
            <a:r>
              <a:rPr lang="es-CO" sz="1800" dirty="0"/>
              <a:t> del Servicio acordado con el </a:t>
            </a:r>
            <a:r>
              <a:rPr lang="es-CO" sz="1800" dirty="0" smtClean="0"/>
              <a:t>cliente.</a:t>
            </a:r>
          </a:p>
          <a:p>
            <a:pPr marL="531813" indent="-273050"/>
            <a:r>
              <a:rPr lang="es-CO" sz="1800" dirty="0" smtClean="0">
                <a:solidFill>
                  <a:srgbClr val="FFC000"/>
                </a:solidFill>
              </a:rPr>
              <a:t>GESTIÓN </a:t>
            </a:r>
            <a:r>
              <a:rPr lang="es-CO" sz="1800" dirty="0">
                <a:solidFill>
                  <a:srgbClr val="FFC000"/>
                </a:solidFill>
              </a:rPr>
              <a:t>DE LA SEGURIDAD DE LA INFORMACIÓN </a:t>
            </a:r>
            <a:r>
              <a:rPr lang="es-CO" sz="1800" dirty="0"/>
              <a:t>que interviene en la prestación de los servicios </a:t>
            </a:r>
            <a:endParaRPr lang="es-CO" sz="1800" dirty="0" smtClean="0"/>
          </a:p>
          <a:p>
            <a:pPr marL="531813" indent="-273050"/>
            <a:r>
              <a:rPr lang="es-CO" sz="1800" dirty="0" smtClean="0">
                <a:solidFill>
                  <a:srgbClr val="FFC000"/>
                </a:solidFill>
              </a:rPr>
              <a:t>GESTIÓN </a:t>
            </a:r>
            <a:r>
              <a:rPr lang="es-CO" sz="1800" dirty="0">
                <a:solidFill>
                  <a:srgbClr val="FFC000"/>
                </a:solidFill>
              </a:rPr>
              <a:t>DE LOS ACTIVOS </a:t>
            </a:r>
            <a:r>
              <a:rPr lang="es-CO" sz="1800" dirty="0"/>
              <a:t>que intervienen en la prestación de los servicios y de la </a:t>
            </a:r>
            <a:r>
              <a:rPr lang="es-CO" sz="1800" dirty="0">
                <a:solidFill>
                  <a:srgbClr val="FFC000"/>
                </a:solidFill>
              </a:rPr>
              <a:t>CONFIGURACIÓN</a:t>
            </a:r>
            <a:r>
              <a:rPr lang="es-CO" sz="1800" dirty="0"/>
              <a:t> de los mismos. </a:t>
            </a:r>
            <a:endParaRPr lang="es-CO" sz="1800" dirty="0" smtClean="0"/>
          </a:p>
          <a:p>
            <a:pPr marL="531813" indent="-273050"/>
            <a:r>
              <a:rPr lang="es-CO" sz="1800" dirty="0" smtClean="0">
                <a:solidFill>
                  <a:srgbClr val="FFC000"/>
                </a:solidFill>
              </a:rPr>
              <a:t>GESTIÓN </a:t>
            </a:r>
            <a:r>
              <a:rPr lang="es-CO" sz="1800" dirty="0">
                <a:solidFill>
                  <a:srgbClr val="FFC000"/>
                </a:solidFill>
              </a:rPr>
              <a:t>EFICAZ de las incidencias </a:t>
            </a:r>
            <a:r>
              <a:rPr lang="es-CO" sz="1800" dirty="0"/>
              <a:t>y peticiones de servicio de los </a:t>
            </a:r>
            <a:r>
              <a:rPr lang="es-CO" sz="1800" dirty="0" smtClean="0"/>
              <a:t>clientes</a:t>
            </a:r>
            <a:r>
              <a:rPr lang="es-CO" sz="1800" dirty="0"/>
              <a:t>.</a:t>
            </a:r>
            <a:endParaRPr lang="es-CO" sz="1800" dirty="0" smtClean="0"/>
          </a:p>
          <a:p>
            <a:pPr marL="531813" indent="-273050"/>
            <a:r>
              <a:rPr lang="es-CO" sz="1800" dirty="0" smtClean="0"/>
              <a:t> </a:t>
            </a:r>
            <a:r>
              <a:rPr lang="es-CO" sz="1800" dirty="0">
                <a:solidFill>
                  <a:srgbClr val="FFC000"/>
                </a:solidFill>
              </a:rPr>
              <a:t>FORMALIZACIÓN DE ACUERDOS </a:t>
            </a:r>
            <a:r>
              <a:rPr lang="es-CO" sz="1800" dirty="0"/>
              <a:t>de nivel de servicio con los clientes, contratos con suministradores, cláusulas de confidencialidad empleados. </a:t>
            </a:r>
            <a:endParaRPr lang="es-CO" sz="1800" dirty="0" smtClean="0"/>
          </a:p>
          <a:p>
            <a:pPr marL="531813" indent="-273050"/>
            <a:r>
              <a:rPr lang="es-CO" sz="1800" dirty="0" smtClean="0">
                <a:solidFill>
                  <a:srgbClr val="FFC000"/>
                </a:solidFill>
              </a:rPr>
              <a:t>Generación </a:t>
            </a:r>
            <a:r>
              <a:rPr lang="es-CO" sz="1800" dirty="0">
                <a:solidFill>
                  <a:srgbClr val="FFC000"/>
                </a:solidFill>
              </a:rPr>
              <a:t>de INFORMES </a:t>
            </a:r>
            <a:r>
              <a:rPr lang="es-CO" sz="1800" dirty="0"/>
              <a:t>sobre el rendimiento de los </a:t>
            </a:r>
            <a:r>
              <a:rPr lang="es-CO" sz="1800" dirty="0" smtClean="0"/>
              <a:t>servicios.</a:t>
            </a:r>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227265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A798A2DD-CD97-46C2-BCFB-37ED7F4C2DFF}"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a:t>
            </a:fld>
            <a:endParaRPr lang="es-CO"/>
          </a:p>
        </p:txBody>
      </p:sp>
      <p:sp>
        <p:nvSpPr>
          <p:cNvPr id="6" name="5 Marcador de contenido"/>
          <p:cNvSpPr>
            <a:spLocks noGrp="1"/>
          </p:cNvSpPr>
          <p:nvPr>
            <p:ph sz="quarter" idx="1"/>
          </p:nvPr>
        </p:nvSpPr>
        <p:spPr>
          <a:xfrm>
            <a:off x="611560" y="1124744"/>
            <a:ext cx="7848872" cy="4608512"/>
          </a:xfrm>
        </p:spPr>
        <p:txBody>
          <a:bodyPr>
            <a:normAutofit fontScale="70000" lnSpcReduction="20000"/>
          </a:bodyPr>
          <a:lstStyle/>
          <a:p>
            <a:r>
              <a:rPr lang="es-CO" sz="4600" b="1" dirty="0" smtClean="0">
                <a:solidFill>
                  <a:srgbClr val="0070C0"/>
                </a:solidFill>
              </a:rPr>
              <a:t>Modelo ITIL</a:t>
            </a:r>
          </a:p>
          <a:p>
            <a:r>
              <a:rPr lang="es-CO" sz="3200" dirty="0"/>
              <a:t>Su objetivo es proporcionar las mejores prácticas para la Gestión de Servicios de TI y entrega una serie de procesos integrados para entregar con alta calidad la provisión y el soporte de los servicios de TI, lo pueden adoptar las organizaciones que quieran normalizar los procesos de Gestión de Servicios de TI de acuerdo a un marco de mejores prácticas mundialmente </a:t>
            </a:r>
            <a:r>
              <a:rPr lang="es-CO" sz="3200" dirty="0" smtClean="0"/>
              <a:t>reconocido.</a:t>
            </a:r>
          </a:p>
          <a:p>
            <a:endParaRPr lang="es-CO" dirty="0"/>
          </a:p>
          <a:p>
            <a:r>
              <a:rPr lang="es-CO" sz="3300" dirty="0" smtClean="0"/>
              <a:t>La</a:t>
            </a:r>
            <a:r>
              <a:rPr lang="es-CO" sz="3300" dirty="0"/>
              <a:t> </a:t>
            </a:r>
            <a:r>
              <a:rPr lang="es-CO" sz="3300" b="1" dirty="0"/>
              <a:t>gestión del servicio</a:t>
            </a:r>
            <a:r>
              <a:rPr lang="es-CO" sz="3300" dirty="0"/>
              <a:t>, de acuerdo a </a:t>
            </a:r>
            <a:r>
              <a:rPr lang="es-CO" sz="3300" b="1" dirty="0"/>
              <a:t>ITIL</a:t>
            </a:r>
            <a:r>
              <a:rPr lang="es-CO" sz="3300" dirty="0"/>
              <a:t>, es la “Implementación y </a:t>
            </a:r>
            <a:r>
              <a:rPr lang="es-CO" sz="3300" b="1" dirty="0"/>
              <a:t>gestión</a:t>
            </a:r>
            <a:r>
              <a:rPr lang="es-CO" sz="3300" dirty="0"/>
              <a:t> de </a:t>
            </a:r>
            <a:r>
              <a:rPr lang="es-CO" sz="3300" b="1" dirty="0"/>
              <a:t>servicios</a:t>
            </a:r>
            <a:r>
              <a:rPr lang="es-CO" sz="3300" dirty="0"/>
              <a:t> de TI de calidad que satisfacen las necesidades del negocio”. </a:t>
            </a:r>
            <a:endParaRPr lang="es-CO" sz="3300" dirty="0" smtClean="0"/>
          </a:p>
          <a:p>
            <a:r>
              <a:rPr lang="es-CO" sz="2000" b="1" dirty="0" smtClean="0">
                <a:solidFill>
                  <a:srgbClr val="FFC000"/>
                </a:solidFill>
                <a:sym typeface="Wingdings" panose="05000000000000000000" pitchFamily="2" charset="2"/>
              </a:rPr>
              <a:t></a:t>
            </a:r>
            <a:r>
              <a:rPr lang="es-CO" sz="2900" b="1" dirty="0" smtClean="0">
                <a:solidFill>
                  <a:srgbClr val="FFC000"/>
                </a:solidFill>
              </a:rPr>
              <a:t>Esto </a:t>
            </a:r>
            <a:r>
              <a:rPr lang="es-CO" sz="2900" b="1" dirty="0">
                <a:solidFill>
                  <a:srgbClr val="FFC000"/>
                </a:solidFill>
              </a:rPr>
              <a:t>hace que TI sea </a:t>
            </a:r>
            <a:r>
              <a:rPr lang="es-CO" sz="2900" b="1" dirty="0" smtClean="0">
                <a:solidFill>
                  <a:srgbClr val="FFC000"/>
                </a:solidFill>
              </a:rPr>
              <a:t>más un</a:t>
            </a:r>
            <a:r>
              <a:rPr lang="es-CO" sz="2900" b="1" dirty="0">
                <a:solidFill>
                  <a:srgbClr val="FFC000"/>
                </a:solidFill>
              </a:rPr>
              <a:t> servicio público (</a:t>
            </a:r>
            <a:r>
              <a:rPr lang="es-CO" sz="2900" b="1" dirty="0" err="1">
                <a:solidFill>
                  <a:srgbClr val="FFC000"/>
                </a:solidFill>
              </a:rPr>
              <a:t>utility</a:t>
            </a:r>
            <a:r>
              <a:rPr lang="es-CO" sz="2900" b="1" dirty="0">
                <a:solidFill>
                  <a:srgbClr val="FFC000"/>
                </a:solidFill>
              </a:rPr>
              <a:t>), de la misma forma en que compramos electricidad, más que combos de “hágalo usted mismo</a:t>
            </a:r>
            <a:r>
              <a:rPr lang="es-CO" sz="2900" b="1" dirty="0" smtClean="0">
                <a:solidFill>
                  <a:srgbClr val="FFC000"/>
                </a:solidFill>
              </a:rPr>
              <a:t>”.</a:t>
            </a:r>
          </a:p>
          <a:p>
            <a:endParaRPr lang="es-CO" sz="2000" b="1" dirty="0">
              <a:solidFill>
                <a:srgbClr val="FFC000"/>
              </a:solidFill>
            </a:endParaRPr>
          </a:p>
          <a:p>
            <a:endParaRPr lang="es-CO" b="1" dirty="0" smtClean="0">
              <a:solidFill>
                <a:srgbClr val="0070C0"/>
              </a:solidFill>
            </a:endParaRPr>
          </a:p>
        </p:txBody>
      </p:sp>
    </p:spTree>
    <p:extLst>
      <p:ext uri="{BB962C8B-B14F-4D97-AF65-F5344CB8AC3E}">
        <p14:creationId xmlns:p14="http://schemas.microsoft.com/office/powerpoint/2010/main" val="1866575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smtClean="0">
                <a:solidFill>
                  <a:srgbClr val="FFC000"/>
                </a:solidFill>
              </a:rPr>
              <a:t/>
            </a:r>
            <a:br>
              <a:rPr lang="es-CO" dirty="0" smtClean="0">
                <a:solidFill>
                  <a:srgbClr val="FFC000"/>
                </a:solidFill>
              </a:rPr>
            </a:br>
            <a:r>
              <a:rPr lang="es-CO" dirty="0" smtClean="0">
                <a:solidFill>
                  <a:srgbClr val="FFC000"/>
                </a:solidFill>
              </a:rPr>
              <a:t> </a:t>
            </a:r>
            <a:r>
              <a:rPr lang="es-CO" dirty="0" smtClean="0">
                <a:solidFill>
                  <a:srgbClr val="0070C0"/>
                </a:solidFill>
              </a:rPr>
              <a:t>ISO/IEC 20000</a:t>
            </a:r>
            <a:endParaRPr lang="es-CO" sz="3600" dirty="0">
              <a:solidFill>
                <a:srgbClr val="0070C0"/>
              </a:solidFill>
            </a:endParaRPr>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40</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ACCIONES </a:t>
            </a:r>
            <a:r>
              <a:rPr lang="es-CO" sz="2400" dirty="0"/>
              <a:t>PRÁCTICAS A </a:t>
            </a:r>
            <a:r>
              <a:rPr lang="es-CO" sz="2400" dirty="0" smtClean="0"/>
              <a:t>IMPLEMENTAR:</a:t>
            </a:r>
          </a:p>
          <a:p>
            <a:pPr marL="450850" indent="-265113"/>
            <a:r>
              <a:rPr lang="es-CO" sz="1800" dirty="0" smtClean="0"/>
              <a:t>Elaboración de </a:t>
            </a:r>
            <a:r>
              <a:rPr lang="es-CO" sz="1800" dirty="0"/>
              <a:t>política de gestión del servicio. </a:t>
            </a:r>
            <a:endParaRPr lang="es-CO" sz="1800" dirty="0" smtClean="0"/>
          </a:p>
          <a:p>
            <a:pPr marL="450850" indent="-265113"/>
            <a:r>
              <a:rPr lang="es-CO" sz="1800" dirty="0" smtClean="0"/>
              <a:t>Definición </a:t>
            </a:r>
            <a:r>
              <a:rPr lang="es-CO" sz="1800" dirty="0"/>
              <a:t>de funciones y responsabilidades implicadas en la gestión del servicio. </a:t>
            </a:r>
            <a:endParaRPr lang="es-CO" sz="1800" dirty="0" smtClean="0"/>
          </a:p>
          <a:p>
            <a:pPr marL="450850" indent="-265113"/>
            <a:r>
              <a:rPr lang="es-CO" sz="1800" dirty="0" smtClean="0"/>
              <a:t>Análisis </a:t>
            </a:r>
            <a:r>
              <a:rPr lang="es-CO" sz="1800" dirty="0"/>
              <a:t>del </a:t>
            </a:r>
            <a:r>
              <a:rPr lang="es-CO" sz="1800" dirty="0" smtClean="0"/>
              <a:t>contexto </a:t>
            </a:r>
            <a:r>
              <a:rPr lang="es-CO" sz="1800" dirty="0"/>
              <a:t>de la </a:t>
            </a:r>
            <a:r>
              <a:rPr lang="es-CO" sz="1800" dirty="0" smtClean="0"/>
              <a:t>Organización.</a:t>
            </a:r>
          </a:p>
          <a:p>
            <a:pPr marL="450850" indent="-265113"/>
            <a:r>
              <a:rPr lang="es-CO" sz="1800" dirty="0" smtClean="0"/>
              <a:t>Realización </a:t>
            </a:r>
            <a:r>
              <a:rPr lang="es-CO" sz="1800" dirty="0"/>
              <a:t>del análisis de riesgos. </a:t>
            </a:r>
            <a:endParaRPr lang="es-CO" sz="1800" dirty="0" smtClean="0"/>
          </a:p>
          <a:p>
            <a:pPr marL="450850" indent="-265113"/>
            <a:r>
              <a:rPr lang="es-CO" sz="1800" dirty="0" smtClean="0"/>
              <a:t>Definición </a:t>
            </a:r>
            <a:r>
              <a:rPr lang="es-CO" sz="1800" dirty="0"/>
              <a:t>de los parámetros de disponibilidad y características de los servicios. </a:t>
            </a:r>
            <a:endParaRPr lang="es-CO" sz="1800" dirty="0" smtClean="0"/>
          </a:p>
          <a:p>
            <a:pPr marL="450850" indent="-265113"/>
            <a:r>
              <a:rPr lang="es-CO" sz="1800" dirty="0" smtClean="0"/>
              <a:t>Formalización </a:t>
            </a:r>
            <a:r>
              <a:rPr lang="es-CO" sz="1800" dirty="0"/>
              <a:t>de acuerdos de nivel de servicios con los clientes (internos/ externos). </a:t>
            </a:r>
            <a:endParaRPr lang="es-CO" sz="1800" dirty="0" smtClean="0"/>
          </a:p>
          <a:p>
            <a:pPr marL="450850" indent="-265113"/>
            <a:r>
              <a:rPr lang="es-CO" sz="1800" dirty="0" smtClean="0"/>
              <a:t>Acuerdos </a:t>
            </a:r>
            <a:r>
              <a:rPr lang="es-CO" sz="1800" dirty="0"/>
              <a:t>con </a:t>
            </a:r>
            <a:r>
              <a:rPr lang="es-CO" sz="1800" dirty="0" smtClean="0"/>
              <a:t>proveedores. </a:t>
            </a:r>
          </a:p>
          <a:p>
            <a:pPr marL="450850" indent="-265113"/>
            <a:r>
              <a:rPr lang="es-CO" sz="1800" dirty="0" smtClean="0"/>
              <a:t>Regulación </a:t>
            </a:r>
            <a:r>
              <a:rPr lang="es-CO" sz="1800" dirty="0"/>
              <a:t>de los desacuerdos contractuales. </a:t>
            </a:r>
            <a:endParaRPr lang="es-CO" sz="1800" dirty="0" smtClean="0"/>
          </a:p>
          <a:p>
            <a:pPr marL="450850" indent="-265113"/>
            <a:r>
              <a:rPr lang="es-CO" sz="1800" dirty="0" smtClean="0"/>
              <a:t>Definición </a:t>
            </a:r>
            <a:r>
              <a:rPr lang="es-CO" sz="1800" dirty="0"/>
              <a:t>del catálogo </a:t>
            </a:r>
            <a:r>
              <a:rPr lang="es-CO" sz="1800" dirty="0" smtClean="0"/>
              <a:t>de los </a:t>
            </a:r>
            <a:r>
              <a:rPr lang="es-CO" sz="1800" dirty="0"/>
              <a:t>servicios de la organización. </a:t>
            </a:r>
            <a:endParaRPr lang="es-CO" sz="1800" dirty="0" smtClean="0"/>
          </a:p>
          <a:p>
            <a:pPr marL="450850" indent="-265113"/>
            <a:r>
              <a:rPr lang="es-CO" sz="1800" dirty="0" smtClean="0"/>
              <a:t>Realización </a:t>
            </a:r>
            <a:r>
              <a:rPr lang="es-CO" sz="1800" dirty="0"/>
              <a:t>de planes de continuidad</a:t>
            </a:r>
            <a:r>
              <a:rPr lang="es-CO" sz="2000" dirty="0"/>
              <a:t>. </a:t>
            </a:r>
            <a:endParaRPr lang="es-CO" sz="20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1262692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41</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ACCIONES </a:t>
            </a:r>
            <a:r>
              <a:rPr lang="es-CO" sz="2400" dirty="0"/>
              <a:t>PRÁCTICAS A </a:t>
            </a:r>
            <a:r>
              <a:rPr lang="es-CO" sz="2400" dirty="0" smtClean="0"/>
              <a:t>IMPLEMENTAR:  (2)</a:t>
            </a:r>
          </a:p>
          <a:p>
            <a:pPr marL="446088" indent="-273050"/>
            <a:r>
              <a:rPr lang="es-CO" sz="1800" dirty="0" smtClean="0"/>
              <a:t>Planes </a:t>
            </a:r>
            <a:r>
              <a:rPr lang="es-CO" sz="1800" dirty="0"/>
              <a:t>de prueba: caída de suministro eléctrico, fallos en los servidores, fallo comunicaciones, incendio edificio, . </a:t>
            </a:r>
            <a:endParaRPr lang="es-CO" sz="1800" dirty="0" smtClean="0"/>
          </a:p>
          <a:p>
            <a:pPr marL="446088" indent="-273050"/>
            <a:r>
              <a:rPr lang="es-CO" sz="1800" dirty="0" smtClean="0"/>
              <a:t>Realización </a:t>
            </a:r>
            <a:r>
              <a:rPr lang="es-CO" sz="1800" dirty="0"/>
              <a:t>de presupuestos y contabilidad por servicios. </a:t>
            </a:r>
            <a:endParaRPr lang="es-CO" sz="1800" dirty="0" smtClean="0"/>
          </a:p>
          <a:p>
            <a:pPr marL="446088" indent="-273050"/>
            <a:r>
              <a:rPr lang="es-CO" sz="1800" dirty="0" smtClean="0"/>
              <a:t>Desarrollo </a:t>
            </a:r>
            <a:r>
              <a:rPr lang="es-CO" sz="1800" dirty="0"/>
              <a:t>de procedimientos para la gestión de la seguridad de la información </a:t>
            </a:r>
            <a:endParaRPr lang="es-CO" sz="1800" dirty="0" smtClean="0"/>
          </a:p>
          <a:p>
            <a:pPr marL="446088" indent="-273050"/>
            <a:r>
              <a:rPr lang="es-CO" sz="1800" dirty="0" smtClean="0"/>
              <a:t>Identificación de elementos </a:t>
            </a:r>
            <a:r>
              <a:rPr lang="es-CO" sz="1800" dirty="0"/>
              <a:t>de configuración. </a:t>
            </a:r>
            <a:endParaRPr lang="es-CO" sz="1800" dirty="0" smtClean="0"/>
          </a:p>
          <a:p>
            <a:pPr marL="446088" indent="-273050"/>
            <a:r>
              <a:rPr lang="es-CO" sz="1800" dirty="0" smtClean="0"/>
              <a:t>Creación </a:t>
            </a:r>
            <a:r>
              <a:rPr lang="es-CO" sz="1800" dirty="0"/>
              <a:t>de la base de datos de configuración. </a:t>
            </a:r>
            <a:endParaRPr lang="es-CO" sz="1800" dirty="0" smtClean="0"/>
          </a:p>
          <a:p>
            <a:pPr marL="446088" indent="-273050"/>
            <a:r>
              <a:rPr lang="es-CO" sz="1800" dirty="0" smtClean="0"/>
              <a:t>Registro </a:t>
            </a:r>
            <a:r>
              <a:rPr lang="es-CO" sz="1800" dirty="0"/>
              <a:t>de incidencias, problemas, peticiones de servicio. </a:t>
            </a:r>
            <a:endParaRPr lang="es-CO" sz="1800" dirty="0" smtClean="0"/>
          </a:p>
          <a:p>
            <a:pPr marL="446088" indent="-273050"/>
            <a:r>
              <a:rPr lang="es-CO" sz="1800" dirty="0" smtClean="0"/>
              <a:t>Monitorización </a:t>
            </a:r>
            <a:r>
              <a:rPr lang="es-CO" sz="1800" dirty="0"/>
              <a:t>de los servidores, gestión de alarmas por caídas o incidencias y análisis de la disponibilidad: </a:t>
            </a:r>
            <a:r>
              <a:rPr lang="es-CO" sz="1800" dirty="0" smtClean="0"/>
              <a:t> </a:t>
            </a:r>
            <a:r>
              <a:rPr lang="es-CO" sz="1800" dirty="0" err="1" smtClean="0"/>
              <a:t>Nagios</a:t>
            </a:r>
            <a:r>
              <a:rPr lang="es-CO" sz="1800" dirty="0"/>
              <a:t>, </a:t>
            </a:r>
            <a:r>
              <a:rPr lang="es-CO" sz="1800" dirty="0" err="1" smtClean="0"/>
              <a:t>Zabbix</a:t>
            </a:r>
            <a:r>
              <a:rPr lang="es-CO" sz="1800" dirty="0" smtClean="0"/>
              <a:t> </a:t>
            </a:r>
          </a:p>
          <a:p>
            <a:pPr marL="446088" indent="-273050"/>
            <a:r>
              <a:rPr lang="es-CO" sz="1800" dirty="0" smtClean="0"/>
              <a:t>Monitorización </a:t>
            </a:r>
            <a:r>
              <a:rPr lang="es-CO" sz="1800" dirty="0"/>
              <a:t>del estado de red: </a:t>
            </a:r>
            <a:r>
              <a:rPr lang="es-CO" sz="1800" dirty="0" err="1" smtClean="0"/>
              <a:t>Cacti</a:t>
            </a:r>
            <a:r>
              <a:rPr lang="es-CO" sz="1800" dirty="0"/>
              <a:t>, </a:t>
            </a:r>
            <a:endParaRPr lang="es-CO" sz="1800" dirty="0" smtClean="0"/>
          </a:p>
          <a:p>
            <a:pPr marL="446088" indent="-273050"/>
            <a:r>
              <a:rPr lang="es-CO" sz="1800" dirty="0" smtClean="0"/>
              <a:t>Establecimiento </a:t>
            </a:r>
            <a:r>
              <a:rPr lang="es-CO" sz="1800" dirty="0"/>
              <a:t>de canales de </a:t>
            </a:r>
            <a:r>
              <a:rPr lang="es-CO" sz="1800" dirty="0" smtClean="0"/>
              <a:t>comunicación</a:t>
            </a:r>
            <a:r>
              <a:rPr lang="es-CO" sz="2000" dirty="0" smtClean="0"/>
              <a:t>.</a:t>
            </a:r>
          </a:p>
          <a:p>
            <a:r>
              <a:rPr lang="es-CO" sz="1400" dirty="0"/>
              <a:t>*Las acciones indicadas son sólo ejemplos, estás deberán ser adaptadas a la realidad y necesidades de cada organización</a:t>
            </a:r>
            <a:endParaRPr lang="es-CO" sz="14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1282143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653136"/>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smtClean="0">
                <a:solidFill>
                  <a:srgbClr val="FFC000"/>
                </a:solidFill>
              </a:rPr>
              <a:t/>
            </a:r>
            <a:br>
              <a:rPr lang="es-CO" dirty="0" smtClean="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42</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Ventajas </a:t>
            </a:r>
            <a:r>
              <a:rPr lang="es-CO" sz="2400" dirty="0"/>
              <a:t>para LA ORGANIZACIÓN </a:t>
            </a:r>
            <a:endParaRPr lang="es-CO" sz="2400" dirty="0" smtClean="0"/>
          </a:p>
          <a:p>
            <a:pPr marL="531813" indent="-273050"/>
            <a:r>
              <a:rPr lang="es-CO" sz="1800" dirty="0"/>
              <a:t>Mejorar la calidad de los servicios, siendo más fiable el soporte al negocio. </a:t>
            </a:r>
            <a:endParaRPr lang="es-CO" sz="1800" dirty="0" smtClean="0"/>
          </a:p>
          <a:p>
            <a:pPr marL="531813" indent="-273050"/>
            <a:r>
              <a:rPr lang="es-CO" sz="1800" dirty="0" smtClean="0"/>
              <a:t>Procesos </a:t>
            </a:r>
            <a:r>
              <a:rPr lang="es-CO" sz="1800" dirty="0"/>
              <a:t>más enfocados a garantizar la continuidad de servicios y mayor confianza de su capacidad y habilidad para utilizarlos. </a:t>
            </a:r>
            <a:endParaRPr lang="es-CO" sz="1800" dirty="0" smtClean="0"/>
          </a:p>
          <a:p>
            <a:pPr marL="531813" indent="-273050"/>
            <a:r>
              <a:rPr lang="es-CO" sz="1800" dirty="0" smtClean="0"/>
              <a:t>Perspectiva </a:t>
            </a:r>
            <a:r>
              <a:rPr lang="es-CO" sz="1800" dirty="0"/>
              <a:t>clara de la capacidad de los servicios. </a:t>
            </a:r>
            <a:endParaRPr lang="es-CO" sz="1800" dirty="0" smtClean="0"/>
          </a:p>
          <a:p>
            <a:pPr marL="531813" indent="-273050"/>
            <a:r>
              <a:rPr lang="es-CO" sz="1800" dirty="0" smtClean="0"/>
              <a:t>Mejor </a:t>
            </a:r>
            <a:r>
              <a:rPr lang="es-CO" sz="1800" dirty="0"/>
              <a:t>información de los servicios actuales y, posiblemente una perspectiva más clara de donde los cambios serán más beneficiosos. </a:t>
            </a:r>
            <a:endParaRPr lang="es-CO" sz="1800" dirty="0" smtClean="0"/>
          </a:p>
          <a:p>
            <a:pPr marL="531813" indent="-273050"/>
            <a:r>
              <a:rPr lang="es-CO" sz="1800" dirty="0" smtClean="0"/>
              <a:t>Una </a:t>
            </a:r>
            <a:r>
              <a:rPr lang="es-CO" sz="1800" dirty="0"/>
              <a:t>mayor flexibilidad para el negocio a través de una mejora en el entendimiento del soporte. </a:t>
            </a:r>
            <a:endParaRPr lang="es-CO" sz="1800" dirty="0" smtClean="0"/>
          </a:p>
          <a:p>
            <a:pPr marL="531813" indent="-273050"/>
            <a:r>
              <a:rPr lang="es-CO" sz="1800" dirty="0" smtClean="0"/>
              <a:t>Personal </a:t>
            </a:r>
            <a:r>
              <a:rPr lang="es-CO" sz="1800" dirty="0"/>
              <a:t>más motivado, mejorando la satisfacción del cliente a través del conocimiento y la entrega de lo que este espera. </a:t>
            </a:r>
            <a:endParaRPr lang="es-CO" sz="1800" dirty="0" smtClean="0"/>
          </a:p>
          <a:p>
            <a:pPr marL="531813" indent="-273050"/>
            <a:r>
              <a:rPr lang="es-CO" sz="1800" dirty="0" smtClean="0"/>
              <a:t>Incremento </a:t>
            </a:r>
            <a:r>
              <a:rPr lang="es-CO" sz="1800" dirty="0"/>
              <a:t>de la flexibilidad y la adaptabilidad de los servicios. </a:t>
            </a:r>
            <a:endParaRPr lang="es-CO" sz="1800" dirty="0" smtClean="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608377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a:solidFill>
                  <a:srgbClr val="0070C0"/>
                </a:solidFill>
              </a:rPr>
              <a:t>ISO/IEC </a:t>
            </a:r>
            <a:r>
              <a:rPr lang="es-CO" dirty="0" smtClean="0">
                <a:solidFill>
                  <a:srgbClr val="0070C0"/>
                </a:solidFill>
              </a:rPr>
              <a:t>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43</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Ventajas </a:t>
            </a:r>
            <a:r>
              <a:rPr lang="es-CO" sz="2400" dirty="0"/>
              <a:t>para LA ORGANIZACIÓN </a:t>
            </a:r>
            <a:r>
              <a:rPr lang="es-CO" sz="2400" dirty="0" smtClean="0"/>
              <a:t>(2)</a:t>
            </a:r>
          </a:p>
          <a:p>
            <a:pPr marL="531813" indent="-273050"/>
            <a:r>
              <a:rPr lang="es-CO" sz="1800" dirty="0" smtClean="0"/>
              <a:t>Sistemas </a:t>
            </a:r>
            <a:r>
              <a:rPr lang="es-CO" sz="1800" dirty="0"/>
              <a:t>con valores agregados, es decir, mejoras en seguridad, precisión, velocidad, disponibilidad derivados de los niveles de servicio requeridos. </a:t>
            </a:r>
            <a:endParaRPr lang="es-CO" sz="1800" dirty="0" smtClean="0"/>
          </a:p>
          <a:p>
            <a:pPr marL="531813" indent="-273050"/>
            <a:r>
              <a:rPr lang="es-CO" sz="1800" dirty="0" smtClean="0"/>
              <a:t>Mejora </a:t>
            </a:r>
            <a:r>
              <a:rPr lang="es-CO" sz="1800" dirty="0"/>
              <a:t>en el tiempo del ciclo de los cambios, con una mayor tasa de éxito. </a:t>
            </a:r>
            <a:endParaRPr lang="es-CO" sz="1800" dirty="0" smtClean="0"/>
          </a:p>
          <a:p>
            <a:pPr marL="531813" indent="-273050"/>
            <a:r>
              <a:rPr lang="es-CO" sz="1800" dirty="0" smtClean="0"/>
              <a:t>Reducción </a:t>
            </a:r>
            <a:r>
              <a:rPr lang="es-CO" sz="1800" dirty="0"/>
              <a:t>de los costes de operación mediante la aplicación de un menor esfuerzo en aquellos servicios o productos que el cliente no utiliza, no desea o no necesita. </a:t>
            </a:r>
            <a:endParaRPr lang="es-CO" sz="1800" dirty="0" smtClean="0"/>
          </a:p>
          <a:p>
            <a:pPr marL="531813" indent="-273050"/>
            <a:r>
              <a:rPr lang="es-CO" sz="1800" dirty="0" smtClean="0"/>
              <a:t>Mejora </a:t>
            </a:r>
            <a:r>
              <a:rPr lang="es-CO" sz="1800" dirty="0"/>
              <a:t>de la eficiencia al promover que el personal trabaje más como un equipo. </a:t>
            </a:r>
            <a:endParaRPr lang="es-CO" sz="1800" dirty="0" smtClean="0"/>
          </a:p>
          <a:p>
            <a:pPr marL="531813" indent="-273050"/>
            <a:r>
              <a:rPr lang="es-CO" sz="1800" dirty="0" smtClean="0"/>
              <a:t>Mejora </a:t>
            </a:r>
            <a:r>
              <a:rPr lang="es-CO" sz="1800" dirty="0"/>
              <a:t>continua de la calidad de los servicios, que deriva en un incremento de la </a:t>
            </a:r>
            <a:r>
              <a:rPr lang="es-CO" sz="1800" dirty="0" smtClean="0"/>
              <a:t>reputación. </a:t>
            </a:r>
            <a:r>
              <a:rPr lang="es-CO" sz="1800" dirty="0"/>
              <a:t>Esto atrae más clientes y hace que los clientes existentes busquen acceder a más servicios. </a:t>
            </a:r>
            <a:endParaRPr lang="es-CO" sz="1800" dirty="0" smtClean="0"/>
          </a:p>
          <a:p>
            <a:pPr marL="531813" indent="-273050"/>
            <a:r>
              <a:rPr lang="es-CO" sz="1800" dirty="0" smtClean="0"/>
              <a:t>Mayor </a:t>
            </a:r>
            <a:r>
              <a:rPr lang="es-CO" sz="1800" dirty="0"/>
              <a:t>efectividad del departamento de TI en el soporte de las necesidades del negocio y respondiendo más efectivamente a los cambios en la dirección del negocio.</a:t>
            </a:r>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2470506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smtClean="0">
                <a:solidFill>
                  <a:srgbClr val="FFC000"/>
                </a:solidFill>
              </a:rPr>
              <a:t/>
            </a:r>
            <a:br>
              <a:rPr lang="es-CO" dirty="0" smtClean="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44</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Ventajas </a:t>
            </a:r>
            <a:r>
              <a:rPr lang="es-CO" sz="2400" dirty="0"/>
              <a:t>para LA ORGANIZACIÓN </a:t>
            </a:r>
            <a:endParaRPr lang="es-CO" sz="2400" dirty="0" smtClean="0"/>
          </a:p>
          <a:p>
            <a:endParaRPr lang="es-CO" sz="2000" dirty="0"/>
          </a:p>
          <a:p>
            <a:endParaRPr lang="es-CO" sz="2000" b="1" dirty="0" smtClean="0">
              <a:solidFill>
                <a:srgbClr val="0070C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80928"/>
            <a:ext cx="735510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97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a:solidFill>
                  <a:srgbClr val="0070C0"/>
                </a:solidFill>
              </a:rPr>
              <a:t>ISO/IEC </a:t>
            </a:r>
            <a:r>
              <a:rPr lang="es-CO" dirty="0" smtClean="0">
                <a:solidFill>
                  <a:srgbClr val="0070C0"/>
                </a:solidFill>
              </a:rPr>
              <a:t>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45</a:t>
            </a:fld>
            <a:endParaRPr lang="es-CO"/>
          </a:p>
        </p:txBody>
      </p:sp>
      <p:sp>
        <p:nvSpPr>
          <p:cNvPr id="6" name="5 Marcador de contenido"/>
          <p:cNvSpPr>
            <a:spLocks noGrp="1"/>
          </p:cNvSpPr>
          <p:nvPr>
            <p:ph sz="quarter" idx="1"/>
          </p:nvPr>
        </p:nvSpPr>
        <p:spPr>
          <a:xfrm>
            <a:off x="611560" y="1268760"/>
            <a:ext cx="7776864" cy="5400600"/>
          </a:xfrm>
        </p:spPr>
        <p:txBody>
          <a:bodyPr>
            <a:normAutofit lnSpcReduction="10000"/>
          </a:bodyPr>
          <a:lstStyle/>
          <a:p>
            <a:r>
              <a:rPr lang="es-CO" sz="2400" dirty="0" smtClean="0"/>
              <a:t>Ventajas </a:t>
            </a:r>
            <a:r>
              <a:rPr lang="es-CO" sz="2400" dirty="0"/>
              <a:t>para LOS CLIENTES </a:t>
            </a:r>
            <a:endParaRPr lang="es-CO" sz="2400" dirty="0" smtClean="0"/>
          </a:p>
          <a:p>
            <a:pPr marL="446088" indent="-273050"/>
            <a:r>
              <a:rPr lang="es-CO" sz="1900" dirty="0"/>
              <a:t>La provisión del servicio está más centrada en el cliente, y los acuerdos sobre la calidad del mismo contribuyen a mejorar la relación. </a:t>
            </a:r>
            <a:endParaRPr lang="es-CO" sz="1900" dirty="0" smtClean="0"/>
          </a:p>
          <a:p>
            <a:pPr marL="446088" indent="-273050"/>
            <a:r>
              <a:rPr lang="es-CO" sz="1900" dirty="0" smtClean="0"/>
              <a:t>Los </a:t>
            </a:r>
            <a:r>
              <a:rPr lang="es-CO" sz="1900" dirty="0"/>
              <a:t>servicios están mejor descritos, más entendibles por el cliente y con más detalle. </a:t>
            </a:r>
            <a:endParaRPr lang="es-CO" sz="1900" dirty="0" smtClean="0"/>
          </a:p>
          <a:p>
            <a:pPr marL="446088" indent="-273050"/>
            <a:r>
              <a:rPr lang="es-CO" sz="1900" dirty="0" smtClean="0"/>
              <a:t>Mejor </a:t>
            </a:r>
            <a:r>
              <a:rPr lang="es-CO" sz="1900" dirty="0"/>
              <a:t>gestión de la calidad, la disponibilidad, la fiabilidad y el coste de los servicios. </a:t>
            </a:r>
            <a:endParaRPr lang="es-CO" sz="1900" dirty="0" smtClean="0"/>
          </a:p>
          <a:p>
            <a:pPr marL="446088" indent="-273050"/>
            <a:r>
              <a:rPr lang="es-CO" sz="1900" dirty="0" smtClean="0"/>
              <a:t>Mejor </a:t>
            </a:r>
            <a:r>
              <a:rPr lang="es-CO" sz="1900" dirty="0"/>
              <a:t>comunicación con el prestador del servicio a través de los puntos de contacto acordados. </a:t>
            </a:r>
            <a:endParaRPr lang="es-CO" sz="1900" dirty="0" smtClean="0"/>
          </a:p>
          <a:p>
            <a:pPr marL="446088" indent="-273050"/>
            <a:r>
              <a:rPr lang="es-CO" sz="1900" dirty="0" smtClean="0"/>
              <a:t>Niveles </a:t>
            </a:r>
            <a:r>
              <a:rPr lang="es-CO" sz="1900" dirty="0"/>
              <a:t>de servicio claramente definidos y acordados, y mayores garantías para el cumplimiento de los mismos </a:t>
            </a:r>
            <a:endParaRPr lang="es-CO" sz="1900" dirty="0" smtClean="0"/>
          </a:p>
          <a:p>
            <a:pPr marL="446088" indent="-273050"/>
            <a:r>
              <a:rPr lang="es-CO" sz="1900" dirty="0" smtClean="0"/>
              <a:t>Mayor </a:t>
            </a:r>
            <a:r>
              <a:rPr lang="es-CO" sz="1900" dirty="0"/>
              <a:t>información referente al rendimiento y la tendencia de los servicios. </a:t>
            </a:r>
            <a:endParaRPr lang="es-CO" sz="1900" dirty="0" smtClean="0"/>
          </a:p>
          <a:p>
            <a:pPr marL="446088" indent="-273050"/>
            <a:r>
              <a:rPr lang="es-CO" sz="1900" dirty="0" smtClean="0"/>
              <a:t>Mayor </a:t>
            </a:r>
            <a:r>
              <a:rPr lang="es-CO" sz="1900" dirty="0"/>
              <a:t>orientación a la búsqueda de la satisfacción del cliente. </a:t>
            </a:r>
            <a:endParaRPr lang="es-CO" sz="1900" dirty="0" smtClean="0"/>
          </a:p>
          <a:p>
            <a:pPr marL="446088" indent="-273050"/>
            <a:r>
              <a:rPr lang="es-CO" sz="1900" dirty="0" smtClean="0"/>
              <a:t>Procedimientos definidos </a:t>
            </a:r>
            <a:r>
              <a:rPr lang="es-CO" sz="1900" dirty="0"/>
              <a:t>para una gestión eficaz de incidencias, peticiones de servicio y las reclamaciones que puedan darse. </a:t>
            </a:r>
            <a:endParaRPr lang="es-CO" sz="1900" dirty="0" smtClean="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138665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46</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Ventajas </a:t>
            </a:r>
            <a:r>
              <a:rPr lang="es-CO" sz="2400" dirty="0"/>
              <a:t>para EL </a:t>
            </a:r>
            <a:r>
              <a:rPr lang="es-CO" sz="2400" dirty="0" smtClean="0"/>
              <a:t>MERCADO</a:t>
            </a:r>
          </a:p>
          <a:p>
            <a:pPr marL="617538" indent="-273050"/>
            <a:r>
              <a:rPr lang="es-CO" sz="2000" dirty="0"/>
              <a:t>Aportar un valor añadido de confianza, mejorando su imagen de cara a otras empresas convirtiéndose en un factor de distinción frente a la competencia, aumentando la satisfacción del cliente. </a:t>
            </a:r>
            <a:endParaRPr lang="es-CO" sz="2000" dirty="0" smtClean="0"/>
          </a:p>
          <a:p>
            <a:pPr marL="617538" indent="-273050"/>
            <a:r>
              <a:rPr lang="es-CO" sz="2000" dirty="0" smtClean="0"/>
              <a:t>Desarrollo </a:t>
            </a:r>
            <a:r>
              <a:rPr lang="es-CO" sz="2000" dirty="0"/>
              <a:t>y publicación de un catálogo de servicios que incluya una definición clara de las condiciones y niveles del servicio. </a:t>
            </a:r>
            <a:endParaRPr lang="es-CO" sz="2000" dirty="0" smtClean="0"/>
          </a:p>
          <a:p>
            <a:pPr marL="617538" indent="-273050"/>
            <a:r>
              <a:rPr lang="es-CO" sz="2000" dirty="0" smtClean="0"/>
              <a:t>Mayor </a:t>
            </a:r>
            <a:r>
              <a:rPr lang="es-CO" sz="2000" dirty="0"/>
              <a:t>análisis de las tendencias actuales y futuras del mercado, permitiendo estar </a:t>
            </a:r>
            <a:r>
              <a:rPr lang="es-CO" sz="1800" dirty="0"/>
              <a:t>prepara</a:t>
            </a:r>
            <a:r>
              <a:rPr lang="es-CO" sz="2000" dirty="0"/>
              <a:t>do para las necesidades que vayan surgiendo.  </a:t>
            </a:r>
            <a:endParaRPr lang="es-CO" sz="2000" dirty="0" smtClean="0"/>
          </a:p>
          <a:p>
            <a:endParaRPr lang="es-CO" sz="2000" dirty="0"/>
          </a:p>
          <a:p>
            <a:endParaRPr lang="es-CO" sz="2000" b="1" dirty="0" smtClean="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31372"/>
            <a:ext cx="3672408" cy="220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579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47</a:t>
            </a:fld>
            <a:endParaRPr lang="es-CO"/>
          </a:p>
        </p:txBody>
      </p:sp>
      <p:sp>
        <p:nvSpPr>
          <p:cNvPr id="6" name="5 Marcador de contenido"/>
          <p:cNvSpPr>
            <a:spLocks noGrp="1"/>
          </p:cNvSpPr>
          <p:nvPr>
            <p:ph sz="quarter" idx="1"/>
          </p:nvPr>
        </p:nvSpPr>
        <p:spPr>
          <a:xfrm>
            <a:off x="611560" y="1268760"/>
            <a:ext cx="7776864" cy="5400600"/>
          </a:xfrm>
        </p:spPr>
        <p:txBody>
          <a:bodyPr>
            <a:normAutofit lnSpcReduction="10000"/>
          </a:bodyPr>
          <a:lstStyle/>
          <a:p>
            <a:r>
              <a:rPr lang="es-CO" sz="2400" dirty="0" smtClean="0"/>
              <a:t>Sectores de APLICACIÓN</a:t>
            </a:r>
          </a:p>
          <a:p>
            <a:pPr marL="542925" indent="-277813"/>
            <a:r>
              <a:rPr lang="es-CO" sz="1900" dirty="0"/>
              <a:t>Organizaciones que busquen mejorar sus servicios, mediante la aplicación efectiva de los procesos para monitorizar y mejorar </a:t>
            </a:r>
            <a:r>
              <a:rPr lang="es-CO" sz="1900" dirty="0" smtClean="0"/>
              <a:t>la calidad </a:t>
            </a:r>
            <a:r>
              <a:rPr lang="es-CO" sz="1900" dirty="0"/>
              <a:t>de los servicios.</a:t>
            </a:r>
          </a:p>
          <a:p>
            <a:pPr marL="542925" indent="-277813"/>
            <a:r>
              <a:rPr lang="es-CO" sz="1900" dirty="0"/>
              <a:t>Organizaciones que necesiten demostrar su capacidad para proveer servicios que cumplan con los requisitos de los clientes.</a:t>
            </a:r>
          </a:p>
          <a:p>
            <a:pPr marL="542925" indent="-277813"/>
            <a:r>
              <a:rPr lang="es-CO" sz="1900" dirty="0"/>
              <a:t>Proveedores de servicio </a:t>
            </a:r>
            <a:r>
              <a:rPr lang="es-CO" sz="1900" dirty="0" smtClean="0">
                <a:sym typeface="Wingdings" panose="05000000000000000000" pitchFamily="2" charset="2"/>
              </a:rPr>
              <a:t></a:t>
            </a:r>
            <a:r>
              <a:rPr lang="es-CO" sz="1900" dirty="0" smtClean="0"/>
              <a:t>para </a:t>
            </a:r>
            <a:r>
              <a:rPr lang="es-CO" sz="1900" dirty="0"/>
              <a:t>medir y comparar la gestión de sus servicios mediante una evaluación independiente.</a:t>
            </a:r>
          </a:p>
          <a:p>
            <a:pPr marL="542925" indent="-277813"/>
            <a:r>
              <a:rPr lang="es-CO" sz="1900" dirty="0"/>
              <a:t>Proveedores de servicios para medir y comparar su gestión del servicio TI.</a:t>
            </a:r>
          </a:p>
          <a:p>
            <a:pPr marL="542925" indent="-277813"/>
            <a:r>
              <a:rPr lang="es-CO" sz="1900" dirty="0"/>
              <a:t>Organizaciones que quieran mejorar la planificación, diseño, transición, entrega y mejora de </a:t>
            </a:r>
            <a:r>
              <a:rPr lang="es-CO" sz="1900" dirty="0" smtClean="0"/>
              <a:t>servicios.</a:t>
            </a:r>
            <a:endParaRPr lang="es-CO" sz="1900" dirty="0"/>
          </a:p>
          <a:p>
            <a:pPr marL="542925" indent="-277813"/>
            <a:r>
              <a:rPr lang="es-CO" sz="1900" dirty="0" smtClean="0"/>
              <a:t>Organizaciones que necesiten satisfacer </a:t>
            </a:r>
            <a:r>
              <a:rPr lang="es-CO" sz="1900" dirty="0"/>
              <a:t>las necesidades de clientes que </a:t>
            </a:r>
            <a:r>
              <a:rPr lang="es-CO" sz="1900" dirty="0" smtClean="0"/>
              <a:t>requieren </a:t>
            </a:r>
            <a:r>
              <a:rPr lang="es-CO" sz="1900" dirty="0"/>
              <a:t>un enfoque consistente del ciclo de vida de sus </a:t>
            </a:r>
            <a:r>
              <a:rPr lang="es-CO" sz="1900" dirty="0" smtClean="0"/>
              <a:t>servicios.</a:t>
            </a:r>
            <a:endParaRPr lang="es-CO" sz="1900" dirty="0"/>
          </a:p>
          <a:p>
            <a:pPr marL="542925" indent="-277813"/>
            <a:r>
              <a:rPr lang="es-CO" sz="1900" dirty="0"/>
              <a:t>Áreas de Sistemas o de TI de una organización, que quieran evidenciar ante la propia organización (como proveedores internos</a:t>
            </a:r>
            <a:r>
              <a:rPr lang="es-CO" sz="1900" dirty="0" smtClean="0"/>
              <a:t>) una </a:t>
            </a:r>
            <a:r>
              <a:rPr lang="es-CO" sz="1900" dirty="0"/>
              <a:t>gestión eficaz de los servicios de TI.</a:t>
            </a:r>
            <a:endParaRPr lang="es-CO" sz="1900" dirty="0" smtClean="0"/>
          </a:p>
        </p:txBody>
      </p:sp>
    </p:spTree>
    <p:extLst>
      <p:ext uri="{BB962C8B-B14F-4D97-AF65-F5344CB8AC3E}">
        <p14:creationId xmlns:p14="http://schemas.microsoft.com/office/powerpoint/2010/main" val="2610800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48</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APLICACIÓN…. Un camino</a:t>
            </a:r>
          </a:p>
          <a:p>
            <a:endParaRPr lang="es-CO"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765937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743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49</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APLICACIÓN</a:t>
            </a:r>
          </a:p>
          <a:p>
            <a:endParaRPr lang="es-CO" sz="24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5760640" cy="330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52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51342D40-2C7A-4C2E-9CA7-9C7634C64FD6}"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a:t>
            </a:fld>
            <a:endParaRPr lang="es-CO"/>
          </a:p>
        </p:txBody>
      </p:sp>
      <p:sp>
        <p:nvSpPr>
          <p:cNvPr id="6" name="5 Marcador de contenido"/>
          <p:cNvSpPr>
            <a:spLocks noGrp="1"/>
          </p:cNvSpPr>
          <p:nvPr>
            <p:ph sz="quarter" idx="1"/>
          </p:nvPr>
        </p:nvSpPr>
        <p:spPr>
          <a:xfrm>
            <a:off x="611560" y="1124744"/>
            <a:ext cx="7776864" cy="3960440"/>
          </a:xfrm>
        </p:spPr>
        <p:txBody>
          <a:bodyPr>
            <a:normAutofit fontScale="55000" lnSpcReduction="20000"/>
          </a:bodyPr>
          <a:lstStyle/>
          <a:p>
            <a:r>
              <a:rPr lang="es-CO" sz="6700" b="1" dirty="0" smtClean="0">
                <a:solidFill>
                  <a:srgbClr val="0070C0"/>
                </a:solidFill>
              </a:rPr>
              <a:t>Modelo ITIL</a:t>
            </a:r>
          </a:p>
          <a:p>
            <a:r>
              <a:rPr lang="es-CO" sz="4800" dirty="0"/>
              <a:t>Los siguientes son los </a:t>
            </a:r>
            <a:r>
              <a:rPr lang="es-CO" sz="4800" b="1" dirty="0"/>
              <a:t>cuatro principios </a:t>
            </a:r>
            <a:r>
              <a:rPr lang="es-CO" sz="4800" dirty="0"/>
              <a:t>que ITIL® propone como </a:t>
            </a:r>
            <a:r>
              <a:rPr lang="es-CO" sz="4800" b="1" dirty="0"/>
              <a:t>pilares:</a:t>
            </a:r>
          </a:p>
          <a:p>
            <a:pPr marL="441325" indent="0">
              <a:buNone/>
            </a:pPr>
            <a:r>
              <a:rPr lang="es-CO" sz="4800" b="1" dirty="0">
                <a:latin typeface="Arial" panose="020B0604020202020204" pitchFamily="34" charset="0"/>
                <a:cs typeface="Arial" panose="020B0604020202020204" pitchFamily="34" charset="0"/>
              </a:rPr>
              <a:t>1</a:t>
            </a:r>
            <a:r>
              <a:rPr lang="es-CO" sz="4800" b="1" dirty="0"/>
              <a:t>. </a:t>
            </a:r>
            <a:r>
              <a:rPr lang="es-CO" sz="4200" b="1" dirty="0"/>
              <a:t>Procesos: </a:t>
            </a:r>
            <a:r>
              <a:rPr lang="es-CO" sz="4200" dirty="0"/>
              <a:t>Para alinear el negocio y la </a:t>
            </a:r>
            <a:r>
              <a:rPr lang="es-CO" sz="4200" dirty="0" smtClean="0"/>
              <a:t>gestión de </a:t>
            </a:r>
            <a:r>
              <a:rPr lang="es-CO" sz="4200" dirty="0"/>
              <a:t>servicios de TI con enfoque en procesos.</a:t>
            </a:r>
          </a:p>
          <a:p>
            <a:pPr marL="441325" indent="0">
              <a:buNone/>
            </a:pPr>
            <a:r>
              <a:rPr lang="es-CO" sz="4200" b="1" dirty="0" smtClean="0"/>
              <a:t>2</a:t>
            </a:r>
            <a:r>
              <a:rPr lang="es-CO" sz="4200" b="1" dirty="0"/>
              <a:t>. Calidad: </a:t>
            </a:r>
            <a:r>
              <a:rPr lang="es-CO" sz="4200" dirty="0"/>
              <a:t>Basada en los procesos con </a:t>
            </a:r>
            <a:r>
              <a:rPr lang="es-CO" sz="4200" dirty="0" smtClean="0"/>
              <a:t>las medidas </a:t>
            </a:r>
            <a:r>
              <a:rPr lang="es-CO" sz="4200" dirty="0"/>
              <a:t>y mejoramiento continuo de estos.</a:t>
            </a:r>
          </a:p>
          <a:p>
            <a:pPr marL="441325" indent="0">
              <a:buNone/>
            </a:pPr>
            <a:r>
              <a:rPr lang="es-CO" sz="4200" b="1" dirty="0"/>
              <a:t>3. Cliente: </a:t>
            </a:r>
            <a:r>
              <a:rPr lang="es-CO" sz="4200" dirty="0"/>
              <a:t>Quien es el beneficiario directo de </a:t>
            </a:r>
            <a:r>
              <a:rPr lang="es-CO" sz="4200" dirty="0" smtClean="0"/>
              <a:t>la mejora </a:t>
            </a:r>
            <a:r>
              <a:rPr lang="es-CO" sz="4200" dirty="0"/>
              <a:t>de los servicios.</a:t>
            </a:r>
          </a:p>
          <a:p>
            <a:pPr marL="441325" indent="0">
              <a:buNone/>
            </a:pPr>
            <a:r>
              <a:rPr lang="es-CO" sz="4200" b="1" dirty="0"/>
              <a:t>4. Independencia: </a:t>
            </a:r>
            <a:r>
              <a:rPr lang="es-CO" sz="4200" dirty="0"/>
              <a:t>Para mantener las </a:t>
            </a:r>
            <a:r>
              <a:rPr lang="es-CO" sz="4200" dirty="0" smtClean="0"/>
              <a:t>buenas prácticas </a:t>
            </a:r>
            <a:r>
              <a:rPr lang="es-CO" sz="4200" dirty="0"/>
              <a:t>independientes de métodos </a:t>
            </a:r>
            <a:r>
              <a:rPr lang="es-CO" sz="4200" dirty="0" smtClean="0"/>
              <a:t>y proveedores</a:t>
            </a:r>
            <a:r>
              <a:rPr lang="es-CO" sz="4200" dirty="0"/>
              <a:t>.</a:t>
            </a:r>
            <a:endParaRPr lang="es-CO" sz="4200" b="1" dirty="0" smtClean="0"/>
          </a:p>
        </p:txBody>
      </p:sp>
    </p:spTree>
    <p:extLst>
      <p:ext uri="{BB962C8B-B14F-4D97-AF65-F5344CB8AC3E}">
        <p14:creationId xmlns:p14="http://schemas.microsoft.com/office/powerpoint/2010/main" val="3450302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50</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APLICACIÓN</a:t>
            </a:r>
          </a:p>
          <a:p>
            <a:endParaRPr lang="es-CO" sz="2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08" y="1772816"/>
            <a:ext cx="767817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232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51</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Implementación</a:t>
            </a:r>
          </a:p>
          <a:p>
            <a:endParaRPr lang="es-CO" sz="24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41012"/>
            <a:ext cx="7216477" cy="454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44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52</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APLICACIÓN… SMS</a:t>
            </a:r>
          </a:p>
          <a:p>
            <a:endParaRPr lang="es-CO" sz="2400" dirty="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5497"/>
            <a:ext cx="6994504" cy="400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03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0070C0"/>
                </a:solidFill>
              </a:rPr>
              <a:t>ISO/IEC 20000</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53</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r>
              <a:rPr lang="es-CO" sz="2400" dirty="0" smtClean="0"/>
              <a:t>Certificaciones</a:t>
            </a:r>
          </a:p>
          <a:p>
            <a:endParaRPr lang="es-CO" sz="24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6688038" cy="486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296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54</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pPr marL="0" lvl="1" indent="0">
              <a:buNone/>
              <a:defRPr/>
            </a:pPr>
            <a:r>
              <a:rPr lang="es-CO" sz="2400" b="1" dirty="0" smtClean="0">
                <a:solidFill>
                  <a:srgbClr val="FF0000"/>
                </a:solidFill>
              </a:rPr>
              <a:t>COBIT</a:t>
            </a:r>
            <a:r>
              <a:rPr lang="es-CO" sz="2400" dirty="0"/>
              <a:t> </a:t>
            </a:r>
            <a:r>
              <a:rPr lang="es-CO" sz="2400" b="1" dirty="0">
                <a:solidFill>
                  <a:srgbClr val="333399"/>
                </a:solidFill>
              </a:rPr>
              <a:t>- Objetivos de control para la información y tecnologías relacionadas.</a:t>
            </a:r>
          </a:p>
          <a:p>
            <a:pPr marL="0" lvl="1" indent="0">
              <a:buNone/>
              <a:defRPr/>
            </a:pPr>
            <a:endParaRPr lang="es-CO" sz="2000" dirty="0"/>
          </a:p>
          <a:p>
            <a:pPr marL="328714" lvl="1" indent="-328714">
              <a:buFont typeface="Arial" panose="020B0604020202020204" pitchFamily="34" charset="0"/>
              <a:buChar char="•"/>
              <a:defRPr/>
            </a:pPr>
            <a:r>
              <a:rPr lang="es-CO" sz="2400" dirty="0"/>
              <a:t>COBIT sirve para optimizar el costo de los servicios de TI y la tecnología, a través de la integración de un sistema operativo mejorado de TI, proporcionando una visión clara de los roles y responsabilidades internas dando así a una organización una ventaja competitiva.</a:t>
            </a:r>
            <a:endParaRPr lang="es-CO" sz="2800" dirty="0"/>
          </a:p>
          <a:p>
            <a:pPr marL="328714" lvl="1" indent="-328714" algn="just">
              <a:buFont typeface="Arial" panose="020B0604020202020204" pitchFamily="34" charset="0"/>
              <a:buChar char="•"/>
              <a:defRPr/>
            </a:pPr>
            <a:r>
              <a:rPr lang="es-CO" sz="2400" dirty="0"/>
              <a:t>Puede descargarse el manual de </a:t>
            </a:r>
            <a:r>
              <a:rPr lang="es-CO" sz="2400" dirty="0" err="1"/>
              <a:t>CobiT</a:t>
            </a:r>
            <a:r>
              <a:rPr lang="es-CO" sz="2400" dirty="0"/>
              <a:t> desde el portal web de </a:t>
            </a:r>
            <a:r>
              <a:rPr lang="es-CO" sz="2400" u="sng" dirty="0">
                <a:hlinkClick r:id="rId3" tooltip="ISACA Valencia"/>
              </a:rPr>
              <a:t>ISACA-Valencia</a:t>
            </a:r>
            <a:r>
              <a:rPr lang="es-CO" dirty="0"/>
              <a:t>. </a:t>
            </a:r>
          </a:p>
          <a:p>
            <a:pPr marL="495653" lvl="1" indent="0" algn="just">
              <a:buNone/>
              <a:defRPr/>
            </a:pPr>
            <a:r>
              <a:rPr lang="es-CO" sz="1800" i="1" dirty="0">
                <a:solidFill>
                  <a:schemeClr val="accent2">
                    <a:lumMod val="75000"/>
                  </a:schemeClr>
                </a:solidFill>
              </a:rPr>
              <a:t>ISACA es el acrónimo de </a:t>
            </a:r>
            <a:r>
              <a:rPr lang="es-CO" sz="1800" i="1" dirty="0" err="1">
                <a:solidFill>
                  <a:srgbClr val="C00000"/>
                </a:solidFill>
              </a:rPr>
              <a:t>Information</a:t>
            </a:r>
            <a:r>
              <a:rPr lang="es-CO" sz="1800" i="1" dirty="0">
                <a:solidFill>
                  <a:srgbClr val="C00000"/>
                </a:solidFill>
              </a:rPr>
              <a:t> </a:t>
            </a:r>
            <a:r>
              <a:rPr lang="es-CO" sz="1800" i="1" dirty="0" err="1">
                <a:solidFill>
                  <a:srgbClr val="C00000"/>
                </a:solidFill>
              </a:rPr>
              <a:t>Systems</a:t>
            </a:r>
            <a:r>
              <a:rPr lang="es-CO" sz="1800" i="1" dirty="0">
                <a:solidFill>
                  <a:srgbClr val="C00000"/>
                </a:solidFill>
              </a:rPr>
              <a:t> </a:t>
            </a:r>
            <a:r>
              <a:rPr lang="es-CO" sz="1800" i="1" dirty="0" err="1">
                <a:solidFill>
                  <a:srgbClr val="C00000"/>
                </a:solidFill>
              </a:rPr>
              <a:t>Audit</a:t>
            </a:r>
            <a:r>
              <a:rPr lang="es-CO" sz="1800" i="1" dirty="0">
                <a:solidFill>
                  <a:srgbClr val="C00000"/>
                </a:solidFill>
              </a:rPr>
              <a:t> and Control </a:t>
            </a:r>
            <a:r>
              <a:rPr lang="es-CO" sz="1800" i="1" dirty="0" err="1">
                <a:solidFill>
                  <a:srgbClr val="C00000"/>
                </a:solidFill>
              </a:rPr>
              <a:t>Association</a:t>
            </a:r>
            <a:r>
              <a:rPr lang="es-CO" sz="1800" i="1" dirty="0">
                <a:solidFill>
                  <a:srgbClr val="C00000"/>
                </a:solidFill>
              </a:rPr>
              <a:t>, </a:t>
            </a:r>
            <a:r>
              <a:rPr lang="es-CO" sz="1800" i="1" dirty="0">
                <a:solidFill>
                  <a:schemeClr val="accent2">
                    <a:lumMod val="75000"/>
                  </a:schemeClr>
                </a:solidFill>
              </a:rPr>
              <a:t>una asociación internacional que apoya y patrocina el desarrollo de metodologías y certificaciones para la realización de actividades de auditoría y control en sistemas de información</a:t>
            </a:r>
            <a:endParaRPr lang="es-UY" altLang="es-CO" sz="1800" i="1" dirty="0">
              <a:solidFill>
                <a:schemeClr val="accent2">
                  <a:lumMod val="75000"/>
                </a:schemeClr>
              </a:solidFill>
            </a:endParaRPr>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2769781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55</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pPr>
              <a:defRPr/>
            </a:pPr>
            <a:r>
              <a:rPr lang="es-CO" altLang="es-CO" sz="1800" dirty="0"/>
              <a:t>Fue publicada en 1996 y fue vendida en 98 países de todo el mundo, con el fin de crear un mayor producto global que pudiese tener un impacto duradero sobre el campo de visión de los negocios.</a:t>
            </a:r>
          </a:p>
          <a:p>
            <a:pPr>
              <a:defRPr/>
            </a:pPr>
            <a:r>
              <a:rPr lang="es-CO" altLang="es-CO" sz="1800" dirty="0"/>
              <a:t> A lo largo del tiempo COBIT ha recibido varias mejoras desde una mejor implementación hasta proporcionar una visión empresarial del Gobierno de TI que tiene a la tecnología y a la información como protagonistas en la creación de valor para las empresas. </a:t>
            </a:r>
          </a:p>
          <a:p>
            <a:pPr>
              <a:defRPr/>
            </a:pPr>
            <a:r>
              <a:rPr lang="es-CO" altLang="es-CO" sz="1800" dirty="0"/>
              <a:t>Hoy en día la versión más actual es COBIT 5 se basa en COBIT 4.</a:t>
            </a:r>
          </a:p>
          <a:p>
            <a:pPr>
              <a:defRPr/>
            </a:pPr>
            <a:r>
              <a:rPr lang="es-CO" altLang="es-CO" sz="1800" dirty="0"/>
              <a:t>Ahora  se puede integrar con otros importantes marcos y normas como </a:t>
            </a:r>
            <a:r>
              <a:rPr lang="es-CO" altLang="es-CO" sz="1800" dirty="0" err="1"/>
              <a:t>Information</a:t>
            </a:r>
            <a:r>
              <a:rPr lang="es-CO" altLang="es-CO" sz="1800" dirty="0"/>
              <a:t> </a:t>
            </a:r>
            <a:r>
              <a:rPr lang="es-CO" altLang="es-CO" sz="1800" dirty="0" err="1"/>
              <a:t>Technology</a:t>
            </a:r>
            <a:r>
              <a:rPr lang="es-CO" altLang="es-CO" sz="1800" dirty="0"/>
              <a:t> </a:t>
            </a:r>
            <a:r>
              <a:rPr lang="es-CO" altLang="es-CO" sz="1800" dirty="0" err="1"/>
              <a:t>Infrastructure</a:t>
            </a:r>
            <a:r>
              <a:rPr lang="es-CO" altLang="es-CO" sz="1800" dirty="0"/>
              <a:t> Library (ITIL ®) o las normas ISO.</a:t>
            </a:r>
          </a:p>
          <a:p>
            <a:pPr>
              <a:defRPr/>
            </a:pPr>
            <a:endParaRPr lang="es-CO" altLang="es-CO" sz="1800" dirty="0"/>
          </a:p>
          <a:p>
            <a:pPr marL="0" indent="0">
              <a:buNone/>
              <a:defRPr/>
            </a:pPr>
            <a:endParaRPr lang="es-CO" altLang="es-CO" sz="1800" dirty="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797152"/>
            <a:ext cx="25193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953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56</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8" name="Picture 2" descr="Resultado de imagen para COBITimagen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21706" y="1771596"/>
            <a:ext cx="5994639" cy="396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94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57</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endParaRPr lang="es-CO" sz="2000" b="1" dirty="0" smtClean="0">
              <a:solidFill>
                <a:srgbClr val="0070C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103" y="1918777"/>
            <a:ext cx="4804121" cy="359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722274" y="1358521"/>
            <a:ext cx="2770502" cy="461665"/>
          </a:xfrm>
          <a:prstGeom prst="rect">
            <a:avLst/>
          </a:prstGeom>
          <a:noFill/>
        </p:spPr>
        <p:txBody>
          <a:bodyPr wrap="none" rtlCol="0">
            <a:spAutoFit/>
          </a:bodyPr>
          <a:lstStyle/>
          <a:p>
            <a:r>
              <a:rPr lang="es-CO" sz="2400" dirty="0" smtClean="0"/>
              <a:t>El enfoque de </a:t>
            </a:r>
            <a:r>
              <a:rPr lang="es-CO" sz="2400" dirty="0" err="1" smtClean="0"/>
              <a:t>CobIT</a:t>
            </a:r>
            <a:endParaRPr lang="es-CO" sz="2400" dirty="0"/>
          </a:p>
        </p:txBody>
      </p:sp>
    </p:spTree>
    <p:extLst>
      <p:ext uri="{BB962C8B-B14F-4D97-AF65-F5344CB8AC3E}">
        <p14:creationId xmlns:p14="http://schemas.microsoft.com/office/powerpoint/2010/main" val="3676366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58</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endParaRPr lang="es-CO" sz="2000" b="1" dirty="0" smtClean="0">
              <a:solidFill>
                <a:srgbClr val="0070C0"/>
              </a:solidFill>
            </a:endParaRPr>
          </a:p>
        </p:txBody>
      </p:sp>
      <p:sp>
        <p:nvSpPr>
          <p:cNvPr id="8" name="7 CuadroTexto"/>
          <p:cNvSpPr txBox="1"/>
          <p:nvPr/>
        </p:nvSpPr>
        <p:spPr>
          <a:xfrm>
            <a:off x="722274" y="1358521"/>
            <a:ext cx="2770502" cy="461665"/>
          </a:xfrm>
          <a:prstGeom prst="rect">
            <a:avLst/>
          </a:prstGeom>
          <a:noFill/>
        </p:spPr>
        <p:txBody>
          <a:bodyPr wrap="none" rtlCol="0">
            <a:spAutoFit/>
          </a:bodyPr>
          <a:lstStyle/>
          <a:p>
            <a:r>
              <a:rPr lang="es-CO" sz="2400" dirty="0" smtClean="0"/>
              <a:t>El enfoque de </a:t>
            </a:r>
            <a:r>
              <a:rPr lang="es-CO" sz="2400" dirty="0" err="1" smtClean="0"/>
              <a:t>CobIT</a:t>
            </a:r>
            <a:endParaRPr lang="es-CO" sz="2400" dirty="0"/>
          </a:p>
        </p:txBody>
      </p:sp>
      <p:pic>
        <p:nvPicPr>
          <p:cNvPr id="12292" name="Picture 4" descr="COBIT - Documentamos Sistemas, Software y Procesos Empresar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24713"/>
            <a:ext cx="4824536" cy="500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25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59</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endParaRPr lang="es-CO" sz="2000" b="1" dirty="0" smtClean="0">
              <a:solidFill>
                <a:srgbClr val="0070C0"/>
              </a:solidFill>
            </a:endParaRPr>
          </a:p>
        </p:txBody>
      </p:sp>
      <p:sp>
        <p:nvSpPr>
          <p:cNvPr id="8" name="7 CuadroTexto"/>
          <p:cNvSpPr txBox="1"/>
          <p:nvPr/>
        </p:nvSpPr>
        <p:spPr>
          <a:xfrm>
            <a:off x="722274" y="1358521"/>
            <a:ext cx="2770502" cy="461665"/>
          </a:xfrm>
          <a:prstGeom prst="rect">
            <a:avLst/>
          </a:prstGeom>
          <a:noFill/>
        </p:spPr>
        <p:txBody>
          <a:bodyPr wrap="none" rtlCol="0">
            <a:spAutoFit/>
          </a:bodyPr>
          <a:lstStyle/>
          <a:p>
            <a:r>
              <a:rPr lang="es-CO" sz="2400" dirty="0" smtClean="0"/>
              <a:t>El enfoque de </a:t>
            </a:r>
            <a:r>
              <a:rPr lang="es-CO" sz="2400" dirty="0" err="1" smtClean="0"/>
              <a:t>CobIT</a:t>
            </a:r>
            <a:endParaRPr lang="es-CO"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16832"/>
            <a:ext cx="55530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67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6E9C0B23-BFAA-45ED-B927-28AA2F8BD722}"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Modelo ITIL</a:t>
            </a:r>
          </a:p>
          <a:p>
            <a:endParaRPr lang="es-CO" sz="6700" b="1" dirty="0" smtClean="0">
              <a:solidFill>
                <a:srgbClr val="0070C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149" y="2243144"/>
            <a:ext cx="4460155" cy="367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462416" y="5476580"/>
            <a:ext cx="1791131" cy="276999"/>
          </a:xfrm>
          <a:prstGeom prst="rect">
            <a:avLst/>
          </a:prstGeom>
          <a:noFill/>
        </p:spPr>
        <p:txBody>
          <a:bodyPr wrap="none" rtlCol="0">
            <a:spAutoFit/>
          </a:bodyPr>
          <a:lstStyle/>
          <a:p>
            <a:r>
              <a:rPr lang="es-CO" sz="1200" b="1" dirty="0" smtClean="0"/>
              <a:t>INFRAESTRUCTURA</a:t>
            </a:r>
            <a:endParaRPr lang="es-CO" sz="1200" b="1" dirty="0"/>
          </a:p>
        </p:txBody>
      </p:sp>
    </p:spTree>
    <p:extLst>
      <p:ext uri="{BB962C8B-B14F-4D97-AF65-F5344CB8AC3E}">
        <p14:creationId xmlns:p14="http://schemas.microsoft.com/office/powerpoint/2010/main" val="1755648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60</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r>
              <a:rPr lang="es-CO" sz="2000" dirty="0"/>
              <a:t>COBIT e ITIL son una base robusta para la gobernanza y la gestión de los servicios de TI, no importando si son servicios internos, subcontratados o aliados de negocios</a:t>
            </a:r>
            <a:r>
              <a:rPr lang="es-CO" sz="2000" dirty="0" smtClean="0"/>
              <a:t>.</a:t>
            </a:r>
          </a:p>
          <a:p>
            <a:r>
              <a:rPr lang="es-CO" sz="1800" dirty="0">
                <a:solidFill>
                  <a:srgbClr val="FFC000"/>
                </a:solidFill>
              </a:rPr>
              <a:t>COBIT se preocupa principalmente en orientar a las organizaciones en la implementación, operación y mejora de los procesos de gobernanza y gestión de TI.</a:t>
            </a:r>
            <a:endParaRPr lang="es-CO" sz="1800" dirty="0" smtClean="0">
              <a:solidFill>
                <a:srgbClr val="FFC000"/>
              </a:solidFill>
            </a:endParaRPr>
          </a:p>
          <a:p>
            <a:r>
              <a:rPr lang="es-CO" sz="1800" dirty="0">
                <a:solidFill>
                  <a:srgbClr val="0070C0"/>
                </a:solidFill>
              </a:rPr>
              <a:t>ITIL ofrece orientaciones de buenas prácticas para gestión y ejecución de servicios de TI, bajo la perspectiva de la generación de valor para el negocio</a:t>
            </a:r>
            <a:r>
              <a:rPr lang="es-CO" sz="1800" dirty="0" smtClean="0">
                <a:solidFill>
                  <a:srgbClr val="0070C0"/>
                </a:solidFill>
              </a:rPr>
              <a:t>.</a:t>
            </a:r>
          </a:p>
          <a:p>
            <a:r>
              <a:rPr lang="es-CO" sz="1800" dirty="0">
                <a:solidFill>
                  <a:srgbClr val="FFC000"/>
                </a:solidFill>
              </a:rPr>
              <a:t>COBIT describe los principios que soportan a una organización orientada a las necesidades corporativas. Principalmente aquellas relacionadas al uso de los activos y recursos de TI por la organización</a:t>
            </a:r>
            <a:r>
              <a:rPr lang="es-CO" sz="1800" dirty="0" smtClean="0"/>
              <a:t>.</a:t>
            </a:r>
          </a:p>
          <a:p>
            <a:r>
              <a:rPr lang="es-CO" sz="1800" dirty="0">
                <a:solidFill>
                  <a:srgbClr val="0070C0"/>
                </a:solidFill>
              </a:rPr>
              <a:t>ITIL describe con más </a:t>
            </a:r>
            <a:r>
              <a:rPr lang="es-CO" sz="1800" dirty="0" smtClean="0">
                <a:solidFill>
                  <a:srgbClr val="0070C0"/>
                </a:solidFill>
              </a:rPr>
              <a:t>detalle </a:t>
            </a:r>
            <a:r>
              <a:rPr lang="es-CO" sz="1800" dirty="0">
                <a:solidFill>
                  <a:srgbClr val="0070C0"/>
                </a:solidFill>
              </a:rPr>
              <a:t>las partes de TI que están relacionadas a la gestión de los servicios (actividades de los procesos, estructuras organizacionales, etc.).</a:t>
            </a:r>
            <a:endParaRPr lang="es-CO" sz="1800" dirty="0" smtClean="0">
              <a:solidFill>
                <a:srgbClr val="0070C0"/>
              </a:solidFill>
            </a:endParaRPr>
          </a:p>
          <a:p>
            <a:endParaRPr lang="es-CO" sz="2000" dirty="0" smtClean="0">
              <a:solidFill>
                <a:srgbClr val="FFC000"/>
              </a:solidFill>
            </a:endParaRPr>
          </a:p>
        </p:txBody>
      </p:sp>
      <p:sp>
        <p:nvSpPr>
          <p:cNvPr id="8" name="7 CuadroTexto"/>
          <p:cNvSpPr txBox="1"/>
          <p:nvPr/>
        </p:nvSpPr>
        <p:spPr>
          <a:xfrm>
            <a:off x="714296" y="1196752"/>
            <a:ext cx="4229043" cy="830997"/>
          </a:xfrm>
          <a:prstGeom prst="rect">
            <a:avLst/>
          </a:prstGeom>
          <a:noFill/>
        </p:spPr>
        <p:txBody>
          <a:bodyPr wrap="none" rtlCol="0">
            <a:spAutoFit/>
          </a:bodyPr>
          <a:lstStyle/>
          <a:p>
            <a:r>
              <a:rPr lang="es-CO" sz="2400" b="1" dirty="0" smtClean="0">
                <a:solidFill>
                  <a:srgbClr val="00B0F0"/>
                </a:solidFill>
              </a:rPr>
              <a:t>Comparación COBIT e ITIL</a:t>
            </a:r>
          </a:p>
          <a:p>
            <a:endParaRPr lang="es-CO" sz="2400" dirty="0"/>
          </a:p>
        </p:txBody>
      </p:sp>
    </p:spTree>
    <p:extLst>
      <p:ext uri="{BB962C8B-B14F-4D97-AF65-F5344CB8AC3E}">
        <p14:creationId xmlns:p14="http://schemas.microsoft.com/office/powerpoint/2010/main" val="37760162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67954"/>
            <a:ext cx="3257042" cy="151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61</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r>
              <a:rPr lang="es-CO" sz="2000" dirty="0"/>
              <a:t>La diferencia entre los dos puede ser descrita así:  COBIT describe ‘qué’ e ITIL describe ‘cómo’. Aunque sea una frase interesante, esa visión es muy simplista y parece forzar la elección entre uno de los dos modelos.</a:t>
            </a:r>
          </a:p>
          <a:p>
            <a:r>
              <a:rPr lang="es-CO" sz="2000" dirty="0" smtClean="0"/>
              <a:t>Es </a:t>
            </a:r>
            <a:r>
              <a:rPr lang="es-CO" sz="2000" dirty="0"/>
              <a:t>más sensato decir que las empresas y profesionales que buscan resolver sus necesidades de negocio en el área de ITSM serán mejor servidas si consideran el uso de los dos modelos al mismo tiempo.</a:t>
            </a:r>
          </a:p>
          <a:p>
            <a:r>
              <a:rPr lang="es-CO" sz="2000" dirty="0" smtClean="0"/>
              <a:t>Ese </a:t>
            </a:r>
            <a:r>
              <a:rPr lang="es-CO" sz="2000" dirty="0"/>
              <a:t>abordaje unificado ayuda en la resolución de los problemas de negocio y maximiza el alcance de las metas corporativas, potencializando sus fuerzas y adaptando su uso de acuerdo a la necesidad.</a:t>
            </a:r>
            <a:endParaRPr lang="es-CO" sz="2000" dirty="0" smtClean="0"/>
          </a:p>
        </p:txBody>
      </p:sp>
      <p:sp>
        <p:nvSpPr>
          <p:cNvPr id="8" name="7 CuadroTexto"/>
          <p:cNvSpPr txBox="1"/>
          <p:nvPr/>
        </p:nvSpPr>
        <p:spPr>
          <a:xfrm>
            <a:off x="714296" y="1196752"/>
            <a:ext cx="4603248" cy="830997"/>
          </a:xfrm>
          <a:prstGeom prst="rect">
            <a:avLst/>
          </a:prstGeom>
          <a:noFill/>
        </p:spPr>
        <p:txBody>
          <a:bodyPr wrap="none" rtlCol="0">
            <a:spAutoFit/>
          </a:bodyPr>
          <a:lstStyle/>
          <a:p>
            <a:r>
              <a:rPr lang="es-CO" sz="2400" b="1" dirty="0" smtClean="0">
                <a:solidFill>
                  <a:srgbClr val="00B0F0"/>
                </a:solidFill>
              </a:rPr>
              <a:t>Diferencia entre COBIT e ITIL</a:t>
            </a:r>
          </a:p>
          <a:p>
            <a:endParaRPr lang="es-CO" sz="2400" dirty="0"/>
          </a:p>
        </p:txBody>
      </p:sp>
    </p:spTree>
    <p:extLst>
      <p:ext uri="{BB962C8B-B14F-4D97-AF65-F5344CB8AC3E}">
        <p14:creationId xmlns:p14="http://schemas.microsoft.com/office/powerpoint/2010/main" val="2121904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62</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pPr marL="0" indent="0">
              <a:buNone/>
              <a:defRPr/>
            </a:pPr>
            <a:r>
              <a:rPr lang="en-US" altLang="es-CO" sz="2800" dirty="0" err="1"/>
              <a:t>Certificaciones</a:t>
            </a:r>
            <a:r>
              <a:rPr lang="en-US" altLang="es-CO" sz="2800" dirty="0"/>
              <a:t>:</a:t>
            </a:r>
          </a:p>
          <a:p>
            <a:pPr>
              <a:defRPr/>
            </a:pPr>
            <a:r>
              <a:rPr lang="en-US" altLang="es-CO" sz="1800" dirty="0"/>
              <a:t>COBIT </a:t>
            </a:r>
            <a:r>
              <a:rPr lang="en-US" altLang="es-CO" sz="1800" dirty="0" smtClean="0"/>
              <a:t>5 - </a:t>
            </a:r>
            <a:r>
              <a:rPr lang="en-US" altLang="es-CO" sz="1800" dirty="0"/>
              <a:t>Foundation</a:t>
            </a:r>
          </a:p>
          <a:p>
            <a:pPr>
              <a:defRPr/>
            </a:pPr>
            <a:r>
              <a:rPr lang="en-US" altLang="es-CO" sz="1800" dirty="0"/>
              <a:t>COBIT 5 </a:t>
            </a:r>
            <a:r>
              <a:rPr lang="en-US" altLang="es-CO" sz="1800" dirty="0" smtClean="0"/>
              <a:t> - Implementation</a:t>
            </a:r>
            <a:endParaRPr lang="en-US" altLang="es-CO" sz="1800" dirty="0"/>
          </a:p>
          <a:p>
            <a:pPr>
              <a:defRPr/>
            </a:pPr>
            <a:r>
              <a:rPr lang="en-US" altLang="es-CO" sz="1800" dirty="0"/>
              <a:t>COBIT 5 </a:t>
            </a:r>
            <a:r>
              <a:rPr lang="en-US" altLang="es-CO" sz="1800" dirty="0" smtClean="0"/>
              <a:t>- Assessor</a:t>
            </a:r>
            <a:endParaRPr lang="en-US" altLang="es-CO" sz="1800" dirty="0"/>
          </a:p>
          <a:p>
            <a:pPr>
              <a:defRPr/>
            </a:pPr>
            <a:r>
              <a:rPr lang="en-US" altLang="es-CO" sz="1800" dirty="0"/>
              <a:t>COBIT 5 </a:t>
            </a:r>
            <a:r>
              <a:rPr lang="en-US" altLang="es-CO" sz="1800" dirty="0" smtClean="0"/>
              <a:t> - Assessor </a:t>
            </a:r>
            <a:r>
              <a:rPr lang="en-US" altLang="es-CO" sz="1800" dirty="0"/>
              <a:t>for Security</a:t>
            </a:r>
          </a:p>
          <a:p>
            <a:pPr>
              <a:defRPr/>
            </a:pPr>
            <a:r>
              <a:rPr lang="en-US" altLang="es-CO" sz="1800" dirty="0"/>
              <a:t>COBIT 5 </a:t>
            </a:r>
            <a:r>
              <a:rPr lang="en-US" altLang="es-CO" sz="1800" dirty="0" smtClean="0"/>
              <a:t>- Implementing </a:t>
            </a:r>
            <a:r>
              <a:rPr lang="en-US" altLang="es-CO" sz="1800" dirty="0"/>
              <a:t>the NIST Standards using COBIT 5 (INCS):</a:t>
            </a:r>
          </a:p>
          <a:p>
            <a:pPr marL="0" indent="0">
              <a:buNone/>
              <a:defRPr/>
            </a:pPr>
            <a:endParaRPr lang="es-CO" altLang="es-CO" sz="1800" dirty="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362" y="3933056"/>
            <a:ext cx="25193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69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dirty="0" smtClean="0">
                <a:solidFill>
                  <a:srgbClr val="0070C0"/>
                </a:solidFill>
              </a:rPr>
              <a:t>COBIT</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63</a:t>
            </a:fld>
            <a:endParaRPr lang="es-CO"/>
          </a:p>
        </p:txBody>
      </p:sp>
      <p:sp>
        <p:nvSpPr>
          <p:cNvPr id="6" name="5 Marcador de contenido"/>
          <p:cNvSpPr>
            <a:spLocks noGrp="1"/>
          </p:cNvSpPr>
          <p:nvPr>
            <p:ph sz="quarter" idx="1"/>
          </p:nvPr>
        </p:nvSpPr>
        <p:spPr>
          <a:xfrm>
            <a:off x="611560" y="1268760"/>
            <a:ext cx="7776864" cy="5400600"/>
          </a:xfrm>
        </p:spPr>
        <p:txBody>
          <a:bodyPr>
            <a:normAutofit/>
          </a:bodyPr>
          <a:lstStyle/>
          <a:p>
            <a:endParaRPr lang="es-CO" sz="2000" dirty="0"/>
          </a:p>
          <a:p>
            <a:endParaRPr lang="es-CO" sz="2000" b="1" dirty="0" smtClean="0">
              <a:solidFill>
                <a:srgbClr val="0070C0"/>
              </a:solidFill>
            </a:endParaRPr>
          </a:p>
        </p:txBody>
      </p:sp>
      <p:sp>
        <p:nvSpPr>
          <p:cNvPr id="8" name="7 CuadroTexto"/>
          <p:cNvSpPr txBox="1"/>
          <p:nvPr/>
        </p:nvSpPr>
        <p:spPr>
          <a:xfrm>
            <a:off x="722274" y="1358521"/>
            <a:ext cx="2050305" cy="461665"/>
          </a:xfrm>
          <a:prstGeom prst="rect">
            <a:avLst/>
          </a:prstGeom>
          <a:noFill/>
        </p:spPr>
        <p:txBody>
          <a:bodyPr wrap="none" rtlCol="0">
            <a:spAutoFit/>
          </a:bodyPr>
          <a:lstStyle/>
          <a:p>
            <a:r>
              <a:rPr lang="es-CO" sz="2400" dirty="0" smtClean="0"/>
              <a:t>Certificaciones</a:t>
            </a:r>
            <a:endParaRPr lang="es-CO" sz="2400" dirty="0"/>
          </a:p>
        </p:txBody>
      </p:sp>
      <p:pic>
        <p:nvPicPr>
          <p:cNvPr id="9" name="Marcador de contenido 4"/>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078722" y="1988840"/>
            <a:ext cx="5589621" cy="4023258"/>
          </a:xfrm>
          <a:prstGeom prst="rect">
            <a:avLst/>
          </a:prstGeom>
        </p:spPr>
      </p:pic>
    </p:spTree>
    <p:extLst>
      <p:ext uri="{BB962C8B-B14F-4D97-AF65-F5344CB8AC3E}">
        <p14:creationId xmlns:p14="http://schemas.microsoft.com/office/powerpoint/2010/main" val="3897406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852936"/>
            <a:ext cx="290302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red- NOC</a:t>
            </a:r>
            <a:endParaRPr lang="es-CO" sz="3600" dirty="0"/>
          </a:p>
        </p:txBody>
      </p:sp>
      <p:sp>
        <p:nvSpPr>
          <p:cNvPr id="3" name="2 Marcador de fecha"/>
          <p:cNvSpPr>
            <a:spLocks noGrp="1"/>
          </p:cNvSpPr>
          <p:nvPr>
            <p:ph type="dt" sz="half" idx="10"/>
          </p:nvPr>
        </p:nvSpPr>
        <p:spPr/>
        <p:txBody>
          <a:bodyPr/>
          <a:lstStyle/>
          <a:p>
            <a:fld id="{082A88A1-A79A-467C-8EA3-6408FFBD780C}"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64</a:t>
            </a:fld>
            <a:endParaRPr lang="es-CO"/>
          </a:p>
        </p:txBody>
      </p:sp>
      <p:sp>
        <p:nvSpPr>
          <p:cNvPr id="6" name="5 Marcador de contenido"/>
          <p:cNvSpPr>
            <a:spLocks noGrp="1"/>
          </p:cNvSpPr>
          <p:nvPr>
            <p:ph sz="quarter" idx="1"/>
          </p:nvPr>
        </p:nvSpPr>
        <p:spPr>
          <a:xfrm>
            <a:off x="611560" y="1268760"/>
            <a:ext cx="7776864" cy="5400600"/>
          </a:xfrm>
        </p:spPr>
        <p:txBody>
          <a:bodyPr>
            <a:normAutofit fontScale="40000" lnSpcReduction="20000"/>
          </a:bodyPr>
          <a:lstStyle/>
          <a:p>
            <a:r>
              <a:rPr lang="es-CO" sz="6000" b="1" dirty="0" smtClean="0">
                <a:solidFill>
                  <a:srgbClr val="0070C0"/>
                </a:solidFill>
              </a:rPr>
              <a:t>El NOC </a:t>
            </a:r>
            <a:r>
              <a:rPr lang="es-CO" sz="6000" b="1" dirty="0">
                <a:solidFill>
                  <a:srgbClr val="0070C0"/>
                </a:solidFill>
              </a:rPr>
              <a:t>es </a:t>
            </a:r>
            <a:r>
              <a:rPr lang="es-CO" sz="6000" b="1" dirty="0" smtClean="0">
                <a:solidFill>
                  <a:srgbClr val="0070C0"/>
                </a:solidFill>
              </a:rPr>
              <a:t>“</a:t>
            </a:r>
            <a:r>
              <a:rPr lang="es-CO" sz="6000" dirty="0" smtClean="0">
                <a:solidFill>
                  <a:srgbClr val="0070C0"/>
                </a:solidFill>
              </a:rPr>
              <a:t>donde </a:t>
            </a:r>
            <a:r>
              <a:rPr lang="es-CO" sz="6000" dirty="0">
                <a:solidFill>
                  <a:srgbClr val="0070C0"/>
                </a:solidFill>
              </a:rPr>
              <a:t>ocurre todo</a:t>
            </a:r>
            <a:r>
              <a:rPr lang="es-CO" sz="6000" dirty="0" smtClean="0">
                <a:solidFill>
                  <a:srgbClr val="0070C0"/>
                </a:solidFill>
              </a:rPr>
              <a:t>”</a:t>
            </a:r>
          </a:p>
          <a:p>
            <a:pPr marL="446088" indent="-273050"/>
            <a:r>
              <a:rPr lang="es-CO" sz="4900" dirty="0" smtClean="0"/>
              <a:t>Es el centro neurálgico de gestión de red.</a:t>
            </a:r>
          </a:p>
          <a:p>
            <a:pPr marL="446088" indent="-273050"/>
            <a:r>
              <a:rPr lang="es-CO" sz="4900" dirty="0"/>
              <a:t>Monitoriza y gestiona la </a:t>
            </a:r>
            <a:r>
              <a:rPr lang="es-CO" sz="4900" dirty="0" smtClean="0"/>
              <a:t>red:</a:t>
            </a:r>
            <a:endParaRPr lang="es-CO" sz="4900" dirty="0"/>
          </a:p>
          <a:p>
            <a:pPr marL="711200" indent="-273050">
              <a:buFont typeface="Wingdings" panose="05000000000000000000" pitchFamily="2" charset="2"/>
              <a:buChar char="§"/>
            </a:pPr>
            <a:r>
              <a:rPr lang="es-CO" sz="4500" dirty="0" smtClean="0"/>
              <a:t>Información </a:t>
            </a:r>
            <a:r>
              <a:rPr lang="es-CO" sz="4500" dirty="0"/>
              <a:t>sobre la disponibilidad actual</a:t>
            </a:r>
            <a:r>
              <a:rPr lang="es-CO" sz="4500" dirty="0" smtClean="0"/>
              <a:t>, histórica </a:t>
            </a:r>
            <a:r>
              <a:rPr lang="es-CO" sz="4500" dirty="0"/>
              <a:t>y planeada de los sistemas.</a:t>
            </a:r>
          </a:p>
          <a:p>
            <a:pPr marL="711200" indent="-273050">
              <a:buFont typeface="Wingdings" panose="05000000000000000000" pitchFamily="2" charset="2"/>
              <a:buChar char="§"/>
            </a:pPr>
            <a:r>
              <a:rPr lang="es-CO" sz="4500" dirty="0" smtClean="0"/>
              <a:t>Estado </a:t>
            </a:r>
            <a:r>
              <a:rPr lang="es-CO" sz="4500" dirty="0"/>
              <a:t>de la red y estadísticas de operación</a:t>
            </a:r>
          </a:p>
          <a:p>
            <a:pPr marL="711200" indent="-273050">
              <a:buFont typeface="Wingdings" panose="05000000000000000000" pitchFamily="2" charset="2"/>
              <a:buChar char="§"/>
            </a:pPr>
            <a:r>
              <a:rPr lang="es-CO" sz="4500" dirty="0" smtClean="0"/>
              <a:t>Monitorización </a:t>
            </a:r>
            <a:r>
              <a:rPr lang="es-CO" sz="4500" dirty="0"/>
              <a:t>y gestión de </a:t>
            </a:r>
            <a:r>
              <a:rPr lang="es-CO" sz="4500" dirty="0" smtClean="0"/>
              <a:t>fallas.</a:t>
            </a:r>
          </a:p>
          <a:p>
            <a:pPr marL="446088" indent="-273050"/>
            <a:r>
              <a:rPr lang="es-CO" sz="4900" dirty="0" smtClean="0"/>
              <a:t>Puede estar </a:t>
            </a:r>
            <a:r>
              <a:rPr lang="es-CO" sz="4900" dirty="0" err="1" smtClean="0"/>
              <a:t>on</a:t>
            </a:r>
            <a:r>
              <a:rPr lang="es-CO" sz="4900" dirty="0" smtClean="0"/>
              <a:t> </a:t>
            </a:r>
            <a:r>
              <a:rPr lang="es-CO" sz="4900" dirty="0" err="1" smtClean="0"/>
              <a:t>site</a:t>
            </a:r>
            <a:r>
              <a:rPr lang="es-CO" sz="4900" dirty="0" smtClean="0"/>
              <a:t> o como un </a:t>
            </a:r>
            <a:r>
              <a:rPr lang="es-CO" sz="4900" dirty="0" err="1" smtClean="0"/>
              <a:t>outsourcing</a:t>
            </a:r>
            <a:r>
              <a:rPr lang="es-CO" sz="4900" dirty="0" smtClean="0"/>
              <a:t>.</a:t>
            </a:r>
          </a:p>
          <a:p>
            <a:pPr marL="446088" indent="-273050"/>
            <a:r>
              <a:rPr lang="es-CO" sz="4900" dirty="0" smtClean="0"/>
              <a:t>Coordinación </a:t>
            </a:r>
            <a:r>
              <a:rPr lang="es-CO" sz="4900" dirty="0"/>
              <a:t>de </a:t>
            </a:r>
            <a:r>
              <a:rPr lang="es-CO" sz="4900" dirty="0" smtClean="0"/>
              <a:t>tareas de</a:t>
            </a:r>
            <a:endParaRPr lang="es-CO" sz="4900" dirty="0"/>
          </a:p>
          <a:p>
            <a:pPr marL="981075" indent="-438150">
              <a:buNone/>
            </a:pPr>
            <a:r>
              <a:rPr lang="es-CO" sz="4900" dirty="0"/>
              <a:t>- </a:t>
            </a:r>
            <a:r>
              <a:rPr lang="es-CO" sz="4500" dirty="0"/>
              <a:t>Estado de la red y los servicios</a:t>
            </a:r>
          </a:p>
          <a:p>
            <a:pPr marL="981075" indent="-438150">
              <a:buNone/>
            </a:pPr>
            <a:r>
              <a:rPr lang="es-CO" sz="4500" dirty="0"/>
              <a:t>- Atención de incidencias y quejas</a:t>
            </a:r>
          </a:p>
          <a:p>
            <a:pPr marL="981075" indent="-438150">
              <a:buNone/>
            </a:pPr>
            <a:r>
              <a:rPr lang="es-CO" sz="4500" dirty="0"/>
              <a:t>- Donde residen las herramientas (”servidor NOC”)</a:t>
            </a:r>
          </a:p>
          <a:p>
            <a:pPr marL="981075" indent="-438150">
              <a:buNone/>
            </a:pPr>
            <a:r>
              <a:rPr lang="es-CO" sz="4500" dirty="0"/>
              <a:t>- Documentación que incluye</a:t>
            </a:r>
            <a:r>
              <a:rPr lang="es-CO" sz="7000" dirty="0"/>
              <a:t>:</a:t>
            </a:r>
          </a:p>
          <a:p>
            <a:pPr marL="981075" indent="-438150">
              <a:buFont typeface="Wingdings" panose="05000000000000000000" pitchFamily="2" charset="2"/>
              <a:buChar char="§"/>
            </a:pPr>
            <a:r>
              <a:rPr lang="es-CO" sz="4500" dirty="0" smtClean="0"/>
              <a:t>Diagramas </a:t>
            </a:r>
            <a:r>
              <a:rPr lang="es-CO" sz="4500" dirty="0"/>
              <a:t>de red</a:t>
            </a:r>
          </a:p>
          <a:p>
            <a:pPr marL="981075" indent="-438150">
              <a:buFont typeface="Wingdings" panose="05000000000000000000" pitchFamily="2" charset="2"/>
              <a:buChar char="§"/>
            </a:pPr>
            <a:r>
              <a:rPr lang="es-CO" sz="4500" dirty="0" smtClean="0"/>
              <a:t>Asignación </a:t>
            </a:r>
            <a:r>
              <a:rPr lang="es-CO" sz="4500" dirty="0"/>
              <a:t>de puertos en conmutadores y enrutadores</a:t>
            </a:r>
          </a:p>
          <a:p>
            <a:pPr marL="981075" indent="-438150">
              <a:buFont typeface="Wingdings" panose="05000000000000000000" pitchFamily="2" charset="2"/>
              <a:buChar char="§"/>
            </a:pPr>
            <a:r>
              <a:rPr lang="es-CO" sz="4500" dirty="0" smtClean="0"/>
              <a:t>Descripción </a:t>
            </a:r>
            <a:r>
              <a:rPr lang="es-CO" sz="4500" dirty="0"/>
              <a:t>de la red</a:t>
            </a:r>
          </a:p>
          <a:p>
            <a:pPr marL="898525" indent="-457200">
              <a:buFont typeface="Wingdings" panose="05000000000000000000" pitchFamily="2" charset="2"/>
              <a:buChar char="§"/>
            </a:pPr>
            <a:endParaRPr lang="es-CO" sz="24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3209175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red- NOC</a:t>
            </a:r>
            <a:endParaRPr lang="es-CO" sz="3600" dirty="0"/>
          </a:p>
        </p:txBody>
      </p:sp>
      <p:sp>
        <p:nvSpPr>
          <p:cNvPr id="3" name="2 Marcador de fecha"/>
          <p:cNvSpPr>
            <a:spLocks noGrp="1"/>
          </p:cNvSpPr>
          <p:nvPr>
            <p:ph type="dt" sz="half" idx="10"/>
          </p:nvPr>
        </p:nvSpPr>
        <p:spPr/>
        <p:txBody>
          <a:bodyPr/>
          <a:lstStyle/>
          <a:p>
            <a:fld id="{E3AB94C8-CE8C-4BCE-9FD0-10E909B279C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65</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782487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775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53" y="3429000"/>
            <a:ext cx="275130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red- NOC</a:t>
            </a:r>
            <a:endParaRPr lang="es-CO" sz="3600" dirty="0"/>
          </a:p>
        </p:txBody>
      </p:sp>
      <p:sp>
        <p:nvSpPr>
          <p:cNvPr id="3" name="2 Marcador de fecha"/>
          <p:cNvSpPr>
            <a:spLocks noGrp="1"/>
          </p:cNvSpPr>
          <p:nvPr>
            <p:ph type="dt" sz="half" idx="10"/>
          </p:nvPr>
        </p:nvSpPr>
        <p:spPr/>
        <p:txBody>
          <a:bodyPr/>
          <a:lstStyle/>
          <a:p>
            <a:fld id="{E2B98DA8-A282-4579-9637-155C9DABE09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66</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pPr marL="0" indent="0">
              <a:buNone/>
            </a:pPr>
            <a:endParaRPr lang="es-CO" sz="2000" b="1" dirty="0" smtClean="0">
              <a:solidFill>
                <a:srgbClr val="0070C0"/>
              </a:solidFill>
            </a:endParaRPr>
          </a:p>
        </p:txBody>
      </p:sp>
      <p:sp>
        <p:nvSpPr>
          <p:cNvPr id="7" name="6 Rectángulo"/>
          <p:cNvSpPr/>
          <p:nvPr/>
        </p:nvSpPr>
        <p:spPr>
          <a:xfrm>
            <a:off x="611560" y="1556792"/>
            <a:ext cx="4211960" cy="1908215"/>
          </a:xfrm>
          <a:prstGeom prst="rect">
            <a:avLst/>
          </a:prstGeom>
        </p:spPr>
        <p:txBody>
          <a:bodyPr wrap="square">
            <a:spAutoFit/>
          </a:bodyPr>
          <a:lstStyle/>
          <a:p>
            <a:r>
              <a:rPr lang="es-CO" sz="2000" b="1" dirty="0" smtClean="0">
                <a:solidFill>
                  <a:srgbClr val="0070C0"/>
                </a:solidFill>
              </a:rPr>
              <a:t>Descripción general de un NOC típico.</a:t>
            </a:r>
          </a:p>
          <a:p>
            <a:endParaRPr lang="es-CO" dirty="0"/>
          </a:p>
          <a:p>
            <a:r>
              <a:rPr lang="es-CO" dirty="0" smtClean="0"/>
              <a:t> </a:t>
            </a:r>
            <a:r>
              <a:rPr lang="es-CO" sz="2000" dirty="0" smtClean="0"/>
              <a:t>Monitores de estado (frente), descripción general de la red troncal (atrás</a:t>
            </a:r>
            <a:r>
              <a:rPr lang="es-CO" sz="2000" dirty="0" smtClean="0"/>
              <a:t>)  y de todos los sistemas…</a:t>
            </a:r>
            <a:endParaRPr lang="es-CO" sz="2000" dirty="0" smtClean="0"/>
          </a:p>
        </p:txBody>
      </p:sp>
      <p:sp>
        <p:nvSpPr>
          <p:cNvPr id="8" name="7 CuadroTexto"/>
          <p:cNvSpPr txBox="1"/>
          <p:nvPr/>
        </p:nvSpPr>
        <p:spPr>
          <a:xfrm>
            <a:off x="2123728" y="5445224"/>
            <a:ext cx="4509248" cy="369332"/>
          </a:xfrm>
          <a:prstGeom prst="rect">
            <a:avLst/>
          </a:prstGeom>
          <a:noFill/>
        </p:spPr>
        <p:txBody>
          <a:bodyPr wrap="none" rtlCol="0">
            <a:spAutoFit/>
          </a:bodyPr>
          <a:lstStyle/>
          <a:p>
            <a:r>
              <a:rPr lang="es-CO" dirty="0" smtClean="0"/>
              <a:t>NOC = CCR   </a:t>
            </a:r>
            <a:r>
              <a:rPr lang="es-CO" dirty="0" smtClean="0">
                <a:sym typeface="Wingdings" panose="05000000000000000000" pitchFamily="2" charset="2"/>
              </a:rPr>
              <a:t>Centro de Control de Red </a:t>
            </a:r>
            <a:endParaRPr lang="es-CO"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520" y="2060848"/>
            <a:ext cx="388843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516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red- NOC</a:t>
            </a:r>
            <a:endParaRPr lang="es-CO" sz="3600" dirty="0"/>
          </a:p>
        </p:txBody>
      </p:sp>
      <p:sp>
        <p:nvSpPr>
          <p:cNvPr id="3" name="2 Marcador de fecha"/>
          <p:cNvSpPr>
            <a:spLocks noGrp="1"/>
          </p:cNvSpPr>
          <p:nvPr>
            <p:ph type="dt" sz="half" idx="10"/>
          </p:nvPr>
        </p:nvSpPr>
        <p:spPr/>
        <p:txBody>
          <a:bodyPr/>
          <a:lstStyle/>
          <a:p>
            <a:fld id="{7C3A4673-AEEF-410C-BA86-3C06E1F5ED3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67</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
        <p:nvSpPr>
          <p:cNvPr id="8" name="7 Rectángulo"/>
          <p:cNvSpPr/>
          <p:nvPr/>
        </p:nvSpPr>
        <p:spPr>
          <a:xfrm>
            <a:off x="827584" y="1340768"/>
            <a:ext cx="7632848" cy="4647426"/>
          </a:xfrm>
          <a:prstGeom prst="rect">
            <a:avLst/>
          </a:prstGeom>
        </p:spPr>
        <p:txBody>
          <a:bodyPr wrap="square">
            <a:spAutoFit/>
          </a:bodyPr>
          <a:lstStyle/>
          <a:p>
            <a:r>
              <a:rPr lang="es-CO" sz="2400" b="1" dirty="0" smtClean="0">
                <a:solidFill>
                  <a:srgbClr val="0070C0"/>
                </a:solidFill>
              </a:rPr>
              <a:t>Funciones:</a:t>
            </a:r>
            <a:endParaRPr lang="es-CO" dirty="0" smtClean="0"/>
          </a:p>
          <a:p>
            <a:pPr marL="285750" indent="-285750">
              <a:buFont typeface="Wingdings" panose="05000000000000000000" pitchFamily="2" charset="2"/>
              <a:buChar char="Ø"/>
            </a:pPr>
            <a:r>
              <a:rPr lang="es-CO" dirty="0" smtClean="0"/>
              <a:t>Es responsable de diseñar, instalar, dar mantenimiento correctivo y preventivo a la operación (Gestión, Soporte y Monitoreo) de redes </a:t>
            </a:r>
          </a:p>
          <a:p>
            <a:pPr marL="285750" indent="-285750">
              <a:buFont typeface="Wingdings" panose="05000000000000000000" pitchFamily="2" charset="2"/>
              <a:buChar char="Ø"/>
            </a:pPr>
            <a:r>
              <a:rPr lang="es-CO" dirty="0" smtClean="0"/>
              <a:t>Monitorizar las redes en función de alarmas o condiciones que requieran atención especial para evitar impacto en el rendimiento de las redes y el servicio a los clientes finales. </a:t>
            </a:r>
          </a:p>
          <a:p>
            <a:pPr marL="285750" indent="-285750">
              <a:buFont typeface="Wingdings" panose="05000000000000000000" pitchFamily="2" charset="2"/>
              <a:buChar char="Ø"/>
            </a:pPr>
            <a:r>
              <a:rPr lang="es-CO" dirty="0" smtClean="0"/>
              <a:t>Por ejemplo, en un entorno de telecomunicaciones, el CCR es responsable de monitorizar los fallos eléctricos, alarmas en las redes de transporte y otros aspectos de rendimiento que afectarían la red:</a:t>
            </a:r>
          </a:p>
          <a:p>
            <a:pPr marL="560387" indent="-285750">
              <a:buFont typeface="Wingdings" panose="05000000000000000000" pitchFamily="2" charset="2"/>
              <a:buChar char="§"/>
            </a:pPr>
            <a:r>
              <a:rPr lang="es-CO" sz="1600" dirty="0" smtClean="0"/>
              <a:t>El CCR analiza el problema, ejecuta </a:t>
            </a:r>
            <a:r>
              <a:rPr lang="es-CO" sz="1600" dirty="0" err="1" smtClean="0"/>
              <a:t>troubleshooting</a:t>
            </a:r>
            <a:r>
              <a:rPr lang="es-CO" sz="1600" dirty="0" smtClean="0"/>
              <a:t>, despachará personal de campo así como efectuará seguimiento hasta su resolución. </a:t>
            </a:r>
          </a:p>
          <a:p>
            <a:pPr marL="560387" indent="-285750">
              <a:buFont typeface="Wingdings" panose="05000000000000000000" pitchFamily="2" charset="2"/>
              <a:buChar char="§"/>
            </a:pPr>
            <a:r>
              <a:rPr lang="es-CO" sz="1600" dirty="0" smtClean="0"/>
              <a:t>De ser necesario, el CCR también escalará a personal apropiado de forma que sea resuelto en el tiempo adecuado. </a:t>
            </a:r>
          </a:p>
          <a:p>
            <a:pPr marL="560387" indent="-285750">
              <a:buFont typeface="Wingdings" panose="05000000000000000000" pitchFamily="2" charset="2"/>
              <a:buChar char="§"/>
            </a:pPr>
            <a:r>
              <a:rPr lang="es-CO" sz="1600" dirty="0" smtClean="0"/>
              <a:t>En algunos casos es casi imposible anticipar condiciones severas como fallos eléctricos o cortes de tendido de fibra óptica, pero el CCR cuenta con procedimientos para involucrar inmediatamente personal especializado para solucionar el problema.</a:t>
            </a:r>
            <a:endParaRPr lang="es-CO" sz="1600" dirty="0"/>
          </a:p>
        </p:txBody>
      </p:sp>
    </p:spTree>
    <p:extLst>
      <p:ext uri="{BB962C8B-B14F-4D97-AF65-F5344CB8AC3E}">
        <p14:creationId xmlns:p14="http://schemas.microsoft.com/office/powerpoint/2010/main" val="1196633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red- NOC</a:t>
            </a:r>
            <a:endParaRPr lang="es-CO" sz="3600" dirty="0"/>
          </a:p>
        </p:txBody>
      </p:sp>
      <p:sp>
        <p:nvSpPr>
          <p:cNvPr id="3" name="2 Marcador de fecha"/>
          <p:cNvSpPr>
            <a:spLocks noGrp="1"/>
          </p:cNvSpPr>
          <p:nvPr>
            <p:ph type="dt" sz="half" idx="10"/>
          </p:nvPr>
        </p:nvSpPr>
        <p:spPr/>
        <p:txBody>
          <a:bodyPr/>
          <a:lstStyle/>
          <a:p>
            <a:fld id="{CDC95C45-086C-4D74-BAFA-3B3039FB0196}"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dirty="0" smtClean="0"/>
              <a:t>Gestión de redes telemáticas-Introducción</a:t>
            </a:r>
            <a:endParaRPr lang="es-CO" dirty="0"/>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68</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endParaRPr lang="es-CO" sz="28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
        <p:nvSpPr>
          <p:cNvPr id="8" name="7 Rectángulo"/>
          <p:cNvSpPr/>
          <p:nvPr/>
        </p:nvSpPr>
        <p:spPr>
          <a:xfrm>
            <a:off x="827584" y="1340768"/>
            <a:ext cx="7632848" cy="4062651"/>
          </a:xfrm>
          <a:prstGeom prst="rect">
            <a:avLst/>
          </a:prstGeom>
        </p:spPr>
        <p:txBody>
          <a:bodyPr wrap="square">
            <a:spAutoFit/>
          </a:bodyPr>
          <a:lstStyle/>
          <a:p>
            <a:r>
              <a:rPr lang="es-CO" sz="2400" b="1" dirty="0" smtClean="0">
                <a:solidFill>
                  <a:srgbClr val="0070C0"/>
                </a:solidFill>
              </a:rPr>
              <a:t>Funciones (2)</a:t>
            </a:r>
          </a:p>
          <a:p>
            <a:pPr marL="285750" indent="-285750">
              <a:buFont typeface="Wingdings" panose="05000000000000000000" pitchFamily="2" charset="2"/>
              <a:buChar char="Ø"/>
            </a:pPr>
            <a:r>
              <a:rPr lang="es-CO" dirty="0"/>
              <a:t>El CCR hace escalamiento en forma jerárquica</a:t>
            </a:r>
            <a:r>
              <a:rPr lang="es-CO" dirty="0" smtClean="0"/>
              <a:t>,</a:t>
            </a:r>
          </a:p>
          <a:p>
            <a:pPr marL="285750" indent="-285750">
              <a:buFont typeface="Wingdings" panose="05000000000000000000" pitchFamily="2" charset="2"/>
              <a:buChar char="Ø"/>
            </a:pPr>
            <a:r>
              <a:rPr lang="es-CO" dirty="0" smtClean="0"/>
              <a:t>Si </a:t>
            </a:r>
            <a:r>
              <a:rPr lang="es-CO" dirty="0"/>
              <a:t>un evento no es resuelto en un específico lapso de tiempo, el siguiente nivel es informado para contribuir a acelerar el proceso de resolución. </a:t>
            </a:r>
            <a:endParaRPr lang="es-CO" dirty="0" smtClean="0"/>
          </a:p>
          <a:p>
            <a:pPr marL="285750" indent="-285750">
              <a:buFont typeface="Wingdings" panose="05000000000000000000" pitchFamily="2" charset="2"/>
              <a:buChar char="Ø"/>
            </a:pPr>
            <a:r>
              <a:rPr lang="es-CO" dirty="0" smtClean="0"/>
              <a:t>Los CCR </a:t>
            </a:r>
            <a:r>
              <a:rPr lang="es-CO" dirty="0"/>
              <a:t>tiene múltiples "niveles" que definen lo experimentado que es un especialista de CCR. </a:t>
            </a:r>
            <a:endParaRPr lang="es-CO" dirty="0" smtClean="0"/>
          </a:p>
          <a:p>
            <a:pPr marL="285750" indent="-285750">
              <a:buFont typeface="Wingdings" panose="05000000000000000000" pitchFamily="2" charset="2"/>
              <a:buChar char="Ø"/>
            </a:pPr>
            <a:r>
              <a:rPr lang="es-CO" dirty="0" smtClean="0"/>
              <a:t>Personal:  </a:t>
            </a:r>
            <a:r>
              <a:rPr lang="es-CO" dirty="0"/>
              <a:t>un recién contratado especialista de CCR puede ser considerado "</a:t>
            </a:r>
            <a:r>
              <a:rPr lang="es-CO" dirty="0">
                <a:latin typeface="Arial" panose="020B0604020202020204" pitchFamily="34" charset="0"/>
                <a:cs typeface="Arial" panose="020B0604020202020204" pitchFamily="34" charset="0"/>
              </a:rPr>
              <a:t>Nivel 1", </a:t>
            </a:r>
            <a:r>
              <a:rPr lang="es-CO" dirty="0"/>
              <a:t>mientras que un especialista que ha estado allí por muchos años puede ser considerado "Nivel 3" o "Nivel 4". </a:t>
            </a:r>
            <a:endParaRPr lang="es-CO" dirty="0" smtClean="0"/>
          </a:p>
          <a:p>
            <a:pPr marL="285750" indent="-285750">
              <a:buFont typeface="Wingdings" panose="05000000000000000000" pitchFamily="2" charset="2"/>
              <a:buChar char="Ø"/>
            </a:pPr>
            <a:r>
              <a:rPr lang="es-CO" dirty="0" smtClean="0"/>
              <a:t>De </a:t>
            </a:r>
            <a:r>
              <a:rPr lang="es-CO" dirty="0"/>
              <a:t>esta forma, algunos problemas son escalados dentro del CCR antes que un especialista de campo o ingeniero de otras redes sea contactado</a:t>
            </a:r>
            <a:r>
              <a:rPr lang="es-CO" dirty="0" smtClean="0"/>
              <a:t>.</a:t>
            </a:r>
          </a:p>
          <a:p>
            <a:pPr marL="285750" indent="-285750">
              <a:buFont typeface="Wingdings" panose="05000000000000000000" pitchFamily="2" charset="2"/>
              <a:buChar char="Ø"/>
            </a:pPr>
            <a:endParaRPr lang="es-CO" dirty="0"/>
          </a:p>
          <a:p>
            <a:pPr marL="285750" indent="-285750">
              <a:buFont typeface="Wingdings" panose="05000000000000000000" pitchFamily="2" charset="2"/>
              <a:buChar char="Ø"/>
            </a:pPr>
            <a:r>
              <a:rPr lang="es-CO" dirty="0" smtClean="0">
                <a:hlinkClick r:id="rId3"/>
              </a:rPr>
              <a:t>https://prezi.com/rex97jsjff7u/centro-de-operaciones-de-red-noc/</a:t>
            </a:r>
            <a:r>
              <a:rPr lang="es-CO" dirty="0" smtClean="0"/>
              <a:t>  Video.</a:t>
            </a:r>
          </a:p>
          <a:p>
            <a:endParaRPr lang="es-CO" dirty="0" smtClean="0"/>
          </a:p>
        </p:txBody>
      </p:sp>
    </p:spTree>
    <p:extLst>
      <p:ext uri="{BB962C8B-B14F-4D97-AF65-F5344CB8AC3E}">
        <p14:creationId xmlns:p14="http://schemas.microsoft.com/office/powerpoint/2010/main" val="27365705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seguridad</a:t>
            </a:r>
            <a:endParaRPr lang="es-CO" sz="3600" dirty="0"/>
          </a:p>
        </p:txBody>
      </p:sp>
      <p:sp>
        <p:nvSpPr>
          <p:cNvPr id="3" name="2 Marcador de fecha"/>
          <p:cNvSpPr>
            <a:spLocks noGrp="1"/>
          </p:cNvSpPr>
          <p:nvPr>
            <p:ph type="dt" sz="half" idx="10"/>
          </p:nvPr>
        </p:nvSpPr>
        <p:spPr/>
        <p:txBody>
          <a:bodyPr/>
          <a:lstStyle/>
          <a:p>
            <a:fld id="{CC32FD0D-F5AC-4B60-9D0A-019E8D24F45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69</a:t>
            </a:fld>
            <a:endParaRPr lang="es-CO"/>
          </a:p>
        </p:txBody>
      </p:sp>
      <p:sp>
        <p:nvSpPr>
          <p:cNvPr id="6" name="5 Marcador de contenido"/>
          <p:cNvSpPr>
            <a:spLocks noGrp="1"/>
          </p:cNvSpPr>
          <p:nvPr>
            <p:ph sz="quarter" idx="1"/>
          </p:nvPr>
        </p:nvSpPr>
        <p:spPr>
          <a:xfrm>
            <a:off x="611560" y="1124744"/>
            <a:ext cx="7776864" cy="4752528"/>
          </a:xfrm>
        </p:spPr>
        <p:txBody>
          <a:bodyPr>
            <a:normAutofit fontScale="92500" lnSpcReduction="10000"/>
          </a:bodyPr>
          <a:lstStyle/>
          <a:p>
            <a:pPr marL="898525" indent="-457200">
              <a:buFont typeface="Wingdings" panose="05000000000000000000" pitchFamily="2" charset="2"/>
              <a:buChar char="§"/>
            </a:pPr>
            <a:endParaRPr lang="es-CO" sz="2400" dirty="0" smtClean="0">
              <a:solidFill>
                <a:srgbClr val="0070C0"/>
              </a:solidFill>
            </a:endParaRPr>
          </a:p>
          <a:p>
            <a:r>
              <a:rPr lang="es-CO" sz="2800" dirty="0" smtClean="0">
                <a:solidFill>
                  <a:srgbClr val="0070C0"/>
                </a:solidFill>
              </a:rPr>
              <a:t>SOC</a:t>
            </a:r>
          </a:p>
          <a:p>
            <a:pPr marL="531813" indent="-273050"/>
            <a:r>
              <a:rPr lang="es-CO" sz="2400" dirty="0"/>
              <a:t>E</a:t>
            </a:r>
            <a:r>
              <a:rPr lang="es-CO" sz="2400" dirty="0" smtClean="0"/>
              <a:t>nfocados </a:t>
            </a:r>
            <a:r>
              <a:rPr lang="es-CO" sz="2400" dirty="0"/>
              <a:t>principalmente en atender cuestiones de seguridad informática para proteger los servidores, redes, dispositivos y bases de datos de una organización.  </a:t>
            </a:r>
            <a:endParaRPr lang="es-CO" sz="2400" dirty="0" smtClean="0"/>
          </a:p>
          <a:p>
            <a:pPr marL="531813" indent="-273050"/>
            <a:r>
              <a:rPr lang="es-CO" sz="2400" dirty="0" smtClean="0"/>
              <a:t>Los </a:t>
            </a:r>
            <a:r>
              <a:rPr lang="es-CO" sz="2400" dirty="0"/>
              <a:t>responsables de un SOC están alertas de cualquier incidente o intento de ataque por parte de criminales cibernéticos o malware informático que busque ingresar e infectar a los dispositivos de una empresa. </a:t>
            </a:r>
            <a:endParaRPr lang="es-CO" sz="2400" dirty="0" smtClean="0"/>
          </a:p>
          <a:p>
            <a:pPr marL="531813" indent="-273050"/>
            <a:r>
              <a:rPr lang="es-CO" sz="2400" dirty="0"/>
              <a:t>U</a:t>
            </a:r>
            <a:r>
              <a:rPr lang="es-CO" sz="2400" dirty="0" smtClean="0"/>
              <a:t>n </a:t>
            </a:r>
            <a:r>
              <a:rPr lang="es-CO" sz="2400" dirty="0"/>
              <a:t>SOC está encargado de implementar estrategias de seguridad para proteger la información de las bases de datos y servidores donde se guarda toda la información y datos de la compañía.</a:t>
            </a:r>
            <a:endParaRPr lang="es-CO" sz="2400" dirty="0" smtClean="0">
              <a:solidFill>
                <a:srgbClr val="0070C0"/>
              </a:solidFill>
            </a:endParaRP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spTree>
    <p:extLst>
      <p:ext uri="{BB962C8B-B14F-4D97-AF65-F5344CB8AC3E}">
        <p14:creationId xmlns:p14="http://schemas.microsoft.com/office/powerpoint/2010/main" val="123891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EFC3089-D351-4C44-ACDD-C0F542DA4FA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7</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ITIL</a:t>
            </a:r>
          </a:p>
          <a:p>
            <a:endParaRPr lang="es-CO" sz="6700" b="1" dirty="0" smtClean="0">
              <a:solidFill>
                <a:srgbClr val="0070C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03" y="1700808"/>
            <a:ext cx="72294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2032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5"/>
            <a:ext cx="4176464" cy="277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dirty="0" smtClean="0">
                <a:solidFill>
                  <a:srgbClr val="FFC000"/>
                </a:solidFill>
              </a:rPr>
              <a:t>Centro de operaciones de seguridad</a:t>
            </a:r>
            <a:endParaRPr lang="es-CO" sz="3600" dirty="0"/>
          </a:p>
        </p:txBody>
      </p:sp>
      <p:sp>
        <p:nvSpPr>
          <p:cNvPr id="3" name="2 Marcador de fecha"/>
          <p:cNvSpPr>
            <a:spLocks noGrp="1"/>
          </p:cNvSpPr>
          <p:nvPr>
            <p:ph type="dt" sz="half" idx="10"/>
          </p:nvPr>
        </p:nvSpPr>
        <p:spPr/>
        <p:txBody>
          <a:bodyPr/>
          <a:lstStyle/>
          <a:p>
            <a:fld id="{CC32FD0D-F5AC-4B60-9D0A-019E8D24F45A}"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70</a:t>
            </a:fld>
            <a:endParaRPr lang="es-CO"/>
          </a:p>
        </p:txBody>
      </p:sp>
      <p:sp>
        <p:nvSpPr>
          <p:cNvPr id="6" name="5 Marcador de contenido"/>
          <p:cNvSpPr>
            <a:spLocks noGrp="1"/>
          </p:cNvSpPr>
          <p:nvPr>
            <p:ph sz="quarter" idx="1"/>
          </p:nvPr>
        </p:nvSpPr>
        <p:spPr>
          <a:xfrm>
            <a:off x="611560" y="1124744"/>
            <a:ext cx="7776864" cy="4752528"/>
          </a:xfrm>
        </p:spPr>
        <p:txBody>
          <a:bodyPr>
            <a:normAutofit/>
          </a:bodyPr>
          <a:lstStyle/>
          <a:p>
            <a:pPr marL="898525" indent="-457200">
              <a:buFont typeface="Wingdings" panose="05000000000000000000" pitchFamily="2" charset="2"/>
              <a:buChar char="§"/>
            </a:pPr>
            <a:endParaRPr lang="es-CO" sz="2400" dirty="0" smtClean="0">
              <a:solidFill>
                <a:srgbClr val="0070C0"/>
              </a:solidFill>
            </a:endParaRPr>
          </a:p>
          <a:p>
            <a:r>
              <a:rPr lang="es-CO" sz="2800" dirty="0" smtClean="0">
                <a:solidFill>
                  <a:srgbClr val="0070C0"/>
                </a:solidFill>
              </a:rPr>
              <a:t>SOC</a:t>
            </a:r>
          </a:p>
          <a:p>
            <a:pPr marL="365125" indent="0">
              <a:buNone/>
            </a:pPr>
            <a:endParaRPr lang="es-CO" sz="1600" dirty="0"/>
          </a:p>
          <a:p>
            <a:endParaRPr lang="es-CO" sz="1800" dirty="0" smtClean="0"/>
          </a:p>
          <a:p>
            <a:endParaRPr lang="es-CO" sz="1800" dirty="0"/>
          </a:p>
          <a:p>
            <a:pPr marL="531813" indent="-273050"/>
            <a:endParaRPr lang="es-CO" sz="1800" dirty="0" smtClean="0"/>
          </a:p>
          <a:p>
            <a:pPr marL="531813" indent="-273050"/>
            <a:endParaRPr lang="es-CO" sz="1800" dirty="0"/>
          </a:p>
          <a:p>
            <a:endParaRPr lang="es-CO" sz="2000" dirty="0"/>
          </a:p>
          <a:p>
            <a:endParaRPr lang="es-CO" sz="2000" b="1" dirty="0" smtClean="0">
              <a:solidFill>
                <a:srgbClr val="0070C0"/>
              </a:solidFill>
            </a:endParaRPr>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3854231" cy="218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606" y="1612812"/>
            <a:ext cx="3702834" cy="188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78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DEFC3089-D351-4C44-ACDD-C0F542DA4FAE}"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8</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endParaRPr lang="es-CO" sz="3600" b="1" dirty="0" smtClean="0">
              <a:solidFill>
                <a:srgbClr val="0070C0"/>
              </a:solidFill>
            </a:endParaRPr>
          </a:p>
          <a:p>
            <a:endParaRPr lang="es-CO" sz="6700" b="1" dirty="0" smtClean="0">
              <a:solidFill>
                <a:srgbClr val="0070C0"/>
              </a:solidFill>
            </a:endParaRP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743" y="1196752"/>
            <a:ext cx="7014081" cy="491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71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rgbClr val="FFC000"/>
                </a:solidFill>
              </a:rPr>
              <a:t/>
            </a:r>
            <a:br>
              <a:rPr lang="es-CO" dirty="0" smtClean="0">
                <a:solidFill>
                  <a:srgbClr val="FFC000"/>
                </a:solidFill>
              </a:rPr>
            </a:br>
            <a:r>
              <a:rPr lang="es-CO" dirty="0">
                <a:solidFill>
                  <a:srgbClr val="FFC000"/>
                </a:solidFill>
              </a:rPr>
              <a:t/>
            </a:r>
            <a:br>
              <a:rPr lang="es-CO" dirty="0">
                <a:solidFill>
                  <a:srgbClr val="FFC000"/>
                </a:solidFill>
              </a:rPr>
            </a:br>
            <a:r>
              <a:rPr lang="es-CO" sz="3600" b="1" dirty="0" smtClean="0">
                <a:solidFill>
                  <a:srgbClr val="00B0F0"/>
                </a:solidFill>
              </a:rPr>
              <a:t>Visión </a:t>
            </a:r>
            <a:r>
              <a:rPr lang="es-CO" sz="3600" b="1" dirty="0">
                <a:solidFill>
                  <a:srgbClr val="00B0F0"/>
                </a:solidFill>
              </a:rPr>
              <a:t>general y </a:t>
            </a:r>
            <a:r>
              <a:rPr lang="es-CO" sz="3600" b="1" dirty="0" smtClean="0">
                <a:solidFill>
                  <a:srgbClr val="00B0F0"/>
                </a:solidFill>
              </a:rPr>
              <a:t>procesos</a:t>
            </a:r>
            <a:endParaRPr lang="es-CO" sz="3600" dirty="0"/>
          </a:p>
        </p:txBody>
      </p:sp>
      <p:sp>
        <p:nvSpPr>
          <p:cNvPr id="3" name="2 Marcador de fecha"/>
          <p:cNvSpPr>
            <a:spLocks noGrp="1"/>
          </p:cNvSpPr>
          <p:nvPr>
            <p:ph type="dt" sz="half" idx="10"/>
          </p:nvPr>
        </p:nvSpPr>
        <p:spPr/>
        <p:txBody>
          <a:bodyPr/>
          <a:lstStyle/>
          <a:p>
            <a:fld id="{E55BDB01-765E-4F0C-ABB9-C7DA90C22551}" type="datetime1">
              <a:rPr lang="es-CO" smtClean="0"/>
              <a:t>29/10/2020</a:t>
            </a:fld>
            <a:endParaRPr lang="es-CO"/>
          </a:p>
        </p:txBody>
      </p:sp>
      <p:sp>
        <p:nvSpPr>
          <p:cNvPr id="4" name="3 Marcador de pie de página"/>
          <p:cNvSpPr>
            <a:spLocks noGrp="1"/>
          </p:cNvSpPr>
          <p:nvPr>
            <p:ph type="ftr" sz="quarter" idx="11"/>
          </p:nvPr>
        </p:nvSpPr>
        <p:spPr/>
        <p:txBody>
          <a:bodyPr/>
          <a:lstStyle/>
          <a:p>
            <a:r>
              <a:rPr lang="es-CO" smtClean="0"/>
              <a:t>Gestión de redes telemáticas-Introducción</a:t>
            </a:r>
            <a:endParaRPr lang="es-CO"/>
          </a:p>
        </p:txBody>
      </p:sp>
      <p:sp>
        <p:nvSpPr>
          <p:cNvPr id="5" name="4 Marcador de número de diapositiva"/>
          <p:cNvSpPr>
            <a:spLocks noGrp="1"/>
          </p:cNvSpPr>
          <p:nvPr>
            <p:ph type="sldNum" sz="quarter" idx="12"/>
          </p:nvPr>
        </p:nvSpPr>
        <p:spPr/>
        <p:txBody>
          <a:bodyPr/>
          <a:lstStyle/>
          <a:p>
            <a:fld id="{DDE0A2C7-79BE-4D8E-8C44-87CACCCA976D}" type="slidenum">
              <a:rPr lang="es-CO" smtClean="0"/>
              <a:t>9</a:t>
            </a:fld>
            <a:endParaRPr lang="es-CO"/>
          </a:p>
        </p:txBody>
      </p:sp>
      <p:sp>
        <p:nvSpPr>
          <p:cNvPr id="6" name="5 Marcador de contenido"/>
          <p:cNvSpPr>
            <a:spLocks noGrp="1"/>
          </p:cNvSpPr>
          <p:nvPr>
            <p:ph sz="quarter" idx="1"/>
          </p:nvPr>
        </p:nvSpPr>
        <p:spPr>
          <a:xfrm>
            <a:off x="611560" y="1124744"/>
            <a:ext cx="7776864" cy="3960440"/>
          </a:xfrm>
        </p:spPr>
        <p:txBody>
          <a:bodyPr>
            <a:normAutofit/>
          </a:bodyPr>
          <a:lstStyle/>
          <a:p>
            <a:r>
              <a:rPr lang="es-CO" sz="3600" b="1" dirty="0" smtClean="0">
                <a:solidFill>
                  <a:srgbClr val="0070C0"/>
                </a:solidFill>
              </a:rPr>
              <a:t> ITIL</a:t>
            </a:r>
          </a:p>
          <a:p>
            <a:endParaRPr lang="es-CO" sz="2000" b="1" dirty="0" smtClean="0">
              <a:solidFill>
                <a:srgbClr val="0070C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51645"/>
            <a:ext cx="3566723" cy="488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549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1527</TotalTime>
  <Words>3344</Words>
  <Application>Microsoft Office PowerPoint</Application>
  <PresentationFormat>Presentación en pantalla (4:3)</PresentationFormat>
  <Paragraphs>767</Paragraphs>
  <Slides>70</Slides>
  <Notes>68</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Origen</vt:lpstr>
      <vt:lpstr>Gestión de redes telemáticas</vt:lpstr>
      <vt:lpstr>  Gestión de redes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Visión general y procesos</vt:lpstr>
      <vt:lpstr>  Otros frameworks</vt:lpstr>
      <vt:lpstr>  Otros frameworks</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ISO/IEC 20000</vt:lpstr>
      <vt:lpstr>  COBIT</vt:lpstr>
      <vt:lpstr>  COBIT</vt:lpstr>
      <vt:lpstr>  COBIT</vt:lpstr>
      <vt:lpstr>  COBIT</vt:lpstr>
      <vt:lpstr>  COBIT</vt:lpstr>
      <vt:lpstr>  COBIT</vt:lpstr>
      <vt:lpstr>  COBIT</vt:lpstr>
      <vt:lpstr>  COBIT</vt:lpstr>
      <vt:lpstr>  COBIT</vt:lpstr>
      <vt:lpstr>  COBIT</vt:lpstr>
      <vt:lpstr>  Centro de operaciones de red- NOC</vt:lpstr>
      <vt:lpstr>  Centro de operaciones de red- NOC</vt:lpstr>
      <vt:lpstr>  Centro de operaciones de red- NOC</vt:lpstr>
      <vt:lpstr>  Centro de operaciones de red- NOC</vt:lpstr>
      <vt:lpstr>  Centro de operaciones de red- NOC</vt:lpstr>
      <vt:lpstr>  Centro de operaciones de seguridad</vt:lpstr>
      <vt:lpstr>  Centro de operaciones de seguridad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redes telemáticas</dc:title>
  <dc:creator>Jairo Hernández G.</dc:creator>
  <cp:lastModifiedBy>Jairo Hernández G.</cp:lastModifiedBy>
  <cp:revision>107</cp:revision>
  <dcterms:created xsi:type="dcterms:W3CDTF">2020-09-21T15:32:08Z</dcterms:created>
  <dcterms:modified xsi:type="dcterms:W3CDTF">2020-10-29T22:11:02Z</dcterms:modified>
</cp:coreProperties>
</file>