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3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Guillermo Guarnizo Marin" initials="JGGM" lastIdx="1" clrIdx="0">
    <p:extLst>
      <p:ext uri="{19B8F6BF-5375-455C-9EA6-DF929625EA0E}">
        <p15:presenceInfo xmlns:p15="http://schemas.microsoft.com/office/powerpoint/2012/main" userId="Jose Guillermo Guarnizo Ma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3E475-3418-49B8-B250-62F91C125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32FDE0-30EC-4282-8654-59ADCBDFF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A2441-7CBD-42D7-AB09-92A0BB7F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4A55BB-9CEB-46AF-B5D2-81062101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DEA95-A447-4177-A59F-34A440E3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81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99CFC-0DD2-4527-97C4-FF95C186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933D1-D3B9-465D-8DCF-F271E50C7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0AA887-5384-4BA6-9C9E-E4810E0F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ABAC12-5D1D-4D3A-BA84-15E1F9B3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5B4BA-8BB5-4434-AA35-90BE7015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802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EBCFA3-1A12-4609-90F8-9F4D0203F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8C80C9-C5DB-4622-AC51-7054C2E68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6BB367-6686-4510-AAA9-684C6EA9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79324-0CAA-495C-A16E-17D3DE1B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33165-5BB6-4601-A806-04E7D695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620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B4DA3-E4C4-4980-BA3B-BAF316B5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2072D4-B1B7-4BD7-B7C2-7A70FD46E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3421A-4265-45CE-A674-1CB9EC38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26EA8-A17A-4795-AE6C-14D23B48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F57605-5E4F-45E6-A0CC-1AAFC717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2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C398B-D71D-4056-AD54-9EFFE20C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B49583-9BA1-49D7-B382-E3DEBBFEE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4E938A-6EAB-4274-9D34-E48657EF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946506-472D-4322-AC62-4B225DF1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EF64D0-F4F8-41A5-A995-BEDE85CA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5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73CF-8371-4174-BCCE-B95A516A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FA6DD-DEBD-47B9-8C6F-8F4665A53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1CA32A-67F0-4DE0-B929-8A8B8373F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9502F-0C8A-4B48-859B-9A632572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A54D6C-47AA-424F-A2EC-9EF85BD9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4945EC-E842-460E-9CF6-D9591097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285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DB087-F9FA-4B02-B3A8-B2E6A5FD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AA46D5-F7CE-41E9-A346-245782A26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4F6F4F-93E1-4D8B-A28A-4F34C1143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BBCB3A-357D-426A-82E8-281A19B1B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4E796B-DA4A-4FFF-BF63-049BF0F21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E4CE02-294A-4F41-8998-8D54572D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43E905-A9E1-41A2-91B4-B6D8673C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75AA4B-5146-457A-869F-0198E7E8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BE0F2-D2E2-46E7-88F5-69CEAC42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4B7A73-C6DB-4B83-B5CD-4527622D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DDB732-371F-4B5F-9CAD-72D90BD4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4FC575-4A96-4914-A502-E5474FFD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002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AFB872-0616-4269-8125-DBE1A20C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BBBE6-F2F3-4150-8C66-67185ACA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A77DAB-6847-40BA-A248-94CF1E9C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38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B64EB-36DC-44E4-A012-7696CD50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3CA7D-16F9-4DB3-8319-858FFE305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2AAE96-16D8-4846-9998-CB17C8B12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1E5D3C-DA7F-45B5-8578-191DD625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2123CE-A338-4A19-8A14-6C2DA15A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CA4260-ED67-4EC7-8A78-03B810B1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56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92E7D-0D2F-42EB-A964-439F4F21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E951EE-E79F-4E35-9BEB-3A46CFCD3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24AEC8-3A70-4688-A77D-06DBACDE4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1E65EC-8459-4DF0-A23F-83DCB1AB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AF9CA2-1196-47B8-B2B8-3539FA8F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682C22-1AF3-4072-B021-488BBEF3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690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E474A1-4D87-4E15-970F-FC9FBA56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59F0E-8F68-44B5-B9E1-C7943F303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5FE0C-07F5-440C-A9A6-261FF7FD4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A080-B172-46DC-9EC5-225D9BD24C8B}" type="datetimeFigureOut">
              <a:rPr lang="es-CO" smtClean="0"/>
              <a:t>28/09/2022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6B1D1-EEAF-4606-AAFA-9809137E5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5A401-F116-4BDD-A81B-4FED9DCAB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987E-749E-498C-84BF-7B806FC59A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690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DF46C-0CD3-4E56-B99B-02AF70BC0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Data </a:t>
            </a:r>
            <a:r>
              <a:rPr lang="es-CO" dirty="0" err="1"/>
              <a:t>Types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424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A3D34B-67A9-40B8-BB89-7727FF79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15" y="695360"/>
            <a:ext cx="5011707" cy="60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C9F8A0-1D91-4BFD-BDC1-0F04C424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8" y="621357"/>
            <a:ext cx="7700285" cy="280764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0E052BA-E213-43C8-9091-551538D2BD2B}"/>
              </a:ext>
            </a:extLst>
          </p:cNvPr>
          <p:cNvSpPr/>
          <p:nvPr/>
        </p:nvSpPr>
        <p:spPr>
          <a:xfrm>
            <a:off x="443060" y="2130458"/>
            <a:ext cx="8493550" cy="66930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8E782C-D31F-4F33-870C-1B65E597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292" y="233989"/>
            <a:ext cx="2969445" cy="65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8B974C-7FFF-4B94-A12D-D32913BE8284}"/>
              </a:ext>
            </a:extLst>
          </p:cNvPr>
          <p:cNvSpPr txBox="1"/>
          <p:nvPr/>
        </p:nvSpPr>
        <p:spPr>
          <a:xfrm>
            <a:off x="652807" y="1016906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menuChoice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'z'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"%c"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menuChoice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menuChoice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119;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9AFC20-5385-408D-AC1D-EA005B857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380" y="1016906"/>
            <a:ext cx="6980522" cy="5232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96F763-AFEA-4B31-BF62-357A9CCF0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22" y="3602229"/>
            <a:ext cx="9780622" cy="25853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4BA4AC-F6E1-4CA0-B38A-189D2D6D6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086" y="5203318"/>
            <a:ext cx="1474340" cy="12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A094F9D-CB94-4F87-BCF6-319336EF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48" y="0"/>
            <a:ext cx="7899662" cy="1046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The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CO" altLang="es-CO" sz="32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Bool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kumimoji="0" lang="es-CO" altLang="es-CO" sz="32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</a:t>
            </a:r>
            <a:b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A526BA-4566-4758-8775-6ABFCF55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01" y="1046440"/>
            <a:ext cx="6050804" cy="53192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885A26-C549-48C2-A735-BC9FAF6C34B2}"/>
              </a:ext>
            </a:extLst>
          </p:cNvPr>
          <p:cNvSpPr txBox="1"/>
          <p:nvPr/>
        </p:nvSpPr>
        <p:spPr>
          <a:xfrm>
            <a:off x="7437748" y="324438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False = 0</a:t>
            </a:r>
          </a:p>
          <a:p>
            <a:endParaRPr lang="es-CO" dirty="0"/>
          </a:p>
          <a:p>
            <a:r>
              <a:rPr lang="es-CO" dirty="0"/>
              <a:t>True = 1. True ≠0.</a:t>
            </a:r>
          </a:p>
        </p:txBody>
      </p:sp>
    </p:spTree>
    <p:extLst>
      <p:ext uri="{BB962C8B-B14F-4D97-AF65-F5344CB8AC3E}">
        <p14:creationId xmlns:p14="http://schemas.microsoft.com/office/powerpoint/2010/main" val="377596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A094F9D-CB94-4F87-BCF6-319336EF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48" y="0"/>
            <a:ext cx="7899662" cy="1046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The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CO" altLang="es-CO" sz="32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Bool</a:t>
            </a: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kumimoji="0" lang="es-CO" altLang="es-CO" sz="32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</a:t>
            </a:r>
            <a:br>
              <a:rPr kumimoji="0" lang="es-CO" altLang="es-C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33A297-CBD2-4AB6-A85E-C1547187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73" y="932220"/>
            <a:ext cx="6127011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A094F9D-CB94-4F87-BCF6-319336EF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48" y="276999"/>
            <a:ext cx="7899662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32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32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006051-A5C4-4698-A1BE-79EAF995B384}"/>
              </a:ext>
            </a:extLst>
          </p:cNvPr>
          <p:cNvSpPr txBox="1"/>
          <p:nvPr/>
        </p:nvSpPr>
        <p:spPr>
          <a:xfrm>
            <a:off x="860196" y="1325805"/>
            <a:ext cx="9481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Las estructuras son colecciones de variables relacionadas bajo un nombre. </a:t>
            </a:r>
          </a:p>
          <a:p>
            <a:endParaRPr lang="es-ES" sz="2800" dirty="0"/>
          </a:p>
          <a:p>
            <a:r>
              <a:rPr lang="es-ES" sz="2800" dirty="0"/>
              <a:t>Las estructuras pueden contener variables de muchos tipos diferentes de datos</a:t>
            </a:r>
            <a:r>
              <a:rPr lang="es-ES" dirty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59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A094F9D-CB94-4F87-BCF6-319336EF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48" y="276999"/>
            <a:ext cx="7899662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32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32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125C5A-10BB-4ED6-91F9-AAA543A26ED1}"/>
              </a:ext>
            </a:extLst>
          </p:cNvPr>
          <p:cNvSpPr txBox="1"/>
          <p:nvPr/>
        </p:nvSpPr>
        <p:spPr>
          <a:xfrm>
            <a:off x="530258" y="671691"/>
            <a:ext cx="609442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File:  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main.c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Author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: &lt;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your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name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here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Demonstrate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user-defined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data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types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estructura de datos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015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A094F9D-CB94-4F87-BCF6-319336EF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48" y="276999"/>
            <a:ext cx="7899662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32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32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9E9D31-0285-4B73-86C6-894D8E9F7DBB}"/>
              </a:ext>
            </a:extLst>
          </p:cNvPr>
          <p:cNvSpPr txBox="1"/>
          <p:nvPr/>
        </p:nvSpPr>
        <p:spPr>
          <a:xfrm>
            <a:off x="681088" y="1126405"/>
            <a:ext cx="73505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estructura de datos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number; 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ID of student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percent; 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% of class attendance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grade; 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grade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using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letters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264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A094F9D-CB94-4F87-BCF6-319336EF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48" y="276999"/>
            <a:ext cx="7899662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32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32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8B6076-42DB-4CC0-A6AB-76CDA4DD8ECD}"/>
              </a:ext>
            </a:extLst>
          </p:cNvPr>
          <p:cNvSpPr txBox="1"/>
          <p:nvPr/>
        </p:nvSpPr>
        <p:spPr>
          <a:xfrm>
            <a:off x="2724486" y="1305341"/>
            <a:ext cx="60944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typedef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F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struct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2B91A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2B91A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estudiante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estructura de datos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number; 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ID of student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percent; 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% of class attendance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grade; 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grade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2B91A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estudiante</a:t>
            </a:r>
            <a:r>
              <a:rPr lang="es-CO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student0;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619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A094F9D-CB94-4F87-BCF6-319336EF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48" y="276999"/>
            <a:ext cx="7899662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32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32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660932-2B2C-46D3-BB68-CECF36C2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84" y="0"/>
            <a:ext cx="1036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E07A0F-0A17-48C0-8597-07FB34A5D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39" y="543630"/>
            <a:ext cx="6284340" cy="48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9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A094F9D-CB94-4F87-BCF6-319336EF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448" y="276999"/>
            <a:ext cx="7899662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32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32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32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1D245A-346C-4437-9CBC-F9A959811EE4}"/>
              </a:ext>
            </a:extLst>
          </p:cNvPr>
          <p:cNvSpPr txBox="1"/>
          <p:nvPr/>
        </p:nvSpPr>
        <p:spPr>
          <a:xfrm>
            <a:off x="615099" y="889843"/>
            <a:ext cx="704075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typedef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2B91AF"/>
                </a:solidFill>
                <a:latin typeface="Cascadia Mono" panose="020B0609020000020004" pitchFamily="49" charset="0"/>
              </a:rPr>
              <a:t>estudiante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estructura de datos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number; 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ID of student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percent; 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% of class attendance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grade; 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grade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// initialize and print student info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</a:endParaRPr>
          </a:p>
          <a:p>
            <a:r>
              <a:rPr lang="nl-NL" sz="1800" dirty="0">
                <a:solidFill>
                  <a:srgbClr val="2B91AF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estudiante</a:t>
            </a:r>
            <a:r>
              <a:rPr lang="nl-NL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 student0 = {202237890, 90.5, </a:t>
            </a:r>
            <a:r>
              <a:rPr lang="nl-NL" sz="1800" dirty="0">
                <a:solidFill>
                  <a:srgbClr val="A31515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'C'</a:t>
            </a:r>
            <a:r>
              <a:rPr lang="nl-NL" sz="1800" dirty="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</a:rPr>
              <a:t>};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4005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B3FCED-F135-49AA-9B63-AC642146A10D}"/>
              </a:ext>
            </a:extLst>
          </p:cNvPr>
          <p:cNvSpPr txBox="1"/>
          <p:nvPr/>
        </p:nvSpPr>
        <p:spPr>
          <a:xfrm>
            <a:off x="3122629" y="0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28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28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28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13C840-01B1-4C14-93E6-05954EBC6CE0}"/>
              </a:ext>
            </a:extLst>
          </p:cNvPr>
          <p:cNvSpPr txBox="1"/>
          <p:nvPr/>
        </p:nvSpPr>
        <p:spPr>
          <a:xfrm>
            <a:off x="398283" y="519495"/>
            <a:ext cx="924533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typedef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>
                <a:solidFill>
                  <a:srgbClr val="2B91AF"/>
                </a:solidFill>
                <a:latin typeface="Cascadia Mono" panose="020B0609020000020004" pitchFamily="49" charset="0"/>
              </a:rPr>
              <a:t>estudiante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struct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Student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estructura de datos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number;  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ID of student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percent;  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% of class attendance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grade;  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grade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};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initialize and print student info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nl-NL" sz="1600" dirty="0">
                <a:solidFill>
                  <a:srgbClr val="2B91AF"/>
                </a:solidFill>
                <a:latin typeface="Cascadia Mono" panose="020B0609020000020004" pitchFamily="49" charset="0"/>
              </a:rPr>
              <a:t>estudiante</a:t>
            </a:r>
            <a:r>
              <a:rPr lang="nl-NL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student0 = {202237890, 90.5, </a:t>
            </a:r>
            <a:r>
              <a:rPr lang="nl-NL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'C'</a:t>
            </a:r>
            <a:r>
              <a:rPr lang="nl-NL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};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"Student0\n"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"-------\n"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"Number: %d\n"</a:t>
            </a:r>
            <a:r>
              <a:rPr lang="en-US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student0.number);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s-CO" sz="16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Percent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: %0.1f\n"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student0.percent);</a:t>
            </a:r>
          </a:p>
          <a:p>
            <a:r>
              <a:rPr lang="sv-SE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printf(</a:t>
            </a:r>
            <a:r>
              <a:rPr lang="sv-SE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"Grade: %c\n"</a:t>
            </a:r>
            <a:r>
              <a:rPr lang="sv-SE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student0.grade);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234122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B3FCED-F135-49AA-9B63-AC642146A10D}"/>
              </a:ext>
            </a:extLst>
          </p:cNvPr>
          <p:cNvSpPr txBox="1"/>
          <p:nvPr/>
        </p:nvSpPr>
        <p:spPr>
          <a:xfrm>
            <a:off x="2255363" y="107564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28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28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28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21B766-0BCA-4A59-AE57-4D980E94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5" y="718009"/>
            <a:ext cx="11659610" cy="17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81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B3FCED-F135-49AA-9B63-AC642146A10D}"/>
              </a:ext>
            </a:extLst>
          </p:cNvPr>
          <p:cNvSpPr txBox="1"/>
          <p:nvPr/>
        </p:nvSpPr>
        <p:spPr>
          <a:xfrm>
            <a:off x="2255363" y="107564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28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28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28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2F486C-C213-48A2-92FB-AE4CBFBF7636}"/>
              </a:ext>
            </a:extLst>
          </p:cNvPr>
          <p:cNvSpPr txBox="1"/>
          <p:nvPr/>
        </p:nvSpPr>
        <p:spPr>
          <a:xfrm>
            <a:off x="775356" y="1110453"/>
            <a:ext cx="60944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2B91AF"/>
                </a:solidFill>
                <a:latin typeface="Cascadia Mono" panose="020B0609020000020004" pitchFamily="49" charset="0"/>
              </a:rPr>
              <a:t>estudiante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student1;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student1.number = 23445;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student1.percent = 59.99;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student1.grade =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'F'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"student1\n"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"-------\n"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"Number: %d\n"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student1.number);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Percent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: %0.2f\n"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student1.percent);</a:t>
            </a:r>
          </a:p>
          <a:p>
            <a:r>
              <a:rPr lang="sv-SE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printf(</a:t>
            </a:r>
            <a:r>
              <a:rPr lang="sv-SE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"Grade: %c\n"</a:t>
            </a:r>
            <a:r>
              <a:rPr lang="sv-SE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student1.grade);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37318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B3FCED-F135-49AA-9B63-AC642146A10D}"/>
              </a:ext>
            </a:extLst>
          </p:cNvPr>
          <p:cNvSpPr txBox="1"/>
          <p:nvPr/>
        </p:nvSpPr>
        <p:spPr>
          <a:xfrm>
            <a:off x="2255363" y="107564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User-Defined</a:t>
            </a:r>
            <a:r>
              <a:rPr lang="es-CO" sz="2800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Data </a:t>
            </a:r>
            <a:r>
              <a:rPr lang="es-CO" sz="2800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Types</a:t>
            </a:r>
            <a:endParaRPr lang="es-CO" sz="2800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5B58EA-AE7F-41F5-860F-439A3597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9" y="1349109"/>
            <a:ext cx="11085922" cy="23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4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6DB669-8C7A-4B27-9873-0C910283A6FA}"/>
              </a:ext>
            </a:extLst>
          </p:cNvPr>
          <p:cNvSpPr txBox="1"/>
          <p:nvPr/>
        </p:nvSpPr>
        <p:spPr>
          <a:xfrm>
            <a:off x="5809130" y="997419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/*</a:t>
            </a:r>
          </a:p>
          <a:p>
            <a:r>
              <a:rPr lang="es-CO" dirty="0"/>
              <a:t> * File:   </a:t>
            </a:r>
            <a:r>
              <a:rPr lang="es-CO" dirty="0" err="1"/>
              <a:t>main.c</a:t>
            </a:r>
            <a:endParaRPr lang="es-CO" dirty="0"/>
          </a:p>
          <a:p>
            <a:r>
              <a:rPr lang="es-CO" dirty="0"/>
              <a:t> * </a:t>
            </a:r>
            <a:r>
              <a:rPr lang="es-CO" dirty="0" err="1"/>
              <a:t>Author</a:t>
            </a:r>
            <a:r>
              <a:rPr lang="es-CO" dirty="0"/>
              <a:t>: &lt;</a:t>
            </a:r>
            <a:r>
              <a:rPr lang="es-CO" dirty="0" err="1"/>
              <a:t>your</a:t>
            </a:r>
            <a:r>
              <a:rPr lang="es-CO" dirty="0"/>
              <a:t> </a:t>
            </a:r>
            <a:r>
              <a:rPr lang="es-CO" dirty="0" err="1"/>
              <a:t>name</a:t>
            </a:r>
            <a:r>
              <a:rPr lang="es-CO" dirty="0"/>
              <a:t> </a:t>
            </a:r>
            <a:r>
              <a:rPr lang="es-CO" dirty="0" err="1"/>
              <a:t>here</a:t>
            </a:r>
            <a:r>
              <a:rPr lang="es-CO" dirty="0"/>
              <a:t>&gt;</a:t>
            </a:r>
          </a:p>
          <a:p>
            <a:r>
              <a:rPr lang="es-CO" dirty="0"/>
              <a:t> */</a:t>
            </a:r>
          </a:p>
          <a:p>
            <a:endParaRPr lang="es-CO" dirty="0"/>
          </a:p>
          <a:p>
            <a:r>
              <a:rPr lang="es-CO" dirty="0"/>
              <a:t>#include &lt;</a:t>
            </a:r>
            <a:r>
              <a:rPr lang="es-CO" dirty="0" err="1"/>
              <a:t>stdio.h</a:t>
            </a:r>
            <a:r>
              <a:rPr lang="es-CO" dirty="0"/>
              <a:t>&gt;</a:t>
            </a:r>
          </a:p>
          <a:p>
            <a:r>
              <a:rPr lang="es-CO" dirty="0"/>
              <a:t>#include &lt;</a:t>
            </a:r>
            <a:r>
              <a:rPr lang="es-CO" dirty="0" err="1"/>
              <a:t>stdlib.h</a:t>
            </a:r>
            <a:r>
              <a:rPr lang="es-CO" dirty="0"/>
              <a:t>&gt;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 /*</a:t>
            </a:r>
          </a:p>
          <a:p>
            <a:r>
              <a:rPr lang="es-CO" dirty="0"/>
              <a:t>  * </a:t>
            </a:r>
            <a:r>
              <a:rPr lang="es-CO" dirty="0" err="1"/>
              <a:t>Demonstrate</a:t>
            </a:r>
            <a:r>
              <a:rPr lang="es-CO" dirty="0"/>
              <a:t> </a:t>
            </a:r>
            <a:r>
              <a:rPr lang="es-CO" dirty="0" err="1"/>
              <a:t>char</a:t>
            </a:r>
            <a:r>
              <a:rPr lang="es-CO" dirty="0"/>
              <a:t> data </a:t>
            </a:r>
            <a:r>
              <a:rPr lang="es-CO" dirty="0" err="1"/>
              <a:t>type</a:t>
            </a:r>
            <a:endParaRPr lang="es-CO" dirty="0"/>
          </a:p>
          <a:p>
            <a:r>
              <a:rPr lang="es-CO" dirty="0"/>
              <a:t>  */</a:t>
            </a:r>
          </a:p>
          <a:p>
            <a:r>
              <a:rPr lang="es-CO" dirty="0" err="1"/>
              <a:t>int</a:t>
            </a:r>
            <a:r>
              <a:rPr lang="es-CO" dirty="0"/>
              <a:t> </a:t>
            </a:r>
            <a:r>
              <a:rPr lang="es-CO" dirty="0" err="1"/>
              <a:t>main</a:t>
            </a:r>
            <a:r>
              <a:rPr lang="es-CO" dirty="0"/>
              <a:t>(</a:t>
            </a:r>
            <a:r>
              <a:rPr lang="es-CO" dirty="0" err="1"/>
              <a:t>int</a:t>
            </a:r>
            <a:r>
              <a:rPr lang="es-CO" dirty="0"/>
              <a:t> </a:t>
            </a:r>
            <a:r>
              <a:rPr lang="es-CO" dirty="0" err="1"/>
              <a:t>argc</a:t>
            </a:r>
            <a:r>
              <a:rPr lang="es-CO" dirty="0"/>
              <a:t>, </a:t>
            </a:r>
            <a:r>
              <a:rPr lang="es-CO" dirty="0" err="1"/>
              <a:t>char</a:t>
            </a:r>
            <a:r>
              <a:rPr lang="es-CO" dirty="0"/>
              <a:t>** </a:t>
            </a:r>
            <a:r>
              <a:rPr lang="es-CO" dirty="0" err="1"/>
              <a:t>argv</a:t>
            </a:r>
            <a:r>
              <a:rPr lang="es-CO" dirty="0"/>
              <a:t>)</a:t>
            </a:r>
          </a:p>
          <a:p>
            <a:r>
              <a:rPr lang="es-CO" dirty="0"/>
              <a:t>{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	</a:t>
            </a:r>
            <a:r>
              <a:rPr lang="es-CO" dirty="0" err="1"/>
              <a:t>return</a:t>
            </a:r>
            <a:r>
              <a:rPr lang="es-CO" dirty="0"/>
              <a:t> EXIT_SUCCESS;</a:t>
            </a:r>
          </a:p>
          <a:p>
            <a:r>
              <a:rPr lang="es-CO" dirty="0"/>
              <a:t>}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539B4F-51B4-4CC8-8BB1-87D9DFAB760B}"/>
              </a:ext>
            </a:extLst>
          </p:cNvPr>
          <p:cNvSpPr txBox="1"/>
          <p:nvPr/>
        </p:nvSpPr>
        <p:spPr>
          <a:xfrm>
            <a:off x="564776" y="1524000"/>
            <a:ext cx="380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CharDataType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575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4CC11C-F86B-4B62-822F-9D9B18C3181A}"/>
              </a:ext>
            </a:extLst>
          </p:cNvPr>
          <p:cNvSpPr txBox="1"/>
          <p:nvPr/>
        </p:nvSpPr>
        <p:spPr>
          <a:xfrm>
            <a:off x="627530" y="152089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menuChoice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z;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D5CED6-9D99-43AE-817D-5450AF6B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25" y="3961205"/>
            <a:ext cx="10821338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02D13A-4BC3-4B3A-A377-16448A752DDC}"/>
              </a:ext>
            </a:extLst>
          </p:cNvPr>
          <p:cNvSpPr txBox="1"/>
          <p:nvPr/>
        </p:nvSpPr>
        <p:spPr>
          <a:xfrm>
            <a:off x="340659" y="76786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menuChoice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>
                <a:solidFill>
                  <a:srgbClr val="000000"/>
                </a:solidFill>
                <a:latin typeface="Cascadia Mono" panose="020B0609020000020004" pitchFamily="49" charset="0"/>
              </a:rPr>
              <a:t>= </a:t>
            </a:r>
            <a:r>
              <a:rPr lang="es-CO" sz="1800">
                <a:solidFill>
                  <a:srgbClr val="A31515"/>
                </a:solidFill>
                <a:latin typeface="Cascadia Mono" panose="020B0609020000020004" pitchFamily="49" charset="0"/>
              </a:rPr>
              <a:t>'z'</a:t>
            </a:r>
            <a:r>
              <a:rPr lang="es-CO" sz="1800">
                <a:solidFill>
                  <a:srgbClr val="000000"/>
                </a:solidFill>
                <a:latin typeface="Cascadia Mono" panose="020B0609020000020004" pitchFamily="49" charset="0"/>
              </a:rPr>
              <a:t>;// 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apóstrofe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6F008A"/>
                </a:solidFill>
                <a:latin typeface="Cascadia Mono" panose="020B0609020000020004" pitchFamily="49" charset="0"/>
              </a:rPr>
              <a:t>EXIT_SUCCESS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EC5875-8B3A-493E-9F8A-4284E706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12" y="1760494"/>
            <a:ext cx="7747729" cy="39926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D8E61B-1EB6-4660-866E-7C88FE67AEF9}"/>
              </a:ext>
            </a:extLst>
          </p:cNvPr>
          <p:cNvSpPr txBox="1"/>
          <p:nvPr/>
        </p:nvSpPr>
        <p:spPr>
          <a:xfrm>
            <a:off x="779930" y="565767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Operación Compilar iniciada..</a:t>
            </a:r>
          </a:p>
          <a:p>
            <a:r>
              <a:rPr lang="es-E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========== Compilación: 0 correctos, 0 dieron error, 1 actualizados, 0 omitidos ==========</a:t>
            </a:r>
          </a:p>
        </p:txBody>
      </p:sp>
    </p:spTree>
    <p:extLst>
      <p:ext uri="{BB962C8B-B14F-4D97-AF65-F5344CB8AC3E}">
        <p14:creationId xmlns:p14="http://schemas.microsoft.com/office/powerpoint/2010/main" val="70881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D0F149-8681-4242-AD1D-0845CF5AFCF7}"/>
              </a:ext>
            </a:extLst>
          </p:cNvPr>
          <p:cNvSpPr txBox="1"/>
          <p:nvPr/>
        </p:nvSpPr>
        <p:spPr>
          <a:xfrm>
            <a:off x="717176" y="1472044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menuChoice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=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'z'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"%c"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menuChoice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EXIT_SUCCESS;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2FEC79-89E2-415F-9EE5-B16B361B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4555"/>
            <a:ext cx="11123843" cy="13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2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6AB29C-26DE-48F1-B2DE-459B61823CF3}"/>
              </a:ext>
            </a:extLst>
          </p:cNvPr>
          <p:cNvSpPr txBox="1"/>
          <p:nvPr/>
        </p:nvSpPr>
        <p:spPr>
          <a:xfrm>
            <a:off x="573741" y="621357"/>
            <a:ext cx="1056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Debugger</a:t>
            </a:r>
            <a:r>
              <a:rPr lang="es-CO" dirty="0"/>
              <a:t> o depurador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419EC8-9ABE-49FF-B535-C3D09CEB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1" y="1428306"/>
            <a:ext cx="5128704" cy="47400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40FF7C-EB4A-465D-810E-71C6E07D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45" y="1881735"/>
            <a:ext cx="5936494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5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370E6B-843B-4669-8ED1-8C36DAF1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47"/>
            <a:ext cx="12192000" cy="64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1DF832-2A31-49F6-BB78-B9D185ABB6FD}"/>
              </a:ext>
            </a:extLst>
          </p:cNvPr>
          <p:cNvSpPr txBox="1"/>
          <p:nvPr/>
        </p:nvSpPr>
        <p:spPr>
          <a:xfrm>
            <a:off x="2547595" y="9813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 err="1"/>
              <a:t>The</a:t>
            </a:r>
            <a:r>
              <a:rPr lang="es-CO" sz="2800" dirty="0"/>
              <a:t> </a:t>
            </a:r>
            <a:r>
              <a:rPr lang="es-CO" sz="2800" dirty="0" err="1"/>
              <a:t>Char</a:t>
            </a:r>
            <a:r>
              <a:rPr lang="es-CO" sz="2800" dirty="0"/>
              <a:t> Data </a:t>
            </a:r>
            <a:r>
              <a:rPr lang="es-CO" sz="2800" dirty="0" err="1"/>
              <a:t>Type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33299C-06B4-411B-87D0-8626D039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3" y="1005416"/>
            <a:ext cx="11123956" cy="370798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0EBFB62-98D2-4EDC-BD63-AEC41A6FBF01}"/>
              </a:ext>
            </a:extLst>
          </p:cNvPr>
          <p:cNvSpPr/>
          <p:nvPr/>
        </p:nvSpPr>
        <p:spPr>
          <a:xfrm>
            <a:off x="339364" y="3054285"/>
            <a:ext cx="4967927" cy="37471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9992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727</Words>
  <Application>Microsoft Office PowerPoint</Application>
  <PresentationFormat>Panorámica</PresentationFormat>
  <Paragraphs>180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Cascadia Mono</vt:lpstr>
      <vt:lpstr>Source Sans Pro</vt:lpstr>
      <vt:lpstr>Tema de Office</vt:lpstr>
      <vt:lpstr>Data Types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Types</dc:title>
  <dc:creator>Jose Guillermo Guarnizo Marin</dc:creator>
  <cp:lastModifiedBy>Jose Guillermo Guarnizo Marin</cp:lastModifiedBy>
  <cp:revision>23</cp:revision>
  <dcterms:created xsi:type="dcterms:W3CDTF">2022-09-27T14:41:20Z</dcterms:created>
  <dcterms:modified xsi:type="dcterms:W3CDTF">2022-09-28T14:29:36Z</dcterms:modified>
</cp:coreProperties>
</file>